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5" r:id="rId1"/>
  </p:sldMasterIdLst>
  <p:notesMasterIdLst>
    <p:notesMasterId r:id="rId26"/>
  </p:notesMasterIdLst>
  <p:sldIdLst>
    <p:sldId id="9487" r:id="rId2"/>
    <p:sldId id="9488" r:id="rId3"/>
    <p:sldId id="9501" r:id="rId4"/>
    <p:sldId id="347" r:id="rId5"/>
    <p:sldId id="9513" r:id="rId6"/>
    <p:sldId id="9498" r:id="rId7"/>
    <p:sldId id="398" r:id="rId8"/>
    <p:sldId id="9515" r:id="rId9"/>
    <p:sldId id="9514" r:id="rId10"/>
    <p:sldId id="9502" r:id="rId11"/>
    <p:sldId id="9512" r:id="rId12"/>
    <p:sldId id="335" r:id="rId13"/>
    <p:sldId id="384" r:id="rId14"/>
    <p:sldId id="9505" r:id="rId15"/>
    <p:sldId id="9504" r:id="rId16"/>
    <p:sldId id="9506" r:id="rId17"/>
    <p:sldId id="9503" r:id="rId18"/>
    <p:sldId id="9510" r:id="rId19"/>
    <p:sldId id="9516" r:id="rId20"/>
    <p:sldId id="407" r:id="rId21"/>
    <p:sldId id="412" r:id="rId22"/>
    <p:sldId id="9447" r:id="rId23"/>
    <p:sldId id="9507" r:id="rId24"/>
    <p:sldId id="9511" r:id="rId25"/>
  </p:sldIdLst>
  <p:sldSz cx="12192000" cy="6858000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37DCAA9-E53C-4CF8-B767-44ADBD075163}">
          <p14:sldIdLst>
            <p14:sldId id="9487"/>
            <p14:sldId id="9488"/>
            <p14:sldId id="9501"/>
            <p14:sldId id="347"/>
            <p14:sldId id="9513"/>
            <p14:sldId id="9498"/>
            <p14:sldId id="398"/>
            <p14:sldId id="9515"/>
            <p14:sldId id="9514"/>
            <p14:sldId id="9502"/>
            <p14:sldId id="9512"/>
            <p14:sldId id="335"/>
            <p14:sldId id="384"/>
            <p14:sldId id="9505"/>
            <p14:sldId id="9504"/>
            <p14:sldId id="9506"/>
            <p14:sldId id="9503"/>
            <p14:sldId id="9510"/>
            <p14:sldId id="9516"/>
            <p14:sldId id="407"/>
            <p14:sldId id="412"/>
            <p14:sldId id="9447"/>
          </p14:sldIdLst>
        </p14:section>
        <p14:section name="Course" id="{4EE7D5F8-0F4E-4C4B-9B35-0AD355141143}">
          <p14:sldIdLst>
            <p14:sldId id="9507"/>
            <p14:sldId id="9511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7FD401A-9AFC-CEB2-2E40-A6115EBD7297}" name="Carsten Placke-Yan" initials="CPY" userId="Carsten Placke-Yan" providerId="None"/>
  <p188:author id="{639AA42E-AEF7-5BC6-A619-3DB851885769}" name="Timo  Fockenberg" initials="TF" userId="S::timo.fockenberg@uni-due.de::ca5b5eaa-ed32-423f-b93f-7fe16104f67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32FF"/>
    <a:srgbClr val="004C93"/>
    <a:srgbClr val="2E316C"/>
    <a:srgbClr val="E9EBF5"/>
    <a:srgbClr val="4C0B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Designformatvorlage 1 - Akz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286" autoAdjust="0"/>
    <p:restoredTop sz="93447" autoAdjust="0"/>
  </p:normalViewPr>
  <p:slideViewPr>
    <p:cSldViewPr snapToGrid="0">
      <p:cViewPr varScale="1">
        <p:scale>
          <a:sx n="111" d="100"/>
          <a:sy n="111" d="100"/>
        </p:scale>
        <p:origin x="402" y="7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60" d="100"/>
          <a:sy n="60" d="100"/>
        </p:scale>
        <p:origin x="2525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8/10/relationships/authors" Target="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1ABD12-B764-4614-BC86-391BAE625E29}" type="datetimeFigureOut">
              <a:rPr lang="de-DE" smtClean="0"/>
              <a:t>09.04.2026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D428B1-2554-491D-B226-BCE32FA9188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447536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330867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0AFF62-FAE7-B231-82A8-9756B55A33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919D529-A028-1B60-3130-280C5F6BC0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23425BD-473B-6EE0-4501-B2A8FC9C11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D4A1A3-12A2-04AC-5769-D077B7C2FE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28699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906BBF-128D-CFAF-A493-80226030A9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996ABDFF-6873-4E97-FEAF-11C4645BEF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0F3700BA-C9B0-3443-0248-A0A494F877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8BB544F-E9D7-59AC-915E-88AC2BC99F1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999555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008552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816976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1E224C-F6AE-7EED-AB31-2C17E104FD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D3D59B6-26D5-2FE7-2B7C-165E03D2C9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8EB775C-96DD-B1E9-6BB8-1E934021F2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B01CF7-5CFD-34EF-2A1E-AC5FBFB749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987517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169F61-4643-28D0-D180-468D6420DD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4C0B322-1EE4-3070-7979-1A3114B483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E3152FB-9A45-DAE5-EAEF-CD47D3F19D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CE1C7C-5A3E-3EE2-68F9-1FD93213A2A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097512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0A4649-8857-8D7E-3F08-201550E3A5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B35A574-3FE9-6668-DC72-E1B992A5D9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B8C9C48-4F1F-1E39-4E3C-345B78E0AF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8C2B27-AEC1-CBF4-00C2-7E0FC1EBC6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782388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015E52-878A-765F-3553-40578A7DA0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54D84CA-5AA4-603C-E916-1D1432D236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25E0E2F-F6A8-3676-3BC3-183D5EAA96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7E98F7-8BFE-E003-AAE6-6D46B619742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007521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2A62FD-5A74-25B1-C057-C1BB9120CE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AF6A397-1A82-9AC9-79DF-A44A527CC55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3C4BAEA-1586-EAFA-E88C-D3368A790F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CC898D-EE55-E669-6C1A-212E93BABB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406022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08F499-9041-C4C7-CDF6-02B6999DF7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139D0CF-BB93-FB87-399F-DB3E62B1D8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D7A7912-6255-AF51-B42C-485BBE4FDC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A2811D-675D-5D10-8C07-5BBD6E9E2AC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59405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191402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https://qr.io/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092490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3278400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22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5434306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0473DF-45BC-F35A-8122-9DFB373339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50C772CA-DFC2-61D4-D259-82A7213546F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BAE204A0-D825-5154-B99D-9D0A714663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62F9985-A9B9-D23D-13FD-F45FB81EAD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23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1719950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373052-C385-C9A0-A8D7-54FD1DDDCB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FC528C7-18B5-4274-0FB9-53D7F612AE1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EB78B62-D168-4BCB-D53C-5442312783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2215C6-B2DA-0E09-4EF6-750925F195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03669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69728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395442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D129D6-F0FE-580B-5C73-C7714A425D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40B5055A-B71D-8B0E-4B5F-5E44146550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64884A4C-AC5D-F5EE-D4B2-002D3F3447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06DAC22-19B6-6503-0815-9CB280F812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008457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C1AEB3-C073-F163-AE86-A0551AD7D7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BAF62347-91E4-9863-D0BE-BB8A59061F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5DBB246D-A3C9-A599-F05C-C9852AC8BA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tatefulness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raceability,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im, and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esult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A9EFB51-A90F-49BC-CC74-3732CAC334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147690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E78399-18FE-43AD-6AA8-D31B175D37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099BEAFF-26B5-8340-2FF0-AA3A3A35BCC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C0E6A9DB-25EC-68D0-1319-A367E224D5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B485F7A-C920-8AA8-B67B-14F2C8539A2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443112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AFDC27-BCC6-DFC4-24D7-7F13662E6A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9158B2D6-EB7D-84A9-A889-F38BE17A801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A0E716E3-F063-9286-A435-86E40F7E77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9952087-7355-38D0-93FD-FA713430589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587598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CE9F1D-E5F8-3879-FCE1-005F9182F8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C0D02F14-446D-4B01-F01A-96E5F96D37B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866FA0B6-A938-DC7F-7487-3309823BB3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3D9A660-A451-5F16-D1A5-5A990A74BA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525820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 userDrawn="1"/>
        </p:nvSpPr>
        <p:spPr>
          <a:xfrm>
            <a:off x="0" y="3765550"/>
            <a:ext cx="12192000" cy="30924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hteck 6"/>
          <p:cNvSpPr/>
          <p:nvPr userDrawn="1"/>
        </p:nvSpPr>
        <p:spPr>
          <a:xfrm>
            <a:off x="0" y="0"/>
            <a:ext cx="12192000" cy="3765550"/>
          </a:xfrm>
          <a:prstGeom prst="rect">
            <a:avLst/>
          </a:prstGeom>
          <a:solidFill>
            <a:srgbClr val="004C93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hteck 10"/>
          <p:cNvSpPr/>
          <p:nvPr userDrawn="1"/>
        </p:nvSpPr>
        <p:spPr>
          <a:xfrm>
            <a:off x="493776" y="742950"/>
            <a:ext cx="11201400" cy="554228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346200" y="3849688"/>
            <a:ext cx="9448800" cy="165576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rgbClr val="004C9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 dirty="0"/>
              <a:t>Name(s)</a:t>
            </a: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BBA9088F-A54C-9918-177B-3ABD7F345AF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1600" y="5723436"/>
            <a:ext cx="1308322" cy="436108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0DCA215A-4297-0523-5253-A9439B90D50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29"/>
          <a:stretch/>
        </p:blipFill>
        <p:spPr>
          <a:xfrm>
            <a:off x="7504917" y="5734145"/>
            <a:ext cx="1965279" cy="444655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A5B8D760-E6EB-7162-3722-8B1DEC48DA5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6053" y="5695887"/>
            <a:ext cx="467372" cy="467372"/>
          </a:xfrm>
          <a:prstGeom prst="rect">
            <a:avLst/>
          </a:prstGeom>
        </p:spPr>
      </p:pic>
      <p:pic>
        <p:nvPicPr>
          <p:cNvPr id="40" name="Grafik 17">
            <a:extLst>
              <a:ext uri="{FF2B5EF4-FFF2-40B4-BE49-F238E27FC236}">
                <a16:creationId xmlns:a16="http://schemas.microsoft.com/office/drawing/2014/main" id="{350831FB-2888-4F0D-8E35-79EF011E187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37"/>
          <a:stretch/>
        </p:blipFill>
        <p:spPr>
          <a:xfrm>
            <a:off x="5165392" y="5723436"/>
            <a:ext cx="1053228" cy="495821"/>
          </a:xfrm>
          <a:prstGeom prst="rect">
            <a:avLst/>
          </a:prstGeom>
        </p:spPr>
      </p:pic>
      <p:pic>
        <p:nvPicPr>
          <p:cNvPr id="41" name="Grafik 34">
            <a:extLst>
              <a:ext uri="{FF2B5EF4-FFF2-40B4-BE49-F238E27FC236}">
                <a16:creationId xmlns:a16="http://schemas.microsoft.com/office/drawing/2014/main" id="{4722DF14-D490-9E34-B514-5C509D9762DC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4" r="2523"/>
          <a:stretch/>
        </p:blipFill>
        <p:spPr>
          <a:xfrm>
            <a:off x="6423205" y="5657383"/>
            <a:ext cx="895434" cy="536322"/>
          </a:xfrm>
          <a:prstGeom prst="rect">
            <a:avLst/>
          </a:prstGeom>
        </p:spPr>
      </p:pic>
      <p:pic>
        <p:nvPicPr>
          <p:cNvPr id="42" name="Grafik 45">
            <a:extLst>
              <a:ext uri="{FF2B5EF4-FFF2-40B4-BE49-F238E27FC236}">
                <a16:creationId xmlns:a16="http://schemas.microsoft.com/office/drawing/2014/main" id="{0C51EFDE-B1AB-3968-BCF7-449122D4C716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8746" y="5806312"/>
            <a:ext cx="1806111" cy="370791"/>
          </a:xfrm>
          <a:prstGeom prst="rect">
            <a:avLst/>
          </a:prstGeom>
        </p:spPr>
      </p:pic>
      <p:grpSp>
        <p:nvGrpSpPr>
          <p:cNvPr id="43" name="Gruppieren 5">
            <a:extLst>
              <a:ext uri="{FF2B5EF4-FFF2-40B4-BE49-F238E27FC236}">
                <a16:creationId xmlns:a16="http://schemas.microsoft.com/office/drawing/2014/main" id="{CCFC8C10-445A-EE69-5944-E308104A08D4}"/>
              </a:ext>
            </a:extLst>
          </p:cNvPr>
          <p:cNvGrpSpPr/>
          <p:nvPr userDrawn="1"/>
        </p:nvGrpSpPr>
        <p:grpSpPr>
          <a:xfrm>
            <a:off x="2533397" y="5737613"/>
            <a:ext cx="881847" cy="426358"/>
            <a:chOff x="25773148" y="457686"/>
            <a:chExt cx="3954145" cy="1779485"/>
          </a:xfrm>
        </p:grpSpPr>
        <p:sp>
          <p:nvSpPr>
            <p:cNvPr id="44" name="Rechteck 3">
              <a:extLst>
                <a:ext uri="{FF2B5EF4-FFF2-40B4-BE49-F238E27FC236}">
                  <a16:creationId xmlns:a16="http://schemas.microsoft.com/office/drawing/2014/main" id="{77EFADCF-74C3-B78E-59BC-0021AE4F65D3}"/>
                </a:ext>
              </a:extLst>
            </p:cNvPr>
            <p:cNvSpPr/>
            <p:nvPr/>
          </p:nvSpPr>
          <p:spPr>
            <a:xfrm>
              <a:off x="25834019" y="511425"/>
              <a:ext cx="3027286" cy="980024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081B5F33-D62B-D10B-015C-AAF7C4C76A1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4100"/>
            <a:stretch/>
          </p:blipFill>
          <p:spPr>
            <a:xfrm>
              <a:off x="25773148" y="457686"/>
              <a:ext cx="3954145" cy="1779485"/>
            </a:xfrm>
            <a:prstGeom prst="rect">
              <a:avLst/>
            </a:prstGeom>
          </p:spPr>
        </p:pic>
      </p:grpSp>
      <p:pic>
        <p:nvPicPr>
          <p:cNvPr id="46" name="Grafik 34">
            <a:extLst>
              <a:ext uri="{FF2B5EF4-FFF2-40B4-BE49-F238E27FC236}">
                <a16:creationId xmlns:a16="http://schemas.microsoft.com/office/drawing/2014/main" id="{9A5EA96A-3C6B-A42C-D43A-25FDAC18042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308" y="5602670"/>
            <a:ext cx="1081823" cy="585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13241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3765550"/>
            <a:ext cx="12192000" cy="30924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hteck 6"/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12192000" cy="3765550"/>
          </a:xfrm>
          <a:prstGeom prst="rect">
            <a:avLst/>
          </a:prstGeom>
          <a:solidFill>
            <a:srgbClr val="004C93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hteck 10"/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493776" y="742950"/>
            <a:ext cx="11201400" cy="554228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Untertitel 2">
            <a:extLst>
              <a:ext uri="{FF2B5EF4-FFF2-40B4-BE49-F238E27FC236}">
                <a16:creationId xmlns:a16="http://schemas.microsoft.com/office/drawing/2014/main" id="{131D0F5F-F6B4-34EB-3E55-D904C29B49B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346200" y="3849688"/>
            <a:ext cx="9448800" cy="165576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rgbClr val="004C9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 dirty="0"/>
              <a:t>Name(s)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F9E5F6B3-1748-86DD-7313-B89ADEC4872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1600" y="5723436"/>
            <a:ext cx="1308322" cy="43610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6B06C513-F3D5-6632-7079-C0FAA89EBB1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29"/>
          <a:stretch/>
        </p:blipFill>
        <p:spPr>
          <a:xfrm>
            <a:off x="7504917" y="5734145"/>
            <a:ext cx="1965279" cy="444655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05644660-7A1A-BA6C-6C67-548B3A6C391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6053" y="5695887"/>
            <a:ext cx="467372" cy="467372"/>
          </a:xfrm>
          <a:prstGeom prst="rect">
            <a:avLst/>
          </a:prstGeom>
        </p:spPr>
      </p:pic>
      <p:pic>
        <p:nvPicPr>
          <p:cNvPr id="35" name="Grafik 17">
            <a:extLst>
              <a:ext uri="{FF2B5EF4-FFF2-40B4-BE49-F238E27FC236}">
                <a16:creationId xmlns:a16="http://schemas.microsoft.com/office/drawing/2014/main" id="{4BD7F226-E559-BA5F-E361-1EF3E3CB477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37"/>
          <a:stretch/>
        </p:blipFill>
        <p:spPr>
          <a:xfrm>
            <a:off x="5165392" y="5723436"/>
            <a:ext cx="1053228" cy="495821"/>
          </a:xfrm>
          <a:prstGeom prst="rect">
            <a:avLst/>
          </a:prstGeom>
        </p:spPr>
      </p:pic>
      <p:pic>
        <p:nvPicPr>
          <p:cNvPr id="36" name="Grafik 34">
            <a:extLst>
              <a:ext uri="{FF2B5EF4-FFF2-40B4-BE49-F238E27FC236}">
                <a16:creationId xmlns:a16="http://schemas.microsoft.com/office/drawing/2014/main" id="{28B0FA4B-297A-BF24-0E88-289D8A611B9F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4" r="2523"/>
          <a:stretch/>
        </p:blipFill>
        <p:spPr>
          <a:xfrm>
            <a:off x="6423205" y="5657383"/>
            <a:ext cx="895434" cy="536322"/>
          </a:xfrm>
          <a:prstGeom prst="rect">
            <a:avLst/>
          </a:prstGeom>
        </p:spPr>
      </p:pic>
      <p:pic>
        <p:nvPicPr>
          <p:cNvPr id="37" name="Grafik 45">
            <a:extLst>
              <a:ext uri="{FF2B5EF4-FFF2-40B4-BE49-F238E27FC236}">
                <a16:creationId xmlns:a16="http://schemas.microsoft.com/office/drawing/2014/main" id="{89BEC2C5-B748-F6DD-7A54-853E405CC286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8746" y="5806312"/>
            <a:ext cx="1806111" cy="370791"/>
          </a:xfrm>
          <a:prstGeom prst="rect">
            <a:avLst/>
          </a:prstGeom>
        </p:spPr>
      </p:pic>
      <p:grpSp>
        <p:nvGrpSpPr>
          <p:cNvPr id="38" name="Gruppieren 5">
            <a:extLst>
              <a:ext uri="{FF2B5EF4-FFF2-40B4-BE49-F238E27FC236}">
                <a16:creationId xmlns:a16="http://schemas.microsoft.com/office/drawing/2014/main" id="{FF4B96AD-C6D9-155F-CF3D-ACF39533A1D7}"/>
              </a:ext>
            </a:extLst>
          </p:cNvPr>
          <p:cNvGrpSpPr/>
          <p:nvPr userDrawn="1"/>
        </p:nvGrpSpPr>
        <p:grpSpPr>
          <a:xfrm>
            <a:off x="2533397" y="5737613"/>
            <a:ext cx="881847" cy="426358"/>
            <a:chOff x="25773148" y="457686"/>
            <a:chExt cx="3954145" cy="1779485"/>
          </a:xfrm>
        </p:grpSpPr>
        <p:sp>
          <p:nvSpPr>
            <p:cNvPr id="39" name="Rechteck 3">
              <a:extLst>
                <a:ext uri="{FF2B5EF4-FFF2-40B4-BE49-F238E27FC236}">
                  <a16:creationId xmlns:a16="http://schemas.microsoft.com/office/drawing/2014/main" id="{D11EF6EC-2415-64F5-3F59-981D37BD67B1}"/>
                </a:ext>
              </a:extLst>
            </p:cNvPr>
            <p:cNvSpPr/>
            <p:nvPr/>
          </p:nvSpPr>
          <p:spPr>
            <a:xfrm>
              <a:off x="25834019" y="511425"/>
              <a:ext cx="3027286" cy="980024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FB736AA7-302F-0F85-8154-E54F32D1A1C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4100"/>
            <a:stretch/>
          </p:blipFill>
          <p:spPr>
            <a:xfrm>
              <a:off x="25773148" y="457686"/>
              <a:ext cx="3954145" cy="1779485"/>
            </a:xfrm>
            <a:prstGeom prst="rect">
              <a:avLst/>
            </a:prstGeom>
          </p:spPr>
        </p:pic>
      </p:grpSp>
      <p:pic>
        <p:nvPicPr>
          <p:cNvPr id="41" name="Grafik 34">
            <a:extLst>
              <a:ext uri="{FF2B5EF4-FFF2-40B4-BE49-F238E27FC236}">
                <a16:creationId xmlns:a16="http://schemas.microsoft.com/office/drawing/2014/main" id="{C3734F7A-CE02-D455-9FAA-CA20090E050E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308" y="5602670"/>
            <a:ext cx="1081823" cy="585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1170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4044" userDrawn="1">
          <p15:clr>
            <a:srgbClr val="FBAE40"/>
          </p15:clr>
        </p15:guide>
        <p15:guide id="3" orient="horz" pos="3838" userDrawn="1">
          <p15:clr>
            <a:srgbClr val="FBAE40"/>
          </p15:clr>
        </p15:guide>
        <p15:guide id="4" pos="438" userDrawn="1">
          <p15:clr>
            <a:srgbClr val="FBAE40"/>
          </p15:clr>
        </p15:guide>
        <p15:guide id="5" pos="7242" userDrawn="1">
          <p15:clr>
            <a:srgbClr val="FBAE40"/>
          </p15:clr>
        </p15:guide>
        <p15:guide id="6" orient="horz" pos="3589" userDrawn="1">
          <p15:clr>
            <a:srgbClr val="FBAE40"/>
          </p15:clr>
        </p15:guide>
        <p15:guide id="7" orient="horz" pos="618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Sl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">
            <a:extLst>
              <a:ext uri="{FF2B5EF4-FFF2-40B4-BE49-F238E27FC236}">
                <a16:creationId xmlns:a16="http://schemas.microsoft.com/office/drawing/2014/main" id="{E10AE831-2867-F646-83B4-DA810147BE78}"/>
              </a:ext>
            </a:extLst>
          </p:cNvPr>
          <p:cNvSpPr txBox="1"/>
          <p:nvPr userDrawn="1"/>
        </p:nvSpPr>
        <p:spPr>
          <a:xfrm>
            <a:off x="219600" y="6390591"/>
            <a:ext cx="489047" cy="427215"/>
          </a:xfrm>
          <a:prstGeom prst="rect">
            <a:avLst/>
          </a:prstGeom>
          <a:noFill/>
        </p:spPr>
        <p:txBody>
          <a:bodyPr wrap="none" lIns="0" rtlCol="0" anchor="ctr" anchorCtr="0">
            <a:noAutofit/>
          </a:bodyPr>
          <a:lstStyle/>
          <a:p>
            <a:fld id="{C2010D74-AEB2-4A4B-A2EC-3697475144BD}" type="slidenum">
              <a:rPr lang="en-GB" sz="1400" b="0" kern="1200" smtClean="0">
                <a:solidFill>
                  <a:srgbClr val="004C93"/>
                </a:solidFill>
                <a:latin typeface="+mn-lt"/>
                <a:ea typeface="ＭＳ Ｐゴシック" charset="-128"/>
                <a:cs typeface="Calibri" panose="020F0502020204030204" pitchFamily="34" charset="0"/>
              </a:rPr>
              <a:t>‹#›</a:t>
            </a:fld>
            <a:endParaRPr lang="en-GB" sz="1400" b="0" kern="1200" dirty="0">
              <a:solidFill>
                <a:srgbClr val="004C93"/>
              </a:solidFill>
              <a:latin typeface="+mn-lt"/>
              <a:ea typeface="ＭＳ Ｐゴシック" charset="-128"/>
              <a:cs typeface="Calibri" panose="020F0502020204030204" pitchFamily="34" charset="0"/>
            </a:endParaRPr>
          </a:p>
        </p:txBody>
      </p:sp>
      <p:sp>
        <p:nvSpPr>
          <p:cNvPr id="6" name="Title">
            <a:extLst>
              <a:ext uri="{FF2B5EF4-FFF2-40B4-BE49-F238E27FC236}">
                <a16:creationId xmlns:a16="http://schemas.microsoft.com/office/drawing/2014/main" id="{60DD7736-FA16-9041-A930-CE6D748B0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999" y="108000"/>
            <a:ext cx="11764994" cy="792000"/>
          </a:xfrm>
        </p:spPr>
        <p:txBody>
          <a:bodyPr tIns="36000" bIns="36000">
            <a:noAutofit/>
          </a:bodyPr>
          <a:lstStyle>
            <a:lvl1pPr>
              <a:defRPr lang="de-DE" sz="3600" b="1" baseline="0" smtClean="0">
                <a:solidFill>
                  <a:srgbClr val="004C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US" noProof="0" dirty="0"/>
          </a:p>
        </p:txBody>
      </p:sp>
      <p:grpSp>
        <p:nvGrpSpPr>
          <p:cNvPr id="16" name="Area B" hidden="1">
            <a:extLst>
              <a:ext uri="{FF2B5EF4-FFF2-40B4-BE49-F238E27FC236}">
                <a16:creationId xmlns:a16="http://schemas.microsoft.com/office/drawing/2014/main" id="{5F7337AB-AC00-9A4F-AE65-68CE30482C06}"/>
              </a:ext>
            </a:extLst>
          </p:cNvPr>
          <p:cNvGrpSpPr/>
          <p:nvPr userDrawn="1"/>
        </p:nvGrpSpPr>
        <p:grpSpPr>
          <a:xfrm>
            <a:off x="11407608" y="144000"/>
            <a:ext cx="720000" cy="720000"/>
            <a:chOff x="11448000" y="144000"/>
            <a:chExt cx="720000" cy="720000"/>
          </a:xfrm>
        </p:grpSpPr>
        <p:sp>
          <p:nvSpPr>
            <p:cNvPr id="17" name="Element_B">
              <a:extLst>
                <a:ext uri="{FF2B5EF4-FFF2-40B4-BE49-F238E27FC236}">
                  <a16:creationId xmlns:a16="http://schemas.microsoft.com/office/drawing/2014/main" id="{C489C6BB-48D0-214E-8C59-0E82FE50998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flipH="1">
              <a:off x="11448000" y="144000"/>
              <a:ext cx="720000" cy="72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6000" tIns="36000" rIns="36000" bIns="36000" rtlCol="0" anchor="ctr">
              <a:normAutofit/>
            </a:bodyPr>
            <a:lstStyle/>
            <a:p>
              <a:pPr algn="ctr"/>
              <a:endParaRPr lang="de-DE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8" name="Text_B">
              <a:extLst>
                <a:ext uri="{FF2B5EF4-FFF2-40B4-BE49-F238E27FC236}">
                  <a16:creationId xmlns:a16="http://schemas.microsoft.com/office/drawing/2014/main" id="{96CD414C-3C04-2E4A-897D-68B2E774E954}"/>
                </a:ext>
              </a:extLst>
            </p:cNvPr>
            <p:cNvSpPr txBox="1"/>
            <p:nvPr/>
          </p:nvSpPr>
          <p:spPr>
            <a:xfrm>
              <a:off x="11448000" y="288000"/>
              <a:ext cx="720000" cy="432000"/>
            </a:xfrm>
            <a:prstGeom prst="rect">
              <a:avLst/>
            </a:prstGeom>
            <a:noFill/>
          </p:spPr>
          <p:txBody>
            <a:bodyPr wrap="square" lIns="36000" tIns="36000" rIns="36000" bIns="36000" rtlCol="0" anchor="ctr" anchorCtr="0">
              <a:normAutofit/>
            </a:bodyPr>
            <a:lstStyle/>
            <a:p>
              <a:pPr algn="ctr"/>
              <a:r>
                <a:rPr lang="en-US" sz="20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B02</a:t>
              </a:r>
              <a:endParaRPr lang="en-DE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9" name="Area A" hidden="1">
            <a:extLst>
              <a:ext uri="{FF2B5EF4-FFF2-40B4-BE49-F238E27FC236}">
                <a16:creationId xmlns:a16="http://schemas.microsoft.com/office/drawing/2014/main" id="{7643002E-2D77-6840-B933-08975F0106D6}"/>
              </a:ext>
            </a:extLst>
          </p:cNvPr>
          <p:cNvGrpSpPr/>
          <p:nvPr userDrawn="1"/>
        </p:nvGrpSpPr>
        <p:grpSpPr>
          <a:xfrm>
            <a:off x="11407608" y="144000"/>
            <a:ext cx="720000" cy="720000"/>
            <a:chOff x="11448000" y="144000"/>
            <a:chExt cx="720000" cy="720000"/>
          </a:xfrm>
        </p:grpSpPr>
        <p:sp>
          <p:nvSpPr>
            <p:cNvPr id="20" name="Element_A">
              <a:extLst>
                <a:ext uri="{FF2B5EF4-FFF2-40B4-BE49-F238E27FC236}">
                  <a16:creationId xmlns:a16="http://schemas.microsoft.com/office/drawing/2014/main" id="{A7CEC376-494D-C54F-B896-5E66AC180452}"/>
                </a:ext>
              </a:extLst>
            </p:cNvPr>
            <p:cNvSpPr/>
            <p:nvPr/>
          </p:nvSpPr>
          <p:spPr>
            <a:xfrm flipH="1">
              <a:off x="11448000" y="144000"/>
              <a:ext cx="720000" cy="720000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6000" tIns="36000" rIns="36000" bIns="36000" rtlCol="0" anchor="ctr">
              <a:normAutofit/>
            </a:bodyPr>
            <a:lstStyle/>
            <a:p>
              <a:pPr algn="ctr"/>
              <a:endParaRPr lang="de-DE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1" name="Text_A">
              <a:extLst>
                <a:ext uri="{FF2B5EF4-FFF2-40B4-BE49-F238E27FC236}">
                  <a16:creationId xmlns:a16="http://schemas.microsoft.com/office/drawing/2014/main" id="{0BD97176-935F-3D4E-B9A0-3E17388CF2C9}"/>
                </a:ext>
              </a:extLst>
            </p:cNvPr>
            <p:cNvSpPr txBox="1"/>
            <p:nvPr/>
          </p:nvSpPr>
          <p:spPr>
            <a:xfrm>
              <a:off x="11448000" y="288000"/>
              <a:ext cx="720000" cy="432000"/>
            </a:xfrm>
            <a:prstGeom prst="rect">
              <a:avLst/>
            </a:prstGeom>
            <a:noFill/>
          </p:spPr>
          <p:txBody>
            <a:bodyPr wrap="square" lIns="36000" tIns="36000" rIns="36000" bIns="36000" rtlCol="0" anchor="ctr" anchorCtr="0">
              <a:normAutofit/>
            </a:bodyPr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A09</a:t>
              </a:r>
              <a:endParaRPr lang="en-DE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cxnSp>
        <p:nvCxnSpPr>
          <p:cNvPr id="28" name="Design Element: Line">
            <a:extLst>
              <a:ext uri="{FF2B5EF4-FFF2-40B4-BE49-F238E27FC236}">
                <a16:creationId xmlns:a16="http://schemas.microsoft.com/office/drawing/2014/main" id="{78779EE9-EA30-7A40-A4ED-51C6928F2CBA}"/>
              </a:ext>
            </a:extLst>
          </p:cNvPr>
          <p:cNvCxnSpPr>
            <a:cxnSpLocks/>
          </p:cNvCxnSpPr>
          <p:nvPr userDrawn="1"/>
        </p:nvCxnSpPr>
        <p:spPr>
          <a:xfrm>
            <a:off x="215999" y="6342499"/>
            <a:ext cx="1176499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resentation Details">
            <a:extLst>
              <a:ext uri="{FF2B5EF4-FFF2-40B4-BE49-F238E27FC236}">
                <a16:creationId xmlns:a16="http://schemas.microsoft.com/office/drawing/2014/main" id="{4D7C228A-EAD6-1667-CBEA-C827F0274DC9}"/>
              </a:ext>
            </a:extLst>
          </p:cNvPr>
          <p:cNvSpPr txBox="1"/>
          <p:nvPr userDrawn="1"/>
        </p:nvSpPr>
        <p:spPr>
          <a:xfrm>
            <a:off x="580105" y="6372000"/>
            <a:ext cx="1938244" cy="485999"/>
          </a:xfrm>
          <a:prstGeom prst="rect">
            <a:avLst/>
          </a:prstGeom>
          <a:noFill/>
        </p:spPr>
        <p:txBody>
          <a:bodyPr wrap="none" lIns="90000" rIns="90000" rtlCol="0" anchor="ctr" anchorCtr="0">
            <a:noAutofit/>
          </a:bodyPr>
          <a:lstStyle/>
          <a:p>
            <a:r>
              <a:rPr lang="en-US" sz="1300" b="1" noProof="0" dirty="0">
                <a:solidFill>
                  <a:srgbClr val="004C93"/>
                </a:solidFill>
              </a:rPr>
              <a:t>DEMI: </a:t>
            </a:r>
            <a:r>
              <a:rPr lang="en-US" sz="1300" b="0" noProof="0" dirty="0">
                <a:solidFill>
                  <a:srgbClr val="004C93"/>
                </a:solidFill>
              </a:rPr>
              <a:t>RDMS Update</a:t>
            </a:r>
            <a:br>
              <a:rPr lang="en-US" sz="1300" b="0" noProof="0" dirty="0">
                <a:solidFill>
                  <a:srgbClr val="004C93"/>
                </a:solidFill>
              </a:rPr>
            </a:br>
            <a:r>
              <a:rPr lang="en-US" sz="1300" b="0" noProof="0" dirty="0">
                <a:solidFill>
                  <a:srgbClr val="004C93"/>
                </a:solidFill>
              </a:rPr>
              <a:t>09</a:t>
            </a:r>
            <a:r>
              <a:rPr lang="en-US" sz="1200" noProof="0" dirty="0">
                <a:solidFill>
                  <a:srgbClr val="004C93"/>
                </a:solidFill>
              </a:rPr>
              <a:t> April 2026</a:t>
            </a:r>
          </a:p>
        </p:txBody>
      </p:sp>
      <p:sp>
        <p:nvSpPr>
          <p:cNvPr id="7" name="References" hidden="1">
            <a:extLst>
              <a:ext uri="{FF2B5EF4-FFF2-40B4-BE49-F238E27FC236}">
                <a16:creationId xmlns:a16="http://schemas.microsoft.com/office/drawing/2014/main" id="{9F55CC67-CB81-B052-1C1C-EF8D44B1F4E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69023" y="6362393"/>
            <a:ext cx="5313301" cy="485999"/>
          </a:xfrm>
        </p:spPr>
        <p:txBody>
          <a:bodyPr lIns="36000" tIns="18000" rIns="36000" bIns="0">
            <a:normAutofit/>
          </a:bodyPr>
          <a:lstStyle>
            <a:lvl1pPr marL="0" indent="-228600">
              <a:lnSpc>
                <a:spcPct val="100000"/>
              </a:lnSpc>
              <a:spcBef>
                <a:spcPts val="0"/>
              </a:spcBef>
              <a:buFont typeface="+mj-lt"/>
              <a:buAutoNum type="arabicParenBoth"/>
              <a:defRPr sz="1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noProof="0" dirty="0"/>
              <a:t>Reference 1</a:t>
            </a:r>
          </a:p>
          <a:p>
            <a:pPr lvl="0"/>
            <a:r>
              <a:rPr lang="en-US" noProof="0" dirty="0"/>
              <a:t>Reference 2</a:t>
            </a:r>
          </a:p>
          <a:p>
            <a:pPr lvl="0"/>
            <a:r>
              <a:rPr lang="en-US" noProof="0" dirty="0"/>
              <a:t>Reference 3</a:t>
            </a:r>
          </a:p>
        </p:txBody>
      </p:sp>
    </p:spTree>
    <p:extLst>
      <p:ext uri="{BB962C8B-B14F-4D97-AF65-F5344CB8AC3E}">
        <p14:creationId xmlns:p14="http://schemas.microsoft.com/office/powerpoint/2010/main" val="26881423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 userDrawn="1"/>
        </p:nvSpPr>
        <p:spPr>
          <a:xfrm>
            <a:off x="0" y="3765550"/>
            <a:ext cx="12192000" cy="30924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hteck 6"/>
          <p:cNvSpPr/>
          <p:nvPr userDrawn="1"/>
        </p:nvSpPr>
        <p:spPr>
          <a:xfrm>
            <a:off x="0" y="0"/>
            <a:ext cx="12192000" cy="3765550"/>
          </a:xfrm>
          <a:prstGeom prst="rect">
            <a:avLst/>
          </a:prstGeom>
          <a:solidFill>
            <a:srgbClr val="004C93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hteck 10"/>
          <p:cNvSpPr/>
          <p:nvPr userDrawn="1"/>
        </p:nvSpPr>
        <p:spPr>
          <a:xfrm>
            <a:off x="493776" y="742950"/>
            <a:ext cx="11201400" cy="554228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346200" y="3849688"/>
            <a:ext cx="9448800" cy="165576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rgbClr val="004C9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 dirty="0"/>
              <a:t>Name(s)</a:t>
            </a:r>
          </a:p>
        </p:txBody>
      </p:sp>
      <p:sp>
        <p:nvSpPr>
          <p:cNvPr id="12" name="Titel 1"/>
          <p:cNvSpPr>
            <a:spLocks noGrp="1"/>
          </p:cNvSpPr>
          <p:nvPr>
            <p:ph type="ctrTitle" hasCustomPrompt="1"/>
          </p:nvPr>
        </p:nvSpPr>
        <p:spPr>
          <a:xfrm>
            <a:off x="1337733" y="831853"/>
            <a:ext cx="9450000" cy="279876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4800" b="1" cap="small" baseline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sz="4400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Presentation Title</a:t>
            </a:r>
            <a:endParaRPr lang="en-US" noProof="0" dirty="0"/>
          </a:p>
        </p:txBody>
      </p:sp>
      <p:pic>
        <p:nvPicPr>
          <p:cNvPr id="2054" name="Picture 6" descr="Logo Lehrstuhl Materials Discovery">
            <a:extLst>
              <a:ext uri="{FF2B5EF4-FFF2-40B4-BE49-F238E27FC236}">
                <a16:creationId xmlns:a16="http://schemas.microsoft.com/office/drawing/2014/main" id="{C9CF2E9C-9C9D-1CC9-8FD5-806FA9ABCB1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4311" y="5798415"/>
            <a:ext cx="1781894" cy="434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41650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4/9/2026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1790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9" r:id="rId2"/>
    <p:sldLayoutId id="2147483678" r:id="rId3"/>
    <p:sldLayoutId id="2147483680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jpg"/><Relationship Id="rId5" Type="http://schemas.openxmlformats.org/officeDocument/2006/relationships/image" Target="../media/image12.emf"/><Relationship Id="rId4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crc247.mdi.ruhr-uni-bochum.de/file/csv/22677" TargetMode="External"/><Relationship Id="rId3" Type="http://schemas.openxmlformats.org/officeDocument/2006/relationships/image" Target="../media/image28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crc247.mdi.ruhr-uni-bochum.de/file/csv/22680" TargetMode="External"/><Relationship Id="rId5" Type="http://schemas.openxmlformats.org/officeDocument/2006/relationships/hyperlink" Target="https://crc247.mdi.ruhr-uni-bochum.de/object/20250204_0010671_colanio_ph12_8_oer_lsv_eis-22680" TargetMode="External"/><Relationship Id="rId4" Type="http://schemas.openxmlformats.org/officeDocument/2006/relationships/image" Target="../media/image29.png"/><Relationship Id="rId9" Type="http://schemas.openxmlformats.org/officeDocument/2006/relationships/hyperlink" Target="https://crc247.mdi.ruhr-uni-bochum.de/file/csv/22674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5.png"/><Relationship Id="rId5" Type="http://schemas.openxmlformats.org/officeDocument/2006/relationships/hyperlink" Target="https://creativecommons.org/licenses/" TargetMode="External"/><Relationship Id="rId4" Type="http://schemas.openxmlformats.org/officeDocument/2006/relationships/hyperlink" Target="https://mdi.matinf.pro/object/au-ir-rh-ir-rich-dataset-5-189564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8.png"/><Relationship Id="rId5" Type="http://schemas.openxmlformats.org/officeDocument/2006/relationships/hyperlink" Target="https://crc247.mdi.ruhr-uni-bochum.de/adminobject/editgraph/30212?mode=AccessControl" TargetMode="External"/><Relationship Id="rId4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hyperlink" Target="https://mdi.matinf.pro/public" TargetMode="External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0.png"/><Relationship Id="rId5" Type="http://schemas.openxmlformats.org/officeDocument/2006/relationships/hyperlink" Target="https://www.google.com/search?q=la-co-ni-o+exploration+site%3Acrc247.mdi.ruhr-uni-bochum.de" TargetMode="External"/><Relationship Id="rId10" Type="http://schemas.openxmlformats.org/officeDocument/2006/relationships/image" Target="../media/image44.png"/><Relationship Id="rId4" Type="http://schemas.openxmlformats.org/officeDocument/2006/relationships/hyperlink" Target="https://mdi.matinf.pro/public/type/8" TargetMode="External"/><Relationship Id="rId9" Type="http://schemas.openxmlformats.org/officeDocument/2006/relationships/image" Target="../media/image4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gitlab.ruhr-uni-bochum.de/vic/infproject/-/tree/master/SCRIPTS/Extract_ExperimentData" TargetMode="External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hyperlink" Target="https://demi.matinf.pro/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crc1625.mdi.ruhr-uni-bochum.de/search/?system=Pt&amp;pgsize=1000" TargetMode="Externa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8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crc1625.mdi.ruhr-uni-bochum.de/report/objectsstatistics" TargetMode="External"/><Relationship Id="rId5" Type="http://schemas.openxmlformats.org/officeDocument/2006/relationships/hyperlink" Target="https://crc1625.mdi.ruhr-uni-bochum.de/home/general" TargetMode="External"/><Relationship Id="rId4" Type="http://schemas.openxmlformats.org/officeDocument/2006/relationships/image" Target="../media/image49.png"/></Relationships>
</file>

<file path=ppt/slides/_rels/slide1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62.svg"/><Relationship Id="rId18" Type="http://schemas.openxmlformats.org/officeDocument/2006/relationships/image" Target="../media/image67.png"/><Relationship Id="rId26" Type="http://schemas.openxmlformats.org/officeDocument/2006/relationships/image" Target="../media/image75.png"/><Relationship Id="rId3" Type="http://schemas.openxmlformats.org/officeDocument/2006/relationships/image" Target="../media/image52.png"/><Relationship Id="rId21" Type="http://schemas.openxmlformats.org/officeDocument/2006/relationships/image" Target="../media/image70.svg"/><Relationship Id="rId34" Type="http://schemas.openxmlformats.org/officeDocument/2006/relationships/image" Target="../media/image83.png"/><Relationship Id="rId7" Type="http://schemas.openxmlformats.org/officeDocument/2006/relationships/image" Target="../media/image56.svg"/><Relationship Id="rId12" Type="http://schemas.openxmlformats.org/officeDocument/2006/relationships/image" Target="../media/image61.png"/><Relationship Id="rId17" Type="http://schemas.openxmlformats.org/officeDocument/2006/relationships/image" Target="../media/image66.svg"/><Relationship Id="rId25" Type="http://schemas.openxmlformats.org/officeDocument/2006/relationships/image" Target="../media/image74.svg"/><Relationship Id="rId33" Type="http://schemas.openxmlformats.org/officeDocument/2006/relationships/image" Target="../media/image82.svg"/><Relationship Id="rId2" Type="http://schemas.openxmlformats.org/officeDocument/2006/relationships/notesSlide" Target="../notesSlides/notesSlide19.xml"/><Relationship Id="rId16" Type="http://schemas.openxmlformats.org/officeDocument/2006/relationships/image" Target="../media/image65.png"/><Relationship Id="rId20" Type="http://schemas.openxmlformats.org/officeDocument/2006/relationships/image" Target="../media/image69.png"/><Relationship Id="rId29" Type="http://schemas.openxmlformats.org/officeDocument/2006/relationships/image" Target="../media/image78.sv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5.png"/><Relationship Id="rId11" Type="http://schemas.openxmlformats.org/officeDocument/2006/relationships/image" Target="../media/image60.svg"/><Relationship Id="rId24" Type="http://schemas.openxmlformats.org/officeDocument/2006/relationships/image" Target="../media/image73.png"/><Relationship Id="rId32" Type="http://schemas.openxmlformats.org/officeDocument/2006/relationships/image" Target="../media/image81.png"/><Relationship Id="rId5" Type="http://schemas.openxmlformats.org/officeDocument/2006/relationships/image" Target="../media/image54.svg"/><Relationship Id="rId15" Type="http://schemas.openxmlformats.org/officeDocument/2006/relationships/image" Target="../media/image64.svg"/><Relationship Id="rId23" Type="http://schemas.openxmlformats.org/officeDocument/2006/relationships/image" Target="../media/image72.svg"/><Relationship Id="rId28" Type="http://schemas.openxmlformats.org/officeDocument/2006/relationships/image" Target="../media/image77.png"/><Relationship Id="rId10" Type="http://schemas.openxmlformats.org/officeDocument/2006/relationships/image" Target="../media/image59.png"/><Relationship Id="rId19" Type="http://schemas.openxmlformats.org/officeDocument/2006/relationships/image" Target="../media/image68.svg"/><Relationship Id="rId31" Type="http://schemas.openxmlformats.org/officeDocument/2006/relationships/image" Target="../media/image80.svg"/><Relationship Id="rId4" Type="http://schemas.openxmlformats.org/officeDocument/2006/relationships/image" Target="../media/image53.png"/><Relationship Id="rId9" Type="http://schemas.openxmlformats.org/officeDocument/2006/relationships/image" Target="../media/image58.svg"/><Relationship Id="rId14" Type="http://schemas.openxmlformats.org/officeDocument/2006/relationships/image" Target="../media/image63.png"/><Relationship Id="rId22" Type="http://schemas.openxmlformats.org/officeDocument/2006/relationships/image" Target="../media/image71.png"/><Relationship Id="rId27" Type="http://schemas.openxmlformats.org/officeDocument/2006/relationships/image" Target="../media/image76.svg"/><Relationship Id="rId30" Type="http://schemas.openxmlformats.org/officeDocument/2006/relationships/image" Target="../media/image79.png"/><Relationship Id="rId35" Type="http://schemas.openxmlformats.org/officeDocument/2006/relationships/image" Target="../media/image84.svg"/><Relationship Id="rId8" Type="http://schemas.openxmlformats.org/officeDocument/2006/relationships/image" Target="../media/image5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inf.mdi.ruhr-uni-bochum.de/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5.png"/><Relationship Id="rId4" Type="http://schemas.openxmlformats.org/officeDocument/2006/relationships/hyperlink" Target="https://vdudarev.ru/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crc1625.mdi.ruhr-uni-bochum.de/home/doc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mdi.matinf.pro/vroui" TargetMode="External"/><Relationship Id="rId7" Type="http://schemas.openxmlformats.org/officeDocument/2006/relationships/image" Target="../media/image8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mdi.matinf.pro/home/doc" TargetMode="External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inf.mdi.ruhr-uni-bochum.de/object/test-sample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0.png"/><Relationship Id="rId4" Type="http://schemas.openxmlformats.org/officeDocument/2006/relationships/hyperlink" Target="https://inf.mdi.ruhr-uni-bochum.de/dataset/sampleshowascsv/32682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matinf.pro/crc247-fp2-inf-report.htm" TargetMode="External"/><Relationship Id="rId7" Type="http://schemas.openxmlformats.org/officeDocument/2006/relationships/image" Target="../media/image94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3.jpeg"/><Relationship Id="rId5" Type="http://schemas.openxmlformats.org/officeDocument/2006/relationships/image" Target="../media/image92.jpeg"/><Relationship Id="rId4" Type="http://schemas.openxmlformats.org/officeDocument/2006/relationships/image" Target="../media/image91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crc1625.mdi.ruhr-uni-bochum.de/object/10472-agauirpdpt-on-au-111-on-mica-34573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hyperlink" Target="https://crc1625.mdi.ruhr-uni-bochum.de/rubric/s" TargetMode="External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inf.mdi.ruhr-uni-bochum.de/object/sample-demo-29196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>
            <a:extLst>
              <a:ext uri="{FF2B5EF4-FFF2-40B4-BE49-F238E27FC236}">
                <a16:creationId xmlns:a16="http://schemas.microsoft.com/office/drawing/2014/main" id="{12F0A855-EB3C-04D6-EFE5-D5946B1C1B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727084" y="1258426"/>
            <a:ext cx="2572098" cy="124599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800" dirty="0">
                <a:solidFill>
                  <a:srgbClr val="4C0B07"/>
                </a:solidFill>
              </a:rPr>
              <a:t>Victor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800" dirty="0">
                <a:solidFill>
                  <a:srgbClr val="4C0B07"/>
                </a:solidFill>
              </a:rPr>
              <a:t>Dudarev</a:t>
            </a:r>
          </a:p>
        </p:txBody>
      </p:sp>
      <p:sp>
        <p:nvSpPr>
          <p:cNvPr id="19" name="Titel 5">
            <a:extLst>
              <a:ext uri="{FF2B5EF4-FFF2-40B4-BE49-F238E27FC236}">
                <a16:creationId xmlns:a16="http://schemas.microsoft.com/office/drawing/2014/main" id="{1FD4D80D-43CE-4DFC-2871-ED5F1AF6FF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2321" y="3164176"/>
            <a:ext cx="11213959" cy="1633455"/>
          </a:xfrm>
        </p:spPr>
        <p:txBody>
          <a:bodyPr>
            <a:normAutofit/>
          </a:bodyPr>
          <a:lstStyle/>
          <a:p>
            <a:pPr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DEMI: Research Data Management System Update</a:t>
            </a:r>
            <a:b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(and a Recap of the Key Points)</a:t>
            </a:r>
            <a:endParaRPr lang="de-DE" sz="4000" cap="non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Рисунок 2">
            <a:extLst>
              <a:ext uri="{FF2B5EF4-FFF2-40B4-BE49-F238E27FC236}">
                <a16:creationId xmlns:a16="http://schemas.microsoft.com/office/drawing/2014/main" id="{08938626-A650-BC0D-1205-0937B75F3B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2674" y="285008"/>
            <a:ext cx="1352550" cy="135255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E9F063A-7CBF-D69A-BECC-B9056C12DC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18" y="1"/>
            <a:ext cx="7212494" cy="1938358"/>
          </a:xfrm>
          <a:prstGeom prst="rect">
            <a:avLst/>
          </a:prstGeom>
        </p:spPr>
      </p:pic>
      <p:pic>
        <p:nvPicPr>
          <p:cNvPr id="4" name="Grafik 15">
            <a:extLst>
              <a:ext uri="{FF2B5EF4-FFF2-40B4-BE49-F238E27FC236}">
                <a16:creationId xmlns:a16="http://schemas.microsoft.com/office/drawing/2014/main" id="{3C3BB4CA-5266-A306-F96B-E9C075A24E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25200" y="0"/>
            <a:ext cx="1440362" cy="1440000"/>
          </a:xfrm>
          <a:prstGeom prst="rect">
            <a:avLst/>
          </a:prstGeom>
        </p:spPr>
      </p:pic>
      <p:pic>
        <p:nvPicPr>
          <p:cNvPr id="5" name="Bildplatzhalter 19" descr="Ein Bild, das Luftfotografie, draußen, Vogelperspektive, Baum enthält.&#10;&#10;Automatisch generierte Beschreibung">
            <a:extLst>
              <a:ext uri="{FF2B5EF4-FFF2-40B4-BE49-F238E27FC236}">
                <a16:creationId xmlns:a16="http://schemas.microsoft.com/office/drawing/2014/main" id="{0D28936C-CD09-1C28-7A52-A9B3167451C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20802" b="20802"/>
          <a:stretch>
            <a:fillRect/>
          </a:stretch>
        </p:blipFill>
        <p:spPr>
          <a:xfrm>
            <a:off x="-1" y="-1"/>
            <a:ext cx="8182800" cy="3186000"/>
          </a:xfrm>
          <a:custGeom>
            <a:avLst/>
            <a:gdLst>
              <a:gd name="connsiteX0" fmla="*/ 0 w 8182800"/>
              <a:gd name="connsiteY0" fmla="*/ 0 h 3186000"/>
              <a:gd name="connsiteX1" fmla="*/ 8182800 w 8182800"/>
              <a:gd name="connsiteY1" fmla="*/ 0 h 3186000"/>
              <a:gd name="connsiteX2" fmla="*/ 8182800 w 8182800"/>
              <a:gd name="connsiteY2" fmla="*/ 1 h 3186000"/>
              <a:gd name="connsiteX3" fmla="*/ 7225201 w 8182800"/>
              <a:gd name="connsiteY3" fmla="*/ 1 h 3186000"/>
              <a:gd name="connsiteX4" fmla="*/ 7225201 w 8182800"/>
              <a:gd name="connsiteY4" fmla="*/ 1440001 h 3186000"/>
              <a:gd name="connsiteX5" fmla="*/ 8182800 w 8182800"/>
              <a:gd name="connsiteY5" fmla="*/ 1440001 h 3186000"/>
              <a:gd name="connsiteX6" fmla="*/ 8182800 w 8182800"/>
              <a:gd name="connsiteY6" fmla="*/ 3186000 h 3186000"/>
              <a:gd name="connsiteX7" fmla="*/ 0 w 8182800"/>
              <a:gd name="connsiteY7" fmla="*/ 3186000 h 31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82800" h="3186000">
                <a:moveTo>
                  <a:pt x="0" y="0"/>
                </a:moveTo>
                <a:lnTo>
                  <a:pt x="8182800" y="0"/>
                </a:lnTo>
                <a:lnTo>
                  <a:pt x="8182800" y="1"/>
                </a:lnTo>
                <a:lnTo>
                  <a:pt x="7225201" y="1"/>
                </a:lnTo>
                <a:lnTo>
                  <a:pt x="7225201" y="1440001"/>
                </a:lnTo>
                <a:lnTo>
                  <a:pt x="8182800" y="1440001"/>
                </a:lnTo>
                <a:lnTo>
                  <a:pt x="8182800" y="3186000"/>
                </a:lnTo>
                <a:lnTo>
                  <a:pt x="0" y="3186000"/>
                </a:lnTo>
                <a:close/>
              </a:path>
            </a:pathLst>
          </a:cu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5FB00A9-650A-63E2-C085-5AB107B67E47}"/>
              </a:ext>
            </a:extLst>
          </p:cNvPr>
          <p:cNvSpPr txBox="1"/>
          <p:nvPr/>
        </p:nvSpPr>
        <p:spPr>
          <a:xfrm>
            <a:off x="502418" y="4804456"/>
            <a:ext cx="1119386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Enabling Data Publication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8598047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8771EE-43EB-0605-E784-FD341FDA51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9">
            <a:extLst>
              <a:ext uri="{FF2B5EF4-FFF2-40B4-BE49-F238E27FC236}">
                <a16:creationId xmlns:a16="http://schemas.microsoft.com/office/drawing/2014/main" id="{C5283C16-C9E2-538C-8B18-1BE578DBA9CC}"/>
              </a:ext>
            </a:extLst>
          </p:cNvPr>
          <p:cNvSpPr/>
          <p:nvPr/>
        </p:nvSpPr>
        <p:spPr>
          <a:xfrm>
            <a:off x="70338" y="5757701"/>
            <a:ext cx="6461092" cy="556359"/>
          </a:xfrm>
          <a:prstGeom prst="rect">
            <a:avLst/>
          </a:prstGeom>
          <a:solidFill>
            <a:srgbClr val="FF0000">
              <a:alpha val="2822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dirty="0">
                <a:solidFill>
                  <a:schemeClr val="tx1"/>
                </a:solidFill>
              </a:rPr>
              <a:t>Quality Assurance</a:t>
            </a:r>
          </a:p>
          <a:p>
            <a:pPr algn="r"/>
            <a:r>
              <a:rPr lang="en-US" sz="1500" noProof="0" dirty="0">
                <a:solidFill>
                  <a:schemeClr val="tx1"/>
                </a:solidFill>
              </a:rPr>
              <a:t>(personal responsibility)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2E6FE7F-580E-327B-5770-8D177BF215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70" y="2036317"/>
            <a:ext cx="5115142" cy="303875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3CA788A7-5D43-25AC-3E6A-CA33A1BF15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67572" y="2814073"/>
            <a:ext cx="4449443" cy="283252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F5105172-BE08-CD18-E7D9-5861F33B09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Sliders in data visualizations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312C36-7A5A-BE46-4DC8-A46EF8DFBB0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632668" y="6362199"/>
            <a:ext cx="9294725" cy="485999"/>
          </a:xfrm>
        </p:spPr>
        <p:txBody>
          <a:bodyPr>
            <a:noAutofit/>
          </a:bodyPr>
          <a:lstStyle/>
          <a:p>
            <a:pPr indent="0" defTabSz="914377">
              <a:spcAft>
                <a:spcPts val="0"/>
              </a:spcAft>
              <a:buNone/>
            </a:pPr>
            <a:r>
              <a:rPr lang="en-US" sz="1200" dirty="0"/>
              <a:t>SDC Processed (csv, zip)</a:t>
            </a:r>
            <a:r>
              <a:rPr lang="en-US" altLang="ru-RU" sz="1200" b="0" dirty="0">
                <a:solidFill>
                  <a:prstClr val="black"/>
                </a:solidFill>
                <a:latin typeface="Arial" panose="020B0604020202020204" pitchFamily="34" charset="0"/>
              </a:rPr>
              <a:t>: </a:t>
            </a:r>
            <a:r>
              <a:rPr lang="en-US" sz="1200" dirty="0">
                <a:hlinkClick r:id="rId5"/>
              </a:rPr>
              <a:t>https://crc247.mdi.ruhr-uni-bochum.de/object/20250204_0010671_colanio_ph12_8_oer_lsv_eis-22680</a:t>
            </a:r>
            <a:r>
              <a:rPr lang="en-US" sz="1200" dirty="0"/>
              <a:t> </a:t>
            </a:r>
            <a:br>
              <a:rPr lang="en-US" sz="1200" dirty="0"/>
            </a:br>
            <a:r>
              <a:rPr lang="en-US" sz="1200" dirty="0"/>
              <a:t>Visualization with a slider: </a:t>
            </a:r>
            <a:r>
              <a:rPr lang="en-US" sz="1200" dirty="0">
                <a:hlinkClick r:id="rId6"/>
              </a:rPr>
              <a:t>https://crc247.mdi.ruhr-uni-bochum.de/file/csv/22680</a:t>
            </a:r>
            <a:endParaRPr lang="en-US" sz="1200" b="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81B2C7D-1059-5706-57BA-E6283D2EE0D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17886" y="150724"/>
            <a:ext cx="5298013" cy="596369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CAABE1F-7873-3C16-EAC2-EF48FD79F279}"/>
              </a:ext>
            </a:extLst>
          </p:cNvPr>
          <p:cNvSpPr txBox="1"/>
          <p:nvPr/>
        </p:nvSpPr>
        <p:spPr>
          <a:xfrm>
            <a:off x="92364" y="771344"/>
            <a:ext cx="6096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>
              <a:spcBef>
                <a:spcPts val="0"/>
              </a:spcBef>
            </a:pPr>
            <a:r>
              <a:rPr lang="en-US" altLang="ru-RU" sz="1800" b="1" dirty="0">
                <a:solidFill>
                  <a:prstClr val="black"/>
                </a:solidFill>
                <a:latin typeface="+mn-lt"/>
              </a:rPr>
              <a:t>Goal: </a:t>
            </a:r>
            <a:r>
              <a:rPr lang="en-US" altLang="ru-RU" sz="1800" dirty="0">
                <a:solidFill>
                  <a:prstClr val="black"/>
                </a:solidFill>
                <a:latin typeface="+mn-lt"/>
              </a:rPr>
              <a:t>Implement interactive data visualization</a:t>
            </a:r>
          </a:p>
          <a:p>
            <a:pPr defTabSz="914377">
              <a:spcBef>
                <a:spcPts val="0"/>
              </a:spcBef>
            </a:pPr>
            <a:r>
              <a:rPr lang="en-US" altLang="ru-RU" sz="1800" dirty="0">
                <a:solidFill>
                  <a:prstClr val="black"/>
                </a:solidFill>
                <a:latin typeface="+mn-lt"/>
              </a:rPr>
              <a:t>Use case:</a:t>
            </a:r>
          </a:p>
          <a:p>
            <a:pPr marL="285750" indent="-28575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1800" dirty="0">
                <a:solidFill>
                  <a:prstClr val="black"/>
                </a:solidFill>
                <a:latin typeface="+mn-lt"/>
              </a:rPr>
              <a:t>SDC Processed (csv, zip) type</a:t>
            </a:r>
          </a:p>
          <a:p>
            <a:pPr marL="285750" indent="-28575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dirty="0">
                <a:solidFill>
                  <a:prstClr val="black"/>
                </a:solidFill>
              </a:rPr>
              <a:t>CSV with fixed format</a:t>
            </a:r>
            <a:endParaRPr lang="en-US" altLang="ru-RU" sz="1800" dirty="0">
              <a:solidFill>
                <a:prstClr val="black"/>
              </a:solidFill>
              <a:latin typeface="+mn-lt"/>
            </a:endParaRP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65FDDCD-6967-A79E-C829-547DFF66B515}"/>
              </a:ext>
            </a:extLst>
          </p:cNvPr>
          <p:cNvCxnSpPr>
            <a:cxnSpLocks/>
          </p:cNvCxnSpPr>
          <p:nvPr/>
        </p:nvCxnSpPr>
        <p:spPr>
          <a:xfrm flipV="1">
            <a:off x="3223491" y="1163782"/>
            <a:ext cx="3657600" cy="387927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60000"/>
              </a:srgbClr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52545190-2CB3-7E36-BD62-95678FADA8F8}"/>
              </a:ext>
            </a:extLst>
          </p:cNvPr>
          <p:cNvCxnSpPr>
            <a:cxnSpLocks/>
          </p:cNvCxnSpPr>
          <p:nvPr/>
        </p:nvCxnSpPr>
        <p:spPr>
          <a:xfrm>
            <a:off x="4355184" y="1414021"/>
            <a:ext cx="3763580" cy="2576088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60000"/>
              </a:srgbClr>
            </a:solidFill>
            <a:prstDash val="solid"/>
            <a:miter lim="800000"/>
            <a:tailEnd type="triangle"/>
          </a:ln>
          <a:effectLst/>
        </p:spPr>
      </p:cxn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E75D8E44-CE94-8DF5-91AB-E5EC90644C7D}"/>
              </a:ext>
            </a:extLst>
          </p:cNvPr>
          <p:cNvSpPr txBox="1">
            <a:spLocks/>
          </p:cNvSpPr>
          <p:nvPr/>
        </p:nvSpPr>
        <p:spPr>
          <a:xfrm>
            <a:off x="81482" y="5736000"/>
            <a:ext cx="3630440" cy="485999"/>
          </a:xfrm>
          <a:prstGeom prst="rect">
            <a:avLst/>
          </a:prstGeom>
        </p:spPr>
        <p:txBody>
          <a:bodyPr vert="horz" lIns="36000" tIns="18000" rIns="36000" bIns="0" rtlCol="0">
            <a:noAutofit/>
          </a:bodyPr>
          <a:lstStyle>
            <a:lvl1pPr mar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+mj-lt"/>
              <a:buAutoNum type="arabicParenBoth"/>
              <a:defRPr sz="1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defTabSz="914377">
              <a:buNone/>
            </a:pPr>
            <a:r>
              <a:rPr lang="en-US" sz="1200" dirty="0"/>
              <a:t>Strange things in experiments</a:t>
            </a:r>
            <a:r>
              <a:rPr lang="ru-RU" sz="1200" dirty="0"/>
              <a:t> (</a:t>
            </a:r>
            <a:r>
              <a:rPr lang="en-US" sz="1200" dirty="0"/>
              <a:t>discovery or mistake?</a:t>
            </a:r>
            <a:r>
              <a:rPr lang="ru-RU" sz="1200" dirty="0"/>
              <a:t>)</a:t>
            </a:r>
            <a:r>
              <a:rPr lang="en-US" sz="1200" dirty="0"/>
              <a:t>:</a:t>
            </a:r>
            <a:br>
              <a:rPr lang="en-US" sz="1200" dirty="0"/>
            </a:br>
            <a:r>
              <a:rPr lang="en-US" sz="1200" dirty="0">
                <a:hlinkClick r:id="rId8"/>
              </a:rPr>
              <a:t>https://crc247.mdi.ruhr-uni-bochum.de/file/csv/22677</a:t>
            </a:r>
            <a:endParaRPr lang="en-US" sz="1200" dirty="0"/>
          </a:p>
          <a:p>
            <a:pPr indent="0" defTabSz="914377">
              <a:buNone/>
            </a:pPr>
            <a:r>
              <a:rPr lang="en-US" sz="1200" dirty="0">
                <a:hlinkClick r:id="rId9"/>
              </a:rPr>
              <a:t>https://crc247.mdi.ruhr-uni-bochum.de/file/csv/22674</a:t>
            </a:r>
            <a:endParaRPr lang="en-US" sz="1200" dirty="0"/>
          </a:p>
          <a:p>
            <a:pPr indent="0" defTabSz="914377">
              <a:buNone/>
            </a:pP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5683966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AFE1D9-B9A6-321F-14F6-C17967412B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C16F62E6-0258-AD1A-AB82-0C45E9E79E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Towards Curation: Flagging unreliable data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E5EE002-5372-8D36-D4F1-909F68C566E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35569" y="6362393"/>
            <a:ext cx="8956431" cy="485999"/>
          </a:xfrm>
        </p:spPr>
        <p:txBody>
          <a:bodyPr/>
          <a:lstStyle/>
          <a:p>
            <a:pPr indent="0">
              <a:buNone/>
            </a:pPr>
            <a:endParaRPr lang="ru-RU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A747062-43AF-63FB-631E-38781DD109A2}"/>
              </a:ext>
            </a:extLst>
          </p:cNvPr>
          <p:cNvSpPr txBox="1"/>
          <p:nvPr/>
        </p:nvSpPr>
        <p:spPr>
          <a:xfrm>
            <a:off x="200966" y="894863"/>
            <a:ext cx="1170826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/>
            <a:r>
              <a:rPr lang="en-US" sz="2000" b="1" dirty="0">
                <a:solidFill>
                  <a:prstClr val="black"/>
                </a:solidFill>
              </a:rPr>
              <a:t>Motivation</a:t>
            </a:r>
            <a:r>
              <a:rPr lang="en-US" sz="2000" dirty="0">
                <a:solidFill>
                  <a:prstClr val="black"/>
                </a:solidFill>
              </a:rPr>
              <a:t>: mark/flag suspicious samples / samples regions (measurement areas)  =&gt;  </a:t>
            </a:r>
            <a:r>
              <a:rPr lang="en-US" sz="2000" b="1" dirty="0" err="1">
                <a:solidFill>
                  <a:prstClr val="black"/>
                </a:solidFill>
              </a:rPr>
              <a:t>IsProblematic</a:t>
            </a:r>
            <a:r>
              <a:rPr lang="en-US" sz="2000" dirty="0">
                <a:solidFill>
                  <a:prstClr val="black"/>
                </a:solidFill>
              </a:rPr>
              <a:t> property</a:t>
            </a:r>
            <a:endParaRPr lang="en-US" sz="2000" b="1" dirty="0">
              <a:solidFill>
                <a:prstClr val="black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DA2EF5F-7CC6-CA6C-F85B-90977F9FA1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8612" y="4560128"/>
            <a:ext cx="7674822" cy="164574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8062A14-8AF7-2C37-28F8-C777AA2EE4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19195" y="22034"/>
            <a:ext cx="2006703" cy="51437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726D370-47C4-01C3-5EDD-F3FDEB8DF3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4228" y="1288459"/>
            <a:ext cx="7942322" cy="322726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6CDEA94-5877-B70B-36BE-97BE6130EFAB}"/>
              </a:ext>
            </a:extLst>
          </p:cNvPr>
          <p:cNvSpPr txBox="1"/>
          <p:nvPr/>
        </p:nvSpPr>
        <p:spPr>
          <a:xfrm>
            <a:off x="8812530" y="1549662"/>
            <a:ext cx="233171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prstClr val="black"/>
                </a:solidFill>
              </a:rPr>
              <a:t>Sample</a:t>
            </a:r>
            <a:r>
              <a:rPr lang="en-US" sz="2000" dirty="0">
                <a:solidFill>
                  <a:prstClr val="black"/>
                </a:solidFill>
              </a:rPr>
              <a:t> properties</a:t>
            </a:r>
            <a:endParaRPr lang="en-US" sz="2000" dirty="0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3B6E33F6-DC80-7966-27AC-F70196B63142}"/>
              </a:ext>
            </a:extLst>
          </p:cNvPr>
          <p:cNvCxnSpPr>
            <a:cxnSpLocks/>
          </p:cNvCxnSpPr>
          <p:nvPr/>
        </p:nvCxnSpPr>
        <p:spPr>
          <a:xfrm flipH="1">
            <a:off x="8196550" y="2001635"/>
            <a:ext cx="2985570" cy="0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60000"/>
              </a:srgbClr>
            </a:solidFill>
            <a:prstDash val="solid"/>
            <a:miter lim="800000"/>
            <a:tailEnd type="triangle"/>
          </a:ln>
          <a:effectLst/>
        </p:spPr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2150D7C5-EF81-3E2D-C2D0-8029E7F8B85D}"/>
              </a:ext>
            </a:extLst>
          </p:cNvPr>
          <p:cNvSpPr txBox="1"/>
          <p:nvPr/>
        </p:nvSpPr>
        <p:spPr>
          <a:xfrm>
            <a:off x="1572613" y="4985089"/>
            <a:ext cx="261379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prstClr val="black"/>
                </a:solidFill>
              </a:rPr>
              <a:t>Volume composition</a:t>
            </a:r>
            <a:r>
              <a:rPr lang="en-US" sz="2000" dirty="0">
                <a:solidFill>
                  <a:prstClr val="black"/>
                </a:solidFill>
              </a:rPr>
              <a:t> properties</a:t>
            </a:r>
            <a:endParaRPr lang="en-US" sz="2000" dirty="0"/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24FE4A9E-E019-A059-4A44-074D41D03230}"/>
              </a:ext>
            </a:extLst>
          </p:cNvPr>
          <p:cNvCxnSpPr>
            <a:cxnSpLocks/>
          </p:cNvCxnSpPr>
          <p:nvPr/>
        </p:nvCxnSpPr>
        <p:spPr>
          <a:xfrm>
            <a:off x="1309171" y="5756551"/>
            <a:ext cx="3031475" cy="0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60000"/>
              </a:srgbClr>
            </a:solidFill>
            <a:prstDash val="solid"/>
            <a:miter lim="800000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3248572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C8A3EE3D-D394-7629-4931-8A810B6AE5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7802" y="1365240"/>
            <a:ext cx="9402487" cy="187668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2E8E55A0-73B3-4565-BA58-ACE5F6422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Licenses in objects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FF9B3F-1D07-B500-3103-8B6DC681324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22136" y="6372001"/>
            <a:ext cx="9385161" cy="485999"/>
          </a:xfrm>
        </p:spPr>
        <p:txBody>
          <a:bodyPr>
            <a:noAutofit/>
          </a:bodyPr>
          <a:lstStyle/>
          <a:p>
            <a:pPr indent="0" defTabSz="914377">
              <a:spcAft>
                <a:spcPts val="0"/>
              </a:spcAft>
              <a:buNone/>
            </a:pPr>
            <a:r>
              <a:rPr lang="en-US" altLang="ru-RU" sz="1200" dirty="0">
                <a:solidFill>
                  <a:prstClr val="black"/>
                </a:solidFill>
                <a:latin typeface="Arial" panose="020B0604020202020204" pitchFamily="34" charset="0"/>
                <a:hlinkClick r:id="rId4"/>
              </a:rPr>
              <a:t>https://mdi.matinf.pro/object/au-ir-rh-ir-rich-dataset-5-189564</a:t>
            </a:r>
            <a:endParaRPr lang="en-US" altLang="ru-RU" sz="12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indent="0" defTabSz="914377">
              <a:buNone/>
            </a:pPr>
            <a:r>
              <a:rPr lang="en-US" altLang="ru-RU" sz="1200" dirty="0">
                <a:solidFill>
                  <a:prstClr val="black"/>
                </a:solidFill>
              </a:rPr>
              <a:t>Possible licenses: </a:t>
            </a:r>
            <a:r>
              <a:rPr lang="en-US" altLang="ru-RU" sz="1200" dirty="0">
                <a:solidFill>
                  <a:prstClr val="black"/>
                </a:solidFill>
                <a:hlinkClick r:id="rId5"/>
              </a:rPr>
              <a:t>https://creativecommons.org/licenses/</a:t>
            </a:r>
            <a:endParaRPr lang="en-US" altLang="ru-RU" sz="1200" dirty="0">
              <a:solidFill>
                <a:prstClr val="black"/>
              </a:solidFill>
            </a:endParaRPr>
          </a:p>
          <a:p>
            <a:pPr indent="0" defTabSz="914377">
              <a:spcAft>
                <a:spcPts val="0"/>
              </a:spcAft>
              <a:buNone/>
            </a:pPr>
            <a:endParaRPr lang="en-US" altLang="ru-RU" sz="12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indent="0" defTabSz="914377">
              <a:spcAft>
                <a:spcPts val="0"/>
              </a:spcAft>
              <a:buNone/>
            </a:pPr>
            <a:endParaRPr lang="en-US" altLang="ru-RU" sz="12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8" name="Text Box 52">
            <a:extLst>
              <a:ext uri="{FF2B5EF4-FFF2-40B4-BE49-F238E27FC236}">
                <a16:creationId xmlns:a16="http://schemas.microsoft.com/office/drawing/2014/main" id="{7A6DF9F1-DCFB-8B98-C6AC-52FB88A296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3507" y="3387453"/>
            <a:ext cx="11211662" cy="2389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ts val="0"/>
              </a:spcBef>
            </a:pPr>
            <a:r>
              <a:rPr lang="en-US" altLang="ru-RU" sz="2133" b="1" dirty="0">
                <a:solidFill>
                  <a:prstClr val="black"/>
                </a:solidFill>
                <a:latin typeface="+mn-lt"/>
              </a:rPr>
              <a:t>Default: </a:t>
            </a: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tenant’s license (CC BY 4.0), configured for a tenant</a:t>
            </a:r>
          </a:p>
          <a:p>
            <a:pPr defTabSz="914377">
              <a:spcBef>
                <a:spcPts val="0"/>
              </a:spcBef>
            </a:pPr>
            <a:endParaRPr lang="en-US" altLang="ru-RU" sz="2133" b="1" dirty="0">
              <a:solidFill>
                <a:prstClr val="black"/>
              </a:solidFill>
              <a:latin typeface="+mn-lt"/>
            </a:endParaRPr>
          </a:p>
          <a:p>
            <a:pPr defTabSz="914377">
              <a:spcBef>
                <a:spcPts val="0"/>
              </a:spcBef>
            </a:pPr>
            <a:r>
              <a:rPr lang="en-US" altLang="ru-RU" sz="2133" b="1" dirty="0">
                <a:solidFill>
                  <a:prstClr val="black"/>
                </a:solidFill>
                <a:latin typeface="+mn-lt"/>
              </a:rPr>
              <a:t>Adjustment – </a:t>
            </a: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set License (String) property for the object:</a:t>
            </a:r>
          </a:p>
          <a:p>
            <a:pPr marL="342900" indent="-34290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2133" b="1" dirty="0">
                <a:solidFill>
                  <a:prstClr val="black"/>
                </a:solidFill>
                <a:latin typeface="+mn-lt"/>
              </a:rPr>
              <a:t>Name: </a:t>
            </a: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“License”</a:t>
            </a:r>
          </a:p>
          <a:p>
            <a:pPr marL="342900" indent="-34290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2133" b="1" dirty="0">
                <a:solidFill>
                  <a:prstClr val="black"/>
                </a:solidFill>
                <a:latin typeface="+mn-lt"/>
              </a:rPr>
              <a:t>Value: </a:t>
            </a: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&lt;</a:t>
            </a:r>
            <a:r>
              <a:rPr lang="en-US" altLang="ru-RU" sz="2133" dirty="0" err="1">
                <a:solidFill>
                  <a:prstClr val="black"/>
                </a:solidFill>
                <a:latin typeface="+mn-lt"/>
              </a:rPr>
              <a:t>License_Name</a:t>
            </a: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&gt; (</a:t>
            </a:r>
            <a:r>
              <a:rPr lang="en-US" altLang="ru-RU" sz="2133" i="1" dirty="0">
                <a:solidFill>
                  <a:prstClr val="black"/>
                </a:solidFill>
                <a:latin typeface="+mn-lt"/>
              </a:rPr>
              <a:t>e.g.</a:t>
            </a: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, “CC BY 4.0”)</a:t>
            </a:r>
          </a:p>
          <a:p>
            <a:pPr marL="342900" indent="-34290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2133" b="1" dirty="0">
                <a:solidFill>
                  <a:prstClr val="black"/>
                </a:solidFill>
                <a:latin typeface="+mn-lt"/>
              </a:rPr>
              <a:t>Comment: </a:t>
            </a: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&lt;</a:t>
            </a:r>
            <a:r>
              <a:rPr lang="en-US" altLang="ru-RU" sz="2133" dirty="0" err="1">
                <a:solidFill>
                  <a:prstClr val="black"/>
                </a:solidFill>
                <a:latin typeface="+mn-lt"/>
              </a:rPr>
              <a:t>License_URL</a:t>
            </a: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&gt; (</a:t>
            </a:r>
            <a:r>
              <a:rPr lang="en-US" altLang="ru-RU" sz="2133" i="1" dirty="0">
                <a:solidFill>
                  <a:prstClr val="black"/>
                </a:solidFill>
                <a:latin typeface="+mn-lt"/>
              </a:rPr>
              <a:t>e.g.</a:t>
            </a: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, “https://creativecommons.org/licenses/by/4.0/”)</a:t>
            </a:r>
          </a:p>
          <a:p>
            <a:pPr marL="342900" indent="-34290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altLang="ru-RU" sz="2133" dirty="0">
              <a:solidFill>
                <a:prstClr val="black"/>
              </a:solidFill>
              <a:latin typeface="+mn-lt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DA11B70-2875-86D6-D859-1885146BDD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25157" y="0"/>
            <a:ext cx="7866843" cy="40444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313EAD52-370F-39CB-467C-AEE0B3FBAD1A}"/>
              </a:ext>
            </a:extLst>
          </p:cNvPr>
          <p:cNvCxnSpPr>
            <a:cxnSpLocks/>
          </p:cNvCxnSpPr>
          <p:nvPr/>
        </p:nvCxnSpPr>
        <p:spPr>
          <a:xfrm flipH="1">
            <a:off x="10962752" y="512466"/>
            <a:ext cx="723481" cy="934497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60000"/>
              </a:srgbClr>
            </a:solidFill>
            <a:prstDash val="solid"/>
            <a:miter lim="800000"/>
            <a:tailEnd type="triangle"/>
          </a:ln>
          <a:effectLst/>
        </p:spPr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7C5C6C67-B223-D062-E332-72EA39D16F7C}"/>
              </a:ext>
            </a:extLst>
          </p:cNvPr>
          <p:cNvSpPr txBox="1"/>
          <p:nvPr/>
        </p:nvSpPr>
        <p:spPr>
          <a:xfrm>
            <a:off x="253497" y="820268"/>
            <a:ext cx="11805719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>
              <a:spcBef>
                <a:spcPts val="0"/>
              </a:spcBef>
            </a:pPr>
            <a:r>
              <a:rPr lang="en-US" altLang="ru-RU" sz="2200" b="1" dirty="0">
                <a:solidFill>
                  <a:prstClr val="black"/>
                </a:solidFill>
                <a:latin typeface="+mn-lt"/>
              </a:rPr>
              <a:t>Goal: </a:t>
            </a:r>
            <a:r>
              <a:rPr lang="en-US" altLang="ru-RU" sz="2200" dirty="0">
                <a:solidFill>
                  <a:prstClr val="black"/>
                </a:solidFill>
                <a:latin typeface="+mn-lt"/>
              </a:rPr>
              <a:t>accompany objects/data with explicit data sharing terms.</a:t>
            </a:r>
          </a:p>
        </p:txBody>
      </p:sp>
    </p:spTree>
    <p:extLst>
      <p:ext uri="{BB962C8B-B14F-4D97-AF65-F5344CB8AC3E}">
        <p14:creationId xmlns:p14="http://schemas.microsoft.com/office/powerpoint/2010/main" val="24915896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F2242330-634B-69F8-A2FD-25947EC29FB4}"/>
              </a:ext>
            </a:extLst>
          </p:cNvPr>
          <p:cNvSpPr txBox="1"/>
          <p:nvPr/>
        </p:nvSpPr>
        <p:spPr>
          <a:xfrm>
            <a:off x="195393" y="788314"/>
            <a:ext cx="11801215" cy="54934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/>
            <a:r>
              <a:rPr lang="en-US" sz="2133" b="1" u="sng" dirty="0">
                <a:solidFill>
                  <a:prstClr val="black"/>
                </a:solidFill>
              </a:rPr>
              <a:t>Motivation</a:t>
            </a:r>
            <a:r>
              <a:rPr lang="en-US" sz="2133" b="1" dirty="0">
                <a:solidFill>
                  <a:prstClr val="black"/>
                </a:solidFill>
              </a:rPr>
              <a:t>:</a:t>
            </a:r>
          </a:p>
          <a:p>
            <a:pPr defTabSz="914377"/>
            <a:r>
              <a:rPr lang="en-US" sz="2133" dirty="0">
                <a:solidFill>
                  <a:prstClr val="black"/>
                </a:solidFill>
              </a:rPr>
              <a:t>Managing data access policy using the </a:t>
            </a:r>
            <a:r>
              <a:rPr lang="en-US" sz="2133" u="sng" dirty="0">
                <a:solidFill>
                  <a:prstClr val="black"/>
                </a:solidFill>
              </a:rPr>
              <a:t>Access Control</a:t>
            </a:r>
            <a:r>
              <a:rPr lang="en-US" sz="2133" dirty="0">
                <a:solidFill>
                  <a:prstClr val="black"/>
                </a:solidFill>
              </a:rPr>
              <a:t> attribute at the individual object level.</a:t>
            </a:r>
            <a:endParaRPr lang="ru-RU" sz="2133" dirty="0">
              <a:solidFill>
                <a:prstClr val="black"/>
              </a:solidFill>
            </a:endParaRPr>
          </a:p>
          <a:p>
            <a:pPr defTabSz="914377"/>
            <a:endParaRPr lang="ru-RU" sz="2133" dirty="0">
              <a:solidFill>
                <a:prstClr val="black"/>
              </a:solidFill>
            </a:endParaRPr>
          </a:p>
          <a:p>
            <a:pPr defTabSz="914377"/>
            <a:endParaRPr lang="en-US" sz="2133" dirty="0">
              <a:solidFill>
                <a:prstClr val="black"/>
              </a:solidFill>
            </a:endParaRPr>
          </a:p>
          <a:p>
            <a:pPr algn="ctr" defTabSz="914377"/>
            <a:r>
              <a:rPr lang="en-US" sz="2133" b="1" dirty="0">
                <a:solidFill>
                  <a:srgbClr val="003560">
                    <a:lumMod val="75000"/>
                    <a:lumOff val="25000"/>
                  </a:srgbClr>
                </a:solidFill>
              </a:rPr>
              <a:t>RDMS data access policy is controlled via Access Levels</a:t>
            </a:r>
          </a:p>
          <a:p>
            <a:pPr defTabSz="914377"/>
            <a:endParaRPr lang="en-US" sz="800" b="1" dirty="0">
              <a:solidFill>
                <a:prstClr val="black"/>
              </a:solidFill>
            </a:endParaRPr>
          </a:p>
          <a:p>
            <a:pPr defTabSz="914377"/>
            <a:r>
              <a:rPr lang="en-US" sz="2133" b="1" dirty="0">
                <a:solidFill>
                  <a:prstClr val="black"/>
                </a:solidFill>
              </a:rPr>
              <a:t>Five Access Levels:</a:t>
            </a:r>
          </a:p>
          <a:p>
            <a:pPr marL="380990" indent="-380990" defTabSz="914377">
              <a:buFont typeface="Arial" panose="020B0604020202020204" pitchFamily="34" charset="0"/>
              <a:buChar char="•"/>
            </a:pPr>
            <a:r>
              <a:rPr lang="en-US" sz="1700" b="1" dirty="0">
                <a:solidFill>
                  <a:prstClr val="black"/>
                </a:solidFill>
              </a:rPr>
              <a:t>Public</a:t>
            </a:r>
            <a:r>
              <a:rPr lang="en-US" sz="1700" b="1" dirty="0">
                <a:solidFill>
                  <a:prstClr val="white">
                    <a:lumMod val="50000"/>
                  </a:prstClr>
                </a:solidFill>
              </a:rPr>
              <a:t> </a:t>
            </a:r>
            <a:r>
              <a:rPr lang="en-US" sz="1700" dirty="0">
                <a:solidFill>
                  <a:prstClr val="white">
                    <a:lumMod val="50000"/>
                  </a:prstClr>
                </a:solidFill>
              </a:rPr>
              <a:t>(for anonymous users, search engines)</a:t>
            </a:r>
            <a:r>
              <a:rPr lang="en-US" sz="1700" dirty="0">
                <a:solidFill>
                  <a:prstClr val="black"/>
                </a:solidFill>
              </a:rPr>
              <a:t>:</a:t>
            </a:r>
          </a:p>
          <a:p>
            <a:pPr marL="914378" lvl="2" defTabSz="914377"/>
            <a:r>
              <a:rPr lang="en-US" sz="1700" dirty="0">
                <a:solidFill>
                  <a:prstClr val="black"/>
                </a:solidFill>
              </a:rPr>
              <a:t>- objects are </a:t>
            </a:r>
            <a:r>
              <a:rPr lang="en-US" sz="1700" u="sng" dirty="0">
                <a:solidFill>
                  <a:prstClr val="black"/>
                </a:solidFill>
              </a:rPr>
              <a:t>available to everybody </a:t>
            </a:r>
            <a:r>
              <a:rPr lang="en-US" sz="1700" dirty="0">
                <a:solidFill>
                  <a:prstClr val="black"/>
                </a:solidFill>
              </a:rPr>
              <a:t>regardless of authorization (visible to internet search engines);</a:t>
            </a:r>
          </a:p>
          <a:p>
            <a:pPr marL="914378" lvl="2" defTabSz="914377"/>
            <a:endParaRPr lang="en-US" sz="700" dirty="0">
              <a:solidFill>
                <a:prstClr val="black"/>
              </a:solidFill>
            </a:endParaRPr>
          </a:p>
          <a:p>
            <a:pPr marL="380990" indent="-380990" defTabSz="914377">
              <a:buFont typeface="Arial" panose="020B0604020202020204" pitchFamily="34" charset="0"/>
              <a:buChar char="•"/>
            </a:pPr>
            <a:r>
              <a:rPr lang="en-US" sz="1700" b="1" baseline="30000" dirty="0">
                <a:solidFill>
                  <a:srgbClr val="FF0000"/>
                </a:solidFill>
              </a:rPr>
              <a:t>NEW </a:t>
            </a:r>
            <a:r>
              <a:rPr lang="en-US" sz="1700" b="1" dirty="0">
                <a:solidFill>
                  <a:prstClr val="black"/>
                </a:solidFill>
              </a:rPr>
              <a:t>Partner </a:t>
            </a:r>
            <a:r>
              <a:rPr lang="en-US" sz="1700" dirty="0">
                <a:solidFill>
                  <a:prstClr val="white">
                    <a:lumMod val="50000"/>
                  </a:prstClr>
                </a:solidFill>
              </a:rPr>
              <a:t>(for external users / collaborations)</a:t>
            </a:r>
            <a:r>
              <a:rPr lang="en-US" sz="1700" b="1" baseline="30000" dirty="0">
                <a:solidFill>
                  <a:srgbClr val="FF0000"/>
                </a:solidFill>
              </a:rPr>
              <a:t>NEW</a:t>
            </a:r>
            <a:r>
              <a:rPr lang="en-US" sz="1700" dirty="0">
                <a:solidFill>
                  <a:prstClr val="black"/>
                </a:solidFill>
              </a:rPr>
              <a:t>:</a:t>
            </a:r>
          </a:p>
          <a:p>
            <a:pPr marL="914378" lvl="2" defTabSz="914377"/>
            <a:r>
              <a:rPr lang="en-US" sz="1700" dirty="0">
                <a:solidFill>
                  <a:prstClr val="black"/>
                </a:solidFill>
              </a:rPr>
              <a:t>- objects are visible to the authorized users with a </a:t>
            </a:r>
            <a:r>
              <a:rPr lang="en-US" sz="1700" b="1" u="sng" dirty="0">
                <a:solidFill>
                  <a:prstClr val="black"/>
                </a:solidFill>
              </a:rPr>
              <a:t>Partner</a:t>
            </a:r>
            <a:r>
              <a:rPr lang="en-US" sz="1700" u="sng" dirty="0">
                <a:solidFill>
                  <a:prstClr val="black"/>
                </a:solidFill>
              </a:rPr>
              <a:t> claim</a:t>
            </a:r>
            <a:r>
              <a:rPr lang="en-US" sz="1700" dirty="0">
                <a:solidFill>
                  <a:prstClr val="black"/>
                </a:solidFill>
              </a:rPr>
              <a:t> (and at least</a:t>
            </a:r>
            <a:r>
              <a:rPr lang="ru-RU" sz="1700" dirty="0">
                <a:solidFill>
                  <a:prstClr val="black"/>
                </a:solidFill>
              </a:rPr>
              <a:t> </a:t>
            </a:r>
            <a:r>
              <a:rPr lang="en-US" sz="1700" b="1" u="sng" dirty="0">
                <a:solidFill>
                  <a:prstClr val="black"/>
                </a:solidFill>
              </a:rPr>
              <a:t>User</a:t>
            </a:r>
            <a:r>
              <a:rPr lang="en-US" sz="1700" u="sng" dirty="0">
                <a:solidFill>
                  <a:prstClr val="black"/>
                </a:solidFill>
              </a:rPr>
              <a:t> role assigned</a:t>
            </a:r>
            <a:r>
              <a:rPr lang="en-US" sz="1700" dirty="0">
                <a:solidFill>
                  <a:prstClr val="black"/>
                </a:solidFill>
              </a:rPr>
              <a:t>);</a:t>
            </a:r>
          </a:p>
          <a:p>
            <a:pPr marL="1295368" lvl="2" indent="-380990" defTabSz="914377">
              <a:buFontTx/>
              <a:buChar char="-"/>
            </a:pPr>
            <a:endParaRPr lang="en-US" sz="700" dirty="0">
              <a:solidFill>
                <a:prstClr val="black"/>
              </a:solidFill>
            </a:endParaRPr>
          </a:p>
          <a:p>
            <a:pPr marL="380990" indent="-380990" defTabSz="914377">
              <a:buFont typeface="Arial" panose="020B0604020202020204" pitchFamily="34" charset="0"/>
              <a:buChar char="•"/>
            </a:pPr>
            <a:r>
              <a:rPr lang="en-US" sz="1700" b="1" dirty="0">
                <a:solidFill>
                  <a:prstClr val="black"/>
                </a:solidFill>
              </a:rPr>
              <a:t>Protected </a:t>
            </a:r>
            <a:r>
              <a:rPr lang="en-US" sz="1700" dirty="0">
                <a:solidFill>
                  <a:prstClr val="white">
                    <a:lumMod val="65000"/>
                  </a:prstClr>
                </a:solidFill>
              </a:rPr>
              <a:t>(</a:t>
            </a:r>
            <a:r>
              <a:rPr lang="en-US" sz="1700" b="1" u="sng" dirty="0">
                <a:solidFill>
                  <a:prstClr val="white">
                    <a:lumMod val="65000"/>
                  </a:prstClr>
                </a:solidFill>
              </a:rPr>
              <a:t>by default</a:t>
            </a:r>
            <a:r>
              <a:rPr lang="en-US" sz="1700" dirty="0">
                <a:solidFill>
                  <a:prstClr val="white">
                    <a:lumMod val="65000"/>
                  </a:prstClr>
                </a:solidFill>
              </a:rPr>
              <a:t>, visible to the community only):</a:t>
            </a:r>
          </a:p>
          <a:p>
            <a:pPr defTabSz="914377"/>
            <a:r>
              <a:rPr lang="en-US" sz="1700" dirty="0">
                <a:solidFill>
                  <a:prstClr val="black"/>
                </a:solidFill>
              </a:rPr>
              <a:t>	- objects are visible to the community (</a:t>
            </a:r>
            <a:r>
              <a:rPr lang="en-US" sz="1700" u="sng" dirty="0">
                <a:solidFill>
                  <a:prstClr val="black"/>
                </a:solidFill>
              </a:rPr>
              <a:t>available to authorized users with at least</a:t>
            </a:r>
            <a:r>
              <a:rPr lang="ru-RU" sz="1700" u="sng" dirty="0">
                <a:solidFill>
                  <a:prstClr val="black"/>
                </a:solidFill>
              </a:rPr>
              <a:t> </a:t>
            </a:r>
            <a:r>
              <a:rPr lang="en-US" sz="1700" b="1" u="sng" dirty="0">
                <a:solidFill>
                  <a:prstClr val="black"/>
                </a:solidFill>
              </a:rPr>
              <a:t>User</a:t>
            </a:r>
            <a:r>
              <a:rPr lang="en-US" sz="1700" u="sng" dirty="0">
                <a:solidFill>
                  <a:prstClr val="black"/>
                </a:solidFill>
              </a:rPr>
              <a:t> role</a:t>
            </a:r>
            <a:r>
              <a:rPr lang="en-US" sz="1700" dirty="0">
                <a:solidFill>
                  <a:prstClr val="black"/>
                </a:solidFill>
              </a:rPr>
              <a:t> assigned);  </a:t>
            </a:r>
          </a:p>
          <a:p>
            <a:pPr defTabSz="914377"/>
            <a:endParaRPr lang="en-US" sz="700" dirty="0">
              <a:solidFill>
                <a:prstClr val="black"/>
              </a:solidFill>
            </a:endParaRPr>
          </a:p>
          <a:p>
            <a:pPr marL="380990" indent="-380990" defTabSz="914377">
              <a:buFont typeface="Arial" panose="020B0604020202020204" pitchFamily="34" charset="0"/>
              <a:buChar char="•"/>
            </a:pPr>
            <a:r>
              <a:rPr lang="en-US" sz="1700" b="1" dirty="0" err="1">
                <a:solidFill>
                  <a:prstClr val="black"/>
                </a:solidFill>
              </a:rPr>
              <a:t>ProtectedNDA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dirty="0">
                <a:solidFill>
                  <a:prstClr val="white">
                    <a:lumMod val="65000"/>
                  </a:prstClr>
                </a:solidFill>
              </a:rPr>
              <a:t>(restricted visibility):</a:t>
            </a:r>
          </a:p>
          <a:p>
            <a:pPr defTabSz="914377"/>
            <a:r>
              <a:rPr lang="en-US" sz="1700" dirty="0">
                <a:solidFill>
                  <a:prstClr val="black"/>
                </a:solidFill>
              </a:rPr>
              <a:t>	- objects are visible to the authorized users (at least </a:t>
            </a:r>
            <a:r>
              <a:rPr lang="en-US" sz="1700" b="1" u="sng" dirty="0">
                <a:solidFill>
                  <a:prstClr val="black"/>
                </a:solidFill>
              </a:rPr>
              <a:t>User</a:t>
            </a:r>
            <a:r>
              <a:rPr lang="en-US" sz="1700" u="sng" dirty="0">
                <a:solidFill>
                  <a:prstClr val="black"/>
                </a:solidFill>
              </a:rPr>
              <a:t> role</a:t>
            </a:r>
            <a:r>
              <a:rPr lang="en-US" sz="1700" dirty="0">
                <a:solidFill>
                  <a:prstClr val="black"/>
                </a:solidFill>
              </a:rPr>
              <a:t> assigned) with </a:t>
            </a:r>
            <a:r>
              <a:rPr lang="en-US" sz="1700" b="1" u="sng" dirty="0">
                <a:solidFill>
                  <a:prstClr val="black"/>
                </a:solidFill>
              </a:rPr>
              <a:t>NDA </a:t>
            </a:r>
            <a:r>
              <a:rPr lang="en-US" sz="1700" u="sng" dirty="0">
                <a:solidFill>
                  <a:prstClr val="black"/>
                </a:solidFill>
              </a:rPr>
              <a:t>claim</a:t>
            </a:r>
            <a:r>
              <a:rPr lang="en-US" sz="1700" dirty="0">
                <a:solidFill>
                  <a:prstClr val="black"/>
                </a:solidFill>
              </a:rPr>
              <a:t> set OR to </a:t>
            </a:r>
            <a:r>
              <a:rPr lang="en-US" sz="1700" u="sng" dirty="0">
                <a:solidFill>
                  <a:prstClr val="black"/>
                </a:solidFill>
              </a:rPr>
              <a:t>Administrators</a:t>
            </a:r>
            <a:r>
              <a:rPr lang="en-US" sz="1700" dirty="0">
                <a:solidFill>
                  <a:prstClr val="black"/>
                </a:solidFill>
              </a:rPr>
              <a:t>;  </a:t>
            </a:r>
          </a:p>
          <a:p>
            <a:pPr defTabSz="914377"/>
            <a:endParaRPr lang="en-US" sz="700" dirty="0">
              <a:solidFill>
                <a:prstClr val="black"/>
              </a:solidFill>
            </a:endParaRPr>
          </a:p>
          <a:p>
            <a:pPr marL="380990" indent="-380990" defTabSz="914377">
              <a:buFont typeface="Arial" panose="020B0604020202020204" pitchFamily="34" charset="0"/>
              <a:buChar char="•"/>
            </a:pPr>
            <a:r>
              <a:rPr lang="en-US" sz="1700" b="1" dirty="0">
                <a:solidFill>
                  <a:prstClr val="black"/>
                </a:solidFill>
              </a:rPr>
              <a:t>Private</a:t>
            </a:r>
            <a:r>
              <a:rPr lang="en-US" sz="1700" dirty="0">
                <a:solidFill>
                  <a:prstClr val="white">
                    <a:lumMod val="65000"/>
                  </a:prstClr>
                </a:solidFill>
              </a:rPr>
              <a:t> (person’s secret, but open for Administrators):</a:t>
            </a:r>
          </a:p>
          <a:p>
            <a:pPr defTabSz="914377"/>
            <a:r>
              <a:rPr lang="en-US" sz="1700" dirty="0">
                <a:solidFill>
                  <a:prstClr val="black"/>
                </a:solidFill>
              </a:rPr>
              <a:t>	- objects are visible to the user-creator (at least </a:t>
            </a:r>
            <a:r>
              <a:rPr lang="en-US" sz="1700" b="1" dirty="0" err="1">
                <a:solidFill>
                  <a:prstClr val="black"/>
                </a:solidFill>
              </a:rPr>
              <a:t>PowerUser</a:t>
            </a:r>
            <a:r>
              <a:rPr lang="en-US" sz="1700" dirty="0">
                <a:solidFill>
                  <a:prstClr val="black"/>
                </a:solidFill>
              </a:rPr>
              <a:t> role assigned);</a:t>
            </a:r>
          </a:p>
          <a:p>
            <a:pPr defTabSz="914377"/>
            <a:r>
              <a:rPr lang="en-US" sz="1700" dirty="0">
                <a:solidFill>
                  <a:prstClr val="black"/>
                </a:solidFill>
              </a:rPr>
              <a:t>	- objects are visible to all users of </a:t>
            </a:r>
            <a:r>
              <a:rPr lang="en-US" sz="1700" b="1" dirty="0">
                <a:solidFill>
                  <a:prstClr val="black"/>
                </a:solidFill>
              </a:rPr>
              <a:t>Administrator</a:t>
            </a:r>
            <a:r>
              <a:rPr lang="en-US" sz="1700" dirty="0">
                <a:solidFill>
                  <a:prstClr val="black"/>
                </a:solidFill>
              </a:rPr>
              <a:t> role.</a:t>
            </a:r>
            <a:endParaRPr lang="en-US" sz="1700" dirty="0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E8E55A0-73B3-4565-BA58-ACE5F6422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RDMS Access Levels</a:t>
            </a:r>
            <a:endParaRPr lang="de-D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7EB550-9B9F-7AD6-FA82-0CE47544EE0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63855" y="6362393"/>
            <a:ext cx="4618469" cy="485999"/>
          </a:xfrm>
        </p:spPr>
        <p:txBody>
          <a:bodyPr>
            <a:normAutofit/>
          </a:bodyPr>
          <a:lstStyle/>
          <a:p>
            <a:pPr indent="0">
              <a:buNone/>
            </a:pPr>
            <a:r>
              <a:rPr lang="en-US" b="1" dirty="0"/>
              <a:t>Protected</a:t>
            </a:r>
            <a:r>
              <a:rPr lang="en-US" dirty="0"/>
              <a:t> is default access level in the </a:t>
            </a:r>
            <a:r>
              <a:rPr lang="en-US" b="1" dirty="0"/>
              <a:t>CRC</a:t>
            </a:r>
            <a:br>
              <a:rPr lang="en-US" b="1" dirty="0"/>
            </a:br>
            <a:r>
              <a:rPr lang="en-US" b="0" i="0" dirty="0">
                <a:solidFill>
                  <a:srgbClr val="1D1C1D"/>
                </a:solidFill>
                <a:effectLst/>
                <a:latin typeface="Slack-Lato"/>
              </a:rPr>
              <a:t>NDA - Non-Disclosure Agreement</a:t>
            </a:r>
            <a:endParaRPr lang="en-US" dirty="0"/>
          </a:p>
        </p:txBody>
      </p:sp>
      <p:sp>
        <p:nvSpPr>
          <p:cNvPr id="4" name="Arrow: Down 3">
            <a:extLst>
              <a:ext uri="{FF2B5EF4-FFF2-40B4-BE49-F238E27FC236}">
                <a16:creationId xmlns:a16="http://schemas.microsoft.com/office/drawing/2014/main" id="{CD9B9496-20BF-16E1-07D8-504B0FF3218E}"/>
              </a:ext>
            </a:extLst>
          </p:cNvPr>
          <p:cNvSpPr/>
          <p:nvPr/>
        </p:nvSpPr>
        <p:spPr>
          <a:xfrm>
            <a:off x="0" y="2882764"/>
            <a:ext cx="221063" cy="3175279"/>
          </a:xfrm>
          <a:prstGeom prst="downArrow">
            <a:avLst/>
          </a:prstGeom>
          <a:solidFill>
            <a:srgbClr val="0070C0">
              <a:alpha val="34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FF19E946-5EFF-1537-7C68-95C24F1B51C7}"/>
              </a:ext>
            </a:extLst>
          </p:cNvPr>
          <p:cNvSpPr/>
          <p:nvPr/>
        </p:nvSpPr>
        <p:spPr>
          <a:xfrm>
            <a:off x="167881" y="4122412"/>
            <a:ext cx="9950809" cy="624673"/>
          </a:xfrm>
          <a:prstGeom prst="roundRect">
            <a:avLst/>
          </a:prstGeom>
          <a:solidFill>
            <a:srgbClr val="0070C0">
              <a:alpha val="20000"/>
            </a:srgb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C2BE58F5-2F8D-7162-AA23-4A87A38D2879}"/>
              </a:ext>
            </a:extLst>
          </p:cNvPr>
          <p:cNvSpPr/>
          <p:nvPr/>
        </p:nvSpPr>
        <p:spPr>
          <a:xfrm>
            <a:off x="11183816" y="2863781"/>
            <a:ext cx="924470" cy="2522136"/>
          </a:xfrm>
          <a:prstGeom prst="roundRect">
            <a:avLst/>
          </a:prstGeom>
          <a:solidFill>
            <a:srgbClr val="0070C0">
              <a:alpha val="20000"/>
            </a:srgb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NDA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336679C9-9895-868E-7307-E71C5AAF7168}"/>
              </a:ext>
            </a:extLst>
          </p:cNvPr>
          <p:cNvSpPr/>
          <p:nvPr/>
        </p:nvSpPr>
        <p:spPr>
          <a:xfrm>
            <a:off x="10088545" y="2885554"/>
            <a:ext cx="1004835" cy="1204125"/>
          </a:xfrm>
          <a:prstGeom prst="roundRect">
            <a:avLst/>
          </a:prstGeom>
          <a:solidFill>
            <a:srgbClr val="0070C0">
              <a:alpha val="20000"/>
            </a:srgb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Partner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D79BACF-FF46-955D-6135-60AC9832D22A}"/>
              </a:ext>
            </a:extLst>
          </p:cNvPr>
          <p:cNvSpPr txBox="1"/>
          <p:nvPr/>
        </p:nvSpPr>
        <p:spPr>
          <a:xfrm>
            <a:off x="10051700" y="2483180"/>
            <a:ext cx="21403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User’s Access Claim:</a:t>
            </a:r>
            <a:endParaRPr lang="en-US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AAA30FB-5D2B-4F9F-74F0-E2EA803330A2}"/>
              </a:ext>
            </a:extLst>
          </p:cNvPr>
          <p:cNvGrpSpPr/>
          <p:nvPr/>
        </p:nvGrpSpPr>
        <p:grpSpPr>
          <a:xfrm>
            <a:off x="-86695" y="2059910"/>
            <a:ext cx="385692" cy="4599636"/>
            <a:chOff x="-86695" y="2059910"/>
            <a:chExt cx="385692" cy="4599636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0752205-06DC-7971-671B-3EE5D616CB0F}"/>
                </a:ext>
              </a:extLst>
            </p:cNvPr>
            <p:cNvSpPr txBox="1"/>
            <p:nvPr/>
          </p:nvSpPr>
          <p:spPr>
            <a:xfrm rot="16200000">
              <a:off x="-286379" y="6090531"/>
              <a:ext cx="768699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800" dirty="0">
                  <a:solidFill>
                    <a:prstClr val="black"/>
                  </a:solidFill>
                </a:rPr>
                <a:t>strict</a:t>
              </a:r>
              <a:endParaRPr lang="en-US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277AF65-F79E-A412-D8D6-88D4100C8E69}"/>
                </a:ext>
              </a:extLst>
            </p:cNvPr>
            <p:cNvSpPr txBox="1"/>
            <p:nvPr/>
          </p:nvSpPr>
          <p:spPr>
            <a:xfrm rot="16200000">
              <a:off x="-322355" y="2311930"/>
              <a:ext cx="873371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800" dirty="0">
                  <a:solidFill>
                    <a:prstClr val="black"/>
                  </a:solidFill>
                </a:rPr>
                <a:t>relaxed</a:t>
              </a:r>
              <a:endParaRPr lang="en-US" dirty="0"/>
            </a:p>
          </p:txBody>
        </p:sp>
      </p:grp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98EF812C-D81F-8688-8005-CCB808CBA484}"/>
              </a:ext>
            </a:extLst>
          </p:cNvPr>
          <p:cNvCxnSpPr>
            <a:cxnSpLocks/>
          </p:cNvCxnSpPr>
          <p:nvPr/>
        </p:nvCxnSpPr>
        <p:spPr>
          <a:xfrm flipV="1">
            <a:off x="980339" y="3086013"/>
            <a:ext cx="0" cy="1075020"/>
          </a:xfrm>
          <a:prstGeom prst="straightConnector1">
            <a:avLst/>
          </a:prstGeom>
          <a:noFill/>
          <a:ln w="127000" cap="flat" cmpd="sng" algn="ctr">
            <a:solidFill>
              <a:srgbClr val="00B050">
                <a:alpha val="60000"/>
              </a:srgbClr>
            </a:solidFill>
            <a:prstDash val="solid"/>
            <a:miter lim="800000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1445488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457A26-E750-72ED-8887-FEB2AE4156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>
            <a:extLst>
              <a:ext uri="{FF2B5EF4-FFF2-40B4-BE49-F238E27FC236}">
                <a16:creationId xmlns:a16="http://schemas.microsoft.com/office/drawing/2014/main" id="{AA8FD73C-38CF-5051-D79B-69FF517DC1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556" y="1505470"/>
            <a:ext cx="6412683" cy="3601644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831B4E9-3FA9-4A1D-8B69-5E3DE4879A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7544" y="1699425"/>
            <a:ext cx="5279894" cy="1785684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F34CDE63-1470-F005-8684-6F5E4A02D2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publication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77F9B4-A45A-0F80-FA72-B01865AC0B9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22136" y="6372001"/>
            <a:ext cx="9385161" cy="485999"/>
          </a:xfrm>
        </p:spPr>
        <p:txBody>
          <a:bodyPr>
            <a:noAutofit/>
          </a:bodyPr>
          <a:lstStyle/>
          <a:p>
            <a:pPr indent="0" defTabSz="914377">
              <a:spcAft>
                <a:spcPts val="0"/>
              </a:spcAft>
              <a:buNone/>
            </a:pPr>
            <a:r>
              <a:rPr lang="en-US" altLang="ru-RU" sz="1200" dirty="0">
                <a:solidFill>
                  <a:prstClr val="black"/>
                </a:solidFill>
                <a:latin typeface="Arial" panose="020B0604020202020204" pitchFamily="34" charset="0"/>
                <a:hlinkClick r:id="rId5"/>
              </a:rPr>
              <a:t>https://crc247.mdi.ruhr-uni-bochum.de/adminobject/edititem/30212/?returl=%2Fobject%2Fla-co-ni-o-exploration-147192</a:t>
            </a:r>
          </a:p>
          <a:p>
            <a:pPr indent="0" defTabSz="914377">
              <a:spcAft>
                <a:spcPts val="0"/>
              </a:spcAft>
              <a:buNone/>
            </a:pPr>
            <a:r>
              <a:rPr lang="en-US" altLang="ru-RU" sz="1200" dirty="0">
                <a:solidFill>
                  <a:prstClr val="black"/>
                </a:solidFill>
                <a:latin typeface="Arial" panose="020B0604020202020204" pitchFamily="34" charset="0"/>
                <a:hlinkClick r:id="rId5"/>
              </a:rPr>
              <a:t>https://crc247.mdi.ruhr-uni-bochum.de/adminobject/editgraph/30212?mode=AccessControl</a:t>
            </a:r>
            <a:endParaRPr lang="en-US" altLang="ru-RU" sz="12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8" name="Text Box 52">
            <a:extLst>
              <a:ext uri="{FF2B5EF4-FFF2-40B4-BE49-F238E27FC236}">
                <a16:creationId xmlns:a16="http://schemas.microsoft.com/office/drawing/2014/main" id="{9FB5D9CF-8DBC-AB1C-5AB0-DAED5F3D13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310" y="755209"/>
            <a:ext cx="7271017" cy="7487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ts val="0"/>
              </a:spcBef>
            </a:pPr>
            <a:r>
              <a:rPr lang="en-US" altLang="ru-RU" sz="2133" b="1" dirty="0">
                <a:solidFill>
                  <a:prstClr val="black"/>
                </a:solidFill>
                <a:latin typeface="+mn-lt"/>
              </a:rPr>
              <a:t>Goal: </a:t>
            </a:r>
          </a:p>
          <a:p>
            <a:pPr defTabSz="914377">
              <a:spcBef>
                <a:spcPts val="0"/>
              </a:spcBef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Change Access Control for entire object graph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2D869A5C-322F-64B8-283E-73EB1E9DA280}"/>
              </a:ext>
            </a:extLst>
          </p:cNvPr>
          <p:cNvCxnSpPr>
            <a:cxnSpLocks/>
          </p:cNvCxnSpPr>
          <p:nvPr/>
        </p:nvCxnSpPr>
        <p:spPr>
          <a:xfrm flipV="1">
            <a:off x="3176337" y="2250831"/>
            <a:ext cx="3586204" cy="2215291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60000"/>
              </a:srgbClr>
            </a:solidFill>
            <a:prstDash val="solid"/>
            <a:miter lim="800000"/>
            <a:tailEnd type="triangle"/>
          </a:ln>
          <a:effectLst/>
        </p:spPr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477844B3-0164-7900-0287-128A280CF3B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86240" y="280401"/>
            <a:ext cx="533474" cy="523948"/>
          </a:xfrm>
          <a:prstGeom prst="rect">
            <a:avLst/>
          </a:prstGeom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F1DB4495-893B-0537-124C-A2F6818F6C1F}"/>
              </a:ext>
            </a:extLst>
          </p:cNvPr>
          <p:cNvCxnSpPr>
            <a:cxnSpLocks/>
          </p:cNvCxnSpPr>
          <p:nvPr/>
        </p:nvCxnSpPr>
        <p:spPr>
          <a:xfrm flipH="1">
            <a:off x="6217920" y="746598"/>
            <a:ext cx="642552" cy="889697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60000"/>
              </a:srgbClr>
            </a:solidFill>
            <a:prstDash val="solid"/>
            <a:miter lim="800000"/>
            <a:tailEnd type="triangle"/>
          </a:ln>
          <a:effectLst/>
        </p:spPr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8B2F00E0-8C58-7D61-E8F6-34CC1F9F805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34742" y="0"/>
            <a:ext cx="4557258" cy="1652715"/>
          </a:xfrm>
          <a:prstGeom prst="rect">
            <a:avLst/>
          </a:prstGeom>
        </p:spPr>
      </p:pic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79701E6B-AD48-D45C-6445-AD2135DC6D88}"/>
              </a:ext>
            </a:extLst>
          </p:cNvPr>
          <p:cNvCxnSpPr>
            <a:cxnSpLocks/>
          </p:cNvCxnSpPr>
          <p:nvPr/>
        </p:nvCxnSpPr>
        <p:spPr>
          <a:xfrm>
            <a:off x="6955134" y="3066423"/>
            <a:ext cx="812648" cy="1265432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60000"/>
              </a:srgbClr>
            </a:solidFill>
            <a:prstDash val="solid"/>
            <a:miter lim="800000"/>
            <a:tailEnd type="triangle"/>
          </a:ln>
          <a:effectLst/>
        </p:spPr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CE56FE78-E8ED-C84E-BD1A-3550F4990D34}"/>
              </a:ext>
            </a:extLst>
          </p:cNvPr>
          <p:cNvSpPr txBox="1"/>
          <p:nvPr/>
        </p:nvSpPr>
        <p:spPr>
          <a:xfrm>
            <a:off x="7664050" y="4228641"/>
            <a:ext cx="302455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ru-RU" sz="1800" b="1" dirty="0">
                <a:solidFill>
                  <a:prstClr val="black"/>
                </a:solidFill>
                <a:latin typeface="+mn-lt"/>
              </a:rPr>
              <a:t>Detailed statistics: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ru-RU" dirty="0">
                <a:solidFill>
                  <a:prstClr val="black"/>
                </a:solidFill>
              </a:rPr>
              <a:t>Access Control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ru-RU" dirty="0">
                <a:solidFill>
                  <a:prstClr val="black"/>
                </a:solidFill>
              </a:rPr>
              <a:t>Licenses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ru-RU" sz="1800" dirty="0">
                <a:solidFill>
                  <a:prstClr val="black"/>
                </a:solidFill>
                <a:latin typeface="+mn-lt"/>
              </a:rPr>
              <a:t>Authors (Creators)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ru-RU" dirty="0">
                <a:solidFill>
                  <a:prstClr val="black"/>
                </a:solidFill>
              </a:rPr>
              <a:t>Full Object list for a graph</a:t>
            </a:r>
            <a:endParaRPr lang="en-US" altLang="ru-RU" sz="1800" dirty="0">
              <a:solidFill>
                <a:prstClr val="black"/>
              </a:solidFill>
              <a:latin typeface="+mn-lt"/>
            </a:endParaRPr>
          </a:p>
          <a:p>
            <a:endParaRPr lang="en-US" altLang="ru-RU" sz="1800" dirty="0">
              <a:solidFill>
                <a:prstClr val="black"/>
              </a:solidFill>
              <a:latin typeface="+mn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C159D5F-0E17-72BC-009A-0A670B310BAE}"/>
              </a:ext>
            </a:extLst>
          </p:cNvPr>
          <p:cNvSpPr txBox="1"/>
          <p:nvPr/>
        </p:nvSpPr>
        <p:spPr>
          <a:xfrm>
            <a:off x="9864437" y="3671515"/>
            <a:ext cx="22536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ru-RU" sz="1800" b="1" dirty="0">
                <a:solidFill>
                  <a:prstClr val="black"/>
                </a:solidFill>
                <a:latin typeface="+mn-lt"/>
              </a:rPr>
              <a:t>Making objects public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5B8E5296-FB67-8C62-AF54-81DDB1305928}"/>
              </a:ext>
            </a:extLst>
          </p:cNvPr>
          <p:cNvCxnSpPr>
            <a:cxnSpLocks/>
          </p:cNvCxnSpPr>
          <p:nvPr/>
        </p:nvCxnSpPr>
        <p:spPr>
          <a:xfrm flipV="1">
            <a:off x="11181548" y="3352801"/>
            <a:ext cx="0" cy="346314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60000"/>
              </a:srgbClr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8DB03878-0E5A-188F-2599-E7A654843F0A}"/>
              </a:ext>
            </a:extLst>
          </p:cNvPr>
          <p:cNvCxnSpPr>
            <a:cxnSpLocks/>
          </p:cNvCxnSpPr>
          <p:nvPr/>
        </p:nvCxnSpPr>
        <p:spPr>
          <a:xfrm flipH="1" flipV="1">
            <a:off x="8138361" y="3380072"/>
            <a:ext cx="3075071" cy="287153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60000"/>
              </a:srgbClr>
            </a:solidFill>
            <a:prstDash val="solid"/>
            <a:miter lim="800000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1730718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9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E0EBC7-0E85-F591-6C9D-1895C5BD9A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3EBEF0A-B9DB-83A9-4256-778E81558A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Public objects registry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CE266E-4720-A0DC-42E0-3A76F3641C5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22136" y="6372001"/>
            <a:ext cx="9385161" cy="485999"/>
          </a:xfrm>
        </p:spPr>
        <p:txBody>
          <a:bodyPr>
            <a:noAutofit/>
          </a:bodyPr>
          <a:lstStyle/>
          <a:p>
            <a:pPr indent="0" defTabSz="914377">
              <a:spcAft>
                <a:spcPts val="0"/>
              </a:spcAft>
              <a:buNone/>
            </a:pPr>
            <a:r>
              <a:rPr lang="en-US" altLang="ru-RU" sz="1200" dirty="0">
                <a:solidFill>
                  <a:prstClr val="black"/>
                </a:solidFill>
                <a:latin typeface="Arial" panose="020B0604020202020204" pitchFamily="34" charset="0"/>
                <a:hlinkClick r:id="rId3"/>
              </a:rPr>
              <a:t>https://mdi.matinf.pro/public</a:t>
            </a:r>
            <a:r>
              <a:rPr lang="en-US" altLang="ru-RU" sz="1200" dirty="0">
                <a:solidFill>
                  <a:prstClr val="black"/>
                </a:solidFill>
                <a:latin typeface="Arial" panose="020B0604020202020204" pitchFamily="34" charset="0"/>
              </a:rPr>
              <a:t>		</a:t>
            </a:r>
            <a:r>
              <a:rPr lang="en-US" altLang="ru-RU" sz="1200" dirty="0">
                <a:solidFill>
                  <a:prstClr val="black"/>
                </a:solidFill>
                <a:latin typeface="Arial" panose="020B0604020202020204" pitchFamily="34" charset="0"/>
                <a:hlinkClick r:id="rId4"/>
              </a:rPr>
              <a:t>https://mdi.matinf.pro/public/type/8</a:t>
            </a:r>
            <a:endParaRPr lang="en-US" altLang="ru-RU" sz="12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indent="0" defTabSz="914377">
              <a:spcAft>
                <a:spcPts val="0"/>
              </a:spcAft>
              <a:buNone/>
            </a:pPr>
            <a:r>
              <a:rPr lang="en-US" altLang="ru-RU" sz="1200" dirty="0">
                <a:solidFill>
                  <a:prstClr val="black"/>
                </a:solidFill>
                <a:latin typeface="Arial" panose="020B0604020202020204" pitchFamily="34" charset="0"/>
                <a:hlinkClick r:id="rId5"/>
              </a:rPr>
              <a:t>https://www.google.com/search?q=la-co-ni-o+exploration+site%3Acrc247.mdi.ruhr-uni-bochum.de</a:t>
            </a:r>
            <a:endParaRPr lang="en-US" altLang="ru-RU" sz="12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indent="0" defTabSz="914377">
              <a:spcAft>
                <a:spcPts val="0"/>
              </a:spcAft>
              <a:buNone/>
            </a:pPr>
            <a:endParaRPr lang="en-US" altLang="ru-RU" sz="12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indent="0" defTabSz="914377">
              <a:spcAft>
                <a:spcPts val="0"/>
              </a:spcAft>
              <a:buNone/>
            </a:pPr>
            <a:endParaRPr lang="en-US" altLang="ru-RU" sz="12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indent="0" defTabSz="914377">
              <a:spcAft>
                <a:spcPts val="0"/>
              </a:spcAft>
              <a:buNone/>
            </a:pPr>
            <a:endParaRPr lang="en-US" altLang="ru-RU" sz="12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8" name="Text Box 52">
            <a:extLst>
              <a:ext uri="{FF2B5EF4-FFF2-40B4-BE49-F238E27FC236}">
                <a16:creationId xmlns:a16="http://schemas.microsoft.com/office/drawing/2014/main" id="{78FFD51F-063A-C3BC-7E37-D505EA3C56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446" y="760603"/>
            <a:ext cx="6049193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ts val="0"/>
              </a:spcBef>
            </a:pPr>
            <a:r>
              <a:rPr lang="en-US" altLang="ru-RU" sz="2200" b="1" dirty="0">
                <a:solidFill>
                  <a:prstClr val="black"/>
                </a:solidFill>
                <a:latin typeface="+mn-lt"/>
              </a:rPr>
              <a:t>Goal: </a:t>
            </a:r>
          </a:p>
          <a:p>
            <a:pPr defTabSz="914377">
              <a:spcBef>
                <a:spcPts val="0"/>
              </a:spcBef>
            </a:pPr>
            <a:r>
              <a:rPr lang="en-US" altLang="ru-RU" sz="2200" dirty="0">
                <a:solidFill>
                  <a:prstClr val="black"/>
                </a:solidFill>
                <a:latin typeface="+mn-lt"/>
              </a:rPr>
              <a:t>make public objects findable for search bots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E378327-6072-FC64-6A81-8BF8FDF1270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56462" y="0"/>
            <a:ext cx="8335538" cy="28579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32A7B7A-EC83-F1C0-9DBB-283673B6A68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7680" y="1602086"/>
            <a:ext cx="4975904" cy="343696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131BE06-3EC5-7C54-3AF9-07C9691840E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56872" y="433031"/>
            <a:ext cx="6520281" cy="344125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52BB7A4-4116-311B-5238-AE383A36A34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8776" y="5142244"/>
            <a:ext cx="9764488" cy="73352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7AC9699-A7A5-9E89-D958-1A8590C5512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82637" y="3972972"/>
            <a:ext cx="5267980" cy="232734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B589A66A-C3B0-D8D1-D5E6-4FFCC564C89F}"/>
              </a:ext>
            </a:extLst>
          </p:cNvPr>
          <p:cNvCxnSpPr>
            <a:cxnSpLocks/>
          </p:cNvCxnSpPr>
          <p:nvPr/>
        </p:nvCxnSpPr>
        <p:spPr>
          <a:xfrm flipV="1">
            <a:off x="6119446" y="4652387"/>
            <a:ext cx="763675" cy="803869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60000"/>
              </a:srgbClr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48149343-71A7-1E0A-0D26-A2FA2A3B8931}"/>
              </a:ext>
            </a:extLst>
          </p:cNvPr>
          <p:cNvCxnSpPr>
            <a:cxnSpLocks/>
          </p:cNvCxnSpPr>
          <p:nvPr/>
        </p:nvCxnSpPr>
        <p:spPr>
          <a:xfrm flipV="1">
            <a:off x="2074173" y="962526"/>
            <a:ext cx="3575856" cy="1910546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60000"/>
              </a:srgbClr>
            </a:solidFill>
            <a:prstDash val="solid"/>
            <a:miter lim="800000"/>
            <a:tailEnd type="triangle"/>
          </a:ln>
          <a:effectLst/>
        </p:spPr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66C1358A-6F9F-D53B-0BEE-F6ABCAEEC5CF}"/>
              </a:ext>
            </a:extLst>
          </p:cNvPr>
          <p:cNvSpPr txBox="1"/>
          <p:nvPr/>
        </p:nvSpPr>
        <p:spPr>
          <a:xfrm>
            <a:off x="144380" y="5951439"/>
            <a:ext cx="61024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>
              <a:spcBef>
                <a:spcPts val="0"/>
              </a:spcBef>
            </a:pPr>
            <a:r>
              <a:rPr lang="en-US" altLang="ru-RU" sz="1800" dirty="0">
                <a:solidFill>
                  <a:prstClr val="black"/>
                </a:solidFill>
                <a:latin typeface="+mn-lt"/>
              </a:rPr>
              <a:t>To </a:t>
            </a:r>
            <a:r>
              <a:rPr lang="en-US" altLang="ru-RU" dirty="0">
                <a:solidFill>
                  <a:prstClr val="black"/>
                </a:solidFill>
              </a:rPr>
              <a:t>d</a:t>
            </a:r>
            <a:r>
              <a:rPr lang="en-US" altLang="ru-RU" sz="1800" dirty="0">
                <a:solidFill>
                  <a:prstClr val="black"/>
                </a:solidFill>
                <a:latin typeface="+mn-lt"/>
              </a:rPr>
              <a:t>o: generate </a:t>
            </a:r>
            <a:r>
              <a:rPr lang="en-US" altLang="ru-RU" sz="1800" u="sng" dirty="0">
                <a:solidFill>
                  <a:prstClr val="black"/>
                </a:solidFill>
                <a:latin typeface="+mn-lt"/>
              </a:rPr>
              <a:t>sitemap.xml</a:t>
            </a:r>
            <a:r>
              <a:rPr lang="en-US" altLang="ru-RU" sz="1800" dirty="0">
                <a:solidFill>
                  <a:prstClr val="black"/>
                </a:solidFill>
                <a:latin typeface="+mn-lt"/>
              </a:rPr>
              <a:t> (metadata for search bots)</a:t>
            </a:r>
          </a:p>
        </p:txBody>
      </p:sp>
    </p:spTree>
    <p:extLst>
      <p:ext uri="{BB962C8B-B14F-4D97-AF65-F5344CB8AC3E}">
        <p14:creationId xmlns:p14="http://schemas.microsoft.com/office/powerpoint/2010/main" val="2532938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87B1F-A076-754D-5619-6177790FA2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0046E9D-33C3-D5A1-06A4-53E5C18A16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publication script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847537-3575-B356-64E2-3FF4939684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22136" y="6372001"/>
            <a:ext cx="9385161" cy="485999"/>
          </a:xfrm>
        </p:spPr>
        <p:txBody>
          <a:bodyPr>
            <a:noAutofit/>
          </a:bodyPr>
          <a:lstStyle/>
          <a:p>
            <a:pPr indent="0" defTabSz="914377">
              <a:spcAft>
                <a:spcPts val="0"/>
              </a:spcAft>
              <a:buNone/>
            </a:pPr>
            <a:r>
              <a:rPr lang="en-US" altLang="ru-RU" sz="1200" dirty="0">
                <a:solidFill>
                  <a:prstClr val="black"/>
                </a:solidFill>
                <a:latin typeface="Arial" panose="020B0604020202020204" pitchFamily="34" charset="0"/>
                <a:hlinkClick r:id="rId3"/>
              </a:rPr>
              <a:t>https://gitlab.ruhr-uni-bochum.de/vic/infproject/-/tree/master/SCRIPTS/Extract_ExperimentData</a:t>
            </a:r>
            <a:endParaRPr lang="en-US" altLang="ru-RU" sz="12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indent="0" defTabSz="914377">
              <a:buNone/>
            </a:pP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python VroApi.py --object-id 21579 --tenant-</a:t>
            </a:r>
            <a:r>
              <a:rPr lang="en-US" sz="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url</a:t>
            </a: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 "https://demi.matinf.pro" --</a:t>
            </a:r>
            <a:r>
              <a:rPr lang="en-US" sz="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api</a:t>
            </a: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-key "&lt;</a:t>
            </a:r>
            <a:r>
              <a:rPr lang="en-US" sz="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VRO_API_Key</a:t>
            </a: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&gt;" --publish-</a:t>
            </a:r>
            <a:r>
              <a:rPr lang="en-US" sz="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dir</a:t>
            </a: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 "Publish"</a:t>
            </a:r>
          </a:p>
          <a:p>
            <a:pPr indent="0" defTabSz="914377">
              <a:spcAft>
                <a:spcPts val="0"/>
              </a:spcAft>
              <a:buNone/>
            </a:pPr>
            <a:endParaRPr lang="en-US" altLang="ru-RU" sz="12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8" name="Text Box 52">
            <a:extLst>
              <a:ext uri="{FF2B5EF4-FFF2-40B4-BE49-F238E27FC236}">
                <a16:creationId xmlns:a16="http://schemas.microsoft.com/office/drawing/2014/main" id="{2EBB9926-98AA-70E1-5D59-C66641354D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119" y="815074"/>
            <a:ext cx="11683936" cy="5590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ts val="0"/>
              </a:spcBef>
            </a:pPr>
            <a:r>
              <a:rPr lang="en-US" sz="2000" b="1" dirty="0">
                <a:solidFill>
                  <a:srgbClr val="004C93"/>
                </a:solidFill>
              </a:rPr>
              <a:t>Python code on the top of VRO API</a:t>
            </a:r>
            <a:endParaRPr lang="en-US" altLang="ru-RU" sz="2133" b="1" dirty="0">
              <a:solidFill>
                <a:srgbClr val="004C93"/>
              </a:solidFill>
              <a:latin typeface="+mn-lt"/>
            </a:endParaRPr>
          </a:p>
          <a:p>
            <a:pPr defTabSz="914377">
              <a:spcBef>
                <a:spcPts val="0"/>
              </a:spcBef>
            </a:pPr>
            <a:endParaRPr lang="en-US" altLang="ru-RU" sz="2133" b="1" dirty="0">
              <a:solidFill>
                <a:prstClr val="black"/>
              </a:solidFill>
              <a:latin typeface="+mn-lt"/>
            </a:endParaRPr>
          </a:p>
          <a:p>
            <a:pPr defTabSz="914377">
              <a:spcBef>
                <a:spcPts val="0"/>
              </a:spcBef>
            </a:pPr>
            <a:r>
              <a:rPr lang="en-US" altLang="ru-RU" sz="2133" b="1" dirty="0">
                <a:solidFill>
                  <a:prstClr val="black"/>
                </a:solidFill>
                <a:latin typeface="+mn-lt"/>
              </a:rPr>
              <a:t>Goal: </a:t>
            </a:r>
          </a:p>
          <a:p>
            <a:pPr defTabSz="914377">
              <a:spcBef>
                <a:spcPts val="0"/>
              </a:spcBef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Create a graph snapshot (folder with (meta)data) to publish on external repositories (</a:t>
            </a:r>
            <a:r>
              <a:rPr lang="en-US" altLang="ru-RU" sz="2133" dirty="0" err="1">
                <a:solidFill>
                  <a:prstClr val="black"/>
                </a:solidFill>
                <a:latin typeface="+mn-lt"/>
              </a:rPr>
              <a:t>Zenodo</a:t>
            </a: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, </a:t>
            </a:r>
            <a:r>
              <a:rPr lang="en-US" altLang="ru-RU" sz="2133" dirty="0" err="1">
                <a:solidFill>
                  <a:prstClr val="black"/>
                </a:solidFill>
                <a:latin typeface="+mn-lt"/>
              </a:rPr>
              <a:t>etc</a:t>
            </a: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).</a:t>
            </a:r>
          </a:p>
          <a:p>
            <a:pPr defTabSz="914377">
              <a:spcBef>
                <a:spcPts val="0"/>
              </a:spcBef>
            </a:pPr>
            <a:endParaRPr lang="en-US" altLang="ru-RU" sz="2133" dirty="0">
              <a:solidFill>
                <a:prstClr val="black"/>
              </a:solidFill>
              <a:latin typeface="+mn-lt"/>
            </a:endParaRPr>
          </a:p>
          <a:p>
            <a:pPr defTabSz="914377">
              <a:spcBef>
                <a:spcPts val="0"/>
              </a:spcBef>
            </a:pPr>
            <a:r>
              <a:rPr lang="en-US" altLang="ru-RU" sz="2133" b="1" dirty="0">
                <a:solidFill>
                  <a:prstClr val="black"/>
                </a:solidFill>
                <a:latin typeface="+mn-lt"/>
              </a:rPr>
              <a:t>Input:</a:t>
            </a:r>
          </a:p>
          <a:p>
            <a:pPr marL="342900" indent="-34290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2133" b="1" dirty="0">
                <a:solidFill>
                  <a:prstClr val="black"/>
                </a:solidFill>
                <a:latin typeface="+mn-lt"/>
              </a:rPr>
              <a:t>Tenant URL </a:t>
            </a: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(</a:t>
            </a:r>
            <a:r>
              <a:rPr lang="en-US" altLang="ru-RU" sz="2133" dirty="0">
                <a:solidFill>
                  <a:prstClr val="black"/>
                </a:solidFill>
                <a:latin typeface="+mn-lt"/>
                <a:hlinkClick r:id="rId4"/>
              </a:rPr>
              <a:t>https://demi.matinf.pro/</a:t>
            </a: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)</a:t>
            </a:r>
          </a:p>
          <a:p>
            <a:pPr marL="342900" indent="-34290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2133" b="1" dirty="0">
                <a:solidFill>
                  <a:prstClr val="black"/>
                </a:solidFill>
                <a:latin typeface="+mn-lt"/>
              </a:rPr>
              <a:t>VRO API Key </a:t>
            </a: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(assigned to user by an administrator upon request; to do: GUI for power users…)</a:t>
            </a:r>
          </a:p>
          <a:p>
            <a:pPr marL="342900" indent="-34290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2133" b="1" dirty="0">
                <a:solidFill>
                  <a:prstClr val="black"/>
                </a:solidFill>
                <a:latin typeface="+mn-lt"/>
              </a:rPr>
              <a:t>root </a:t>
            </a:r>
            <a:r>
              <a:rPr lang="en-US" altLang="ru-RU" sz="2133" b="1" dirty="0" err="1">
                <a:solidFill>
                  <a:prstClr val="black"/>
                </a:solidFill>
                <a:latin typeface="+mn-lt"/>
              </a:rPr>
              <a:t>ObjectId</a:t>
            </a:r>
            <a:r>
              <a:rPr lang="en-US" altLang="ru-RU" sz="2133" b="1" dirty="0">
                <a:solidFill>
                  <a:prstClr val="black"/>
                </a:solidFill>
                <a:latin typeface="+mn-lt"/>
              </a:rPr>
              <a:t> </a:t>
            </a: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(top-level object, </a:t>
            </a:r>
            <a:r>
              <a:rPr lang="en-US" altLang="ru-RU" sz="2133" i="1" dirty="0">
                <a:solidFill>
                  <a:prstClr val="black"/>
                </a:solidFill>
                <a:latin typeface="+mn-lt"/>
              </a:rPr>
              <a:t>e.g.</a:t>
            </a: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, idea or experiment plan)</a:t>
            </a:r>
          </a:p>
          <a:p>
            <a:pPr defTabSz="914377">
              <a:spcBef>
                <a:spcPts val="0"/>
              </a:spcBef>
            </a:pPr>
            <a:endParaRPr lang="en-US" altLang="ru-RU" sz="2133" b="1" dirty="0">
              <a:solidFill>
                <a:prstClr val="black"/>
              </a:solidFill>
              <a:latin typeface="+mn-lt"/>
            </a:endParaRPr>
          </a:p>
          <a:p>
            <a:pPr defTabSz="914377">
              <a:spcBef>
                <a:spcPts val="0"/>
              </a:spcBef>
            </a:pPr>
            <a:r>
              <a:rPr lang="en-US" altLang="ru-RU" sz="2133" b="1" dirty="0">
                <a:solidFill>
                  <a:prstClr val="black"/>
                </a:solidFill>
                <a:latin typeface="+mn-lt"/>
              </a:rPr>
              <a:t>Output:</a:t>
            </a:r>
          </a:p>
          <a:p>
            <a:pPr defTabSz="914377">
              <a:spcBef>
                <a:spcPts val="0"/>
              </a:spcBef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A folder that contains:</a:t>
            </a:r>
          </a:p>
          <a:p>
            <a:pPr marL="342900" indent="-34290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readme.md</a:t>
            </a:r>
          </a:p>
          <a:p>
            <a:pPr marL="342900" indent="-34290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index.html</a:t>
            </a:r>
          </a:p>
          <a:p>
            <a:pPr marL="342900" indent="-34290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Data folder (with CSV and JSON)</a:t>
            </a:r>
          </a:p>
          <a:p>
            <a:pPr lvl="1" indent="0" defTabSz="914377">
              <a:spcBef>
                <a:spcPts val="0"/>
              </a:spcBef>
            </a:pPr>
            <a:r>
              <a:rPr lang="en-US" altLang="ru-RU" sz="1733" dirty="0">
                <a:solidFill>
                  <a:prstClr val="black"/>
                </a:solidFill>
                <a:latin typeface="+mn-lt"/>
              </a:rPr>
              <a:t>+ index.csv / </a:t>
            </a:r>
            <a:r>
              <a:rPr lang="en-US" altLang="ru-RU" sz="1733" dirty="0" err="1">
                <a:solidFill>
                  <a:prstClr val="black"/>
                </a:solidFill>
                <a:latin typeface="+mn-lt"/>
              </a:rPr>
              <a:t>index.json</a:t>
            </a:r>
            <a:r>
              <a:rPr lang="en-US" altLang="ru-RU" sz="1733" dirty="0">
                <a:solidFill>
                  <a:prstClr val="black"/>
                </a:solidFill>
                <a:latin typeface="+mn-lt"/>
              </a:rPr>
              <a:t> – all basic objects metadata in a graph</a:t>
            </a:r>
          </a:p>
          <a:p>
            <a:pPr marL="342900" indent="-34290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Documents (with files associated)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B4652E7-F4D7-4B93-74E0-6BBBE1C00E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48061" y="4165837"/>
            <a:ext cx="4810796" cy="140989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026" name="Picture 2" descr="About | Zenodo">
            <a:extLst>
              <a:ext uri="{FF2B5EF4-FFF2-40B4-BE49-F238E27FC236}">
                <a16:creationId xmlns:a16="http://schemas.microsoft.com/office/drawing/2014/main" id="{20691128-92DA-ED11-11DF-8CC5417A54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8128" y="4983980"/>
            <a:ext cx="1452825" cy="581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FA2CC9ED-D9BC-DB22-B251-4F68AD313AE8}"/>
              </a:ext>
            </a:extLst>
          </p:cNvPr>
          <p:cNvCxnSpPr>
            <a:cxnSpLocks/>
          </p:cNvCxnSpPr>
          <p:nvPr/>
        </p:nvCxnSpPr>
        <p:spPr>
          <a:xfrm>
            <a:off x="9356689" y="5267011"/>
            <a:ext cx="1264418" cy="0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60000"/>
              </a:srgbClr>
            </a:solidFill>
            <a:prstDash val="solid"/>
            <a:miter lim="800000"/>
            <a:tailEnd type="triangle"/>
          </a:ln>
          <a:effectLst/>
        </p:spPr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149F9494-D0F0-3C40-D920-70B78ABDC956}"/>
              </a:ext>
            </a:extLst>
          </p:cNvPr>
          <p:cNvSpPr txBox="1"/>
          <p:nvPr/>
        </p:nvSpPr>
        <p:spPr>
          <a:xfrm>
            <a:off x="9528351" y="4904825"/>
            <a:ext cx="10324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ru-RU" dirty="0">
                <a:solidFill>
                  <a:prstClr val="black"/>
                </a:solidFill>
              </a:rPr>
              <a:t>data</a:t>
            </a:r>
            <a:r>
              <a:rPr lang="en-US" altLang="ru-RU" sz="1800" dirty="0">
                <a:solidFill>
                  <a:prstClr val="black"/>
                </a:solidFill>
                <a:latin typeface="+mn-lt"/>
              </a:rPr>
              <a:t>.zip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BF7FFA4-9C53-FC1D-AC8E-368161E79FD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34742" y="0"/>
            <a:ext cx="4557258" cy="1652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6520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2DB44B-E734-2024-91EB-39A901312C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D1F24F2-1CE5-439A-9476-81B5129390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703" y="1258117"/>
            <a:ext cx="6743659" cy="501756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A6517F56-9AAA-FBD1-481F-4FF6A81D7A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RDMS: </a:t>
            </a:r>
            <a:r>
              <a:rPr lang="en-US" sz="3733" dirty="0"/>
              <a:t>Search Criteria Extension</a:t>
            </a:r>
            <a:endParaRPr lang="de-DE" sz="1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D9B611-63B5-6BF9-2CAD-68BC0FF23F3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22136" y="6372001"/>
            <a:ext cx="9385161" cy="485999"/>
          </a:xfrm>
        </p:spPr>
        <p:txBody>
          <a:bodyPr>
            <a:noAutofit/>
          </a:bodyPr>
          <a:lstStyle/>
          <a:p>
            <a:pPr indent="0" defTabSz="914377">
              <a:spcAft>
                <a:spcPts val="0"/>
              </a:spcAft>
              <a:buNone/>
            </a:pPr>
            <a:r>
              <a:rPr lang="en-US" altLang="ru-RU" sz="1200" dirty="0">
                <a:solidFill>
                  <a:prstClr val="black"/>
                </a:solidFill>
                <a:latin typeface="Arial" panose="020B0604020202020204" pitchFamily="34" charset="0"/>
                <a:hlinkClick r:id="rId4"/>
              </a:rPr>
              <a:t>https://crc1625.mdi.ruhr-uni-bochum.de/search/?system=Pt&amp;pgsize=1000</a:t>
            </a:r>
            <a:endParaRPr lang="en-US" altLang="ru-RU" sz="12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indent="0" defTabSz="914377">
              <a:spcAft>
                <a:spcPts val="0"/>
              </a:spcAft>
              <a:buNone/>
            </a:pPr>
            <a:endParaRPr lang="en-US" altLang="ru-RU" sz="12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8" name="Text Box 52">
            <a:extLst>
              <a:ext uri="{FF2B5EF4-FFF2-40B4-BE49-F238E27FC236}">
                <a16:creationId xmlns:a16="http://schemas.microsoft.com/office/drawing/2014/main" id="{7381ED51-5FFA-2A74-809A-22455DD8AD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2926" y="805027"/>
            <a:ext cx="9736937" cy="7487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ts val="0"/>
              </a:spcBef>
            </a:pPr>
            <a:r>
              <a:rPr lang="en-US" altLang="ru-RU" sz="2133" b="1" dirty="0">
                <a:solidFill>
                  <a:prstClr val="black"/>
                </a:solidFill>
                <a:latin typeface="+mn-lt"/>
              </a:rPr>
              <a:t>Motivation: </a:t>
            </a: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add more search criteria to increase expressiveness</a:t>
            </a:r>
          </a:p>
          <a:p>
            <a:pPr defTabSz="914377">
              <a:spcBef>
                <a:spcPts val="0"/>
              </a:spcBef>
            </a:pPr>
            <a:endParaRPr lang="en-US" altLang="ru-RU" sz="2133" b="1" dirty="0">
              <a:solidFill>
                <a:prstClr val="black"/>
              </a:solidFill>
              <a:latin typeface="+mn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355E3E4-8B4F-CAAE-4816-EAE2D932A3AF}"/>
              </a:ext>
            </a:extLst>
          </p:cNvPr>
          <p:cNvSpPr txBox="1"/>
          <p:nvPr/>
        </p:nvSpPr>
        <p:spPr>
          <a:xfrm>
            <a:off x="7003701" y="1226176"/>
            <a:ext cx="5188299" cy="50475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New </a:t>
            </a:r>
            <a:r>
              <a:rPr lang="en-US" b="1" dirty="0"/>
              <a:t>search parameters </a:t>
            </a:r>
            <a:r>
              <a:rPr lang="en-US" dirty="0"/>
              <a:t>(as named in </a:t>
            </a:r>
            <a:r>
              <a:rPr lang="en-US" u="sng" dirty="0"/>
              <a:t>query string</a:t>
            </a:r>
            <a:r>
              <a:rPr lang="en-US" dirty="0"/>
              <a:t>):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/>
              <a:t>rid</a:t>
            </a:r>
            <a:r>
              <a:rPr lang="en-US" sz="1600" dirty="0"/>
              <a:t> – Rubric identifier (to search objects only within specified rubric)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 err="1"/>
              <a:t>nmin</a:t>
            </a:r>
            <a:r>
              <a:rPr lang="en-US" sz="1600" dirty="0"/>
              <a:t> – Minimal number of distinct elements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 err="1"/>
              <a:t>nmax</a:t>
            </a:r>
            <a:r>
              <a:rPr lang="en-US" sz="1600" dirty="0"/>
              <a:t> – Maximal number of distinct elements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 err="1"/>
              <a:t>olonl</a:t>
            </a:r>
            <a:r>
              <a:rPr lang="en-US" sz="1600" dirty="0"/>
              <a:t> – Graph depth (root in &lt;Object Id&gt; node)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 err="1"/>
              <a:t>updatedbyuser</a:t>
            </a:r>
            <a:r>
              <a:rPr lang="en-US" sz="1600" dirty="0"/>
              <a:t> – user, who updated the data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 err="1"/>
              <a:t>updatedmin</a:t>
            </a:r>
            <a:r>
              <a:rPr lang="en-US" sz="1600" dirty="0"/>
              <a:t> – minimal </a:t>
            </a:r>
            <a:r>
              <a:rPr lang="en-US" sz="1600" dirty="0" err="1"/>
              <a:t>datatime</a:t>
            </a:r>
            <a:r>
              <a:rPr lang="en-US" sz="1600" dirty="0"/>
              <a:t> stamp of object update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 err="1"/>
              <a:t>updatedmax</a:t>
            </a:r>
            <a:r>
              <a:rPr lang="en-US" sz="1600" dirty="0"/>
              <a:t> – maximal </a:t>
            </a:r>
            <a:r>
              <a:rPr lang="en-US" sz="1600" dirty="0" err="1"/>
              <a:t>datatime</a:t>
            </a:r>
            <a:r>
              <a:rPr lang="en-US" sz="1600" dirty="0"/>
              <a:t> stamp of object update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 err="1"/>
              <a:t>pgsize</a:t>
            </a:r>
            <a:r>
              <a:rPr lang="en-US" sz="1600" dirty="0"/>
              <a:t> – search page size in objects (1000 – default)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 err="1"/>
              <a:t>pgn</a:t>
            </a:r>
            <a:r>
              <a:rPr lang="en-US" sz="1600" dirty="0"/>
              <a:t> – search page number (1 – default)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endParaRPr lang="en-US" sz="1600" dirty="0"/>
          </a:p>
          <a:p>
            <a:endParaRPr lang="en-US" sz="1600" dirty="0"/>
          </a:p>
          <a:p>
            <a:r>
              <a:rPr lang="en-US" sz="1600" dirty="0"/>
              <a:t>By default: top 1000 search results…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B2628414-6848-DAA9-7F55-4876BD5BF9CF}"/>
              </a:ext>
            </a:extLst>
          </p:cNvPr>
          <p:cNvCxnSpPr>
            <a:cxnSpLocks/>
          </p:cNvCxnSpPr>
          <p:nvPr/>
        </p:nvCxnSpPr>
        <p:spPr>
          <a:xfrm flipH="1">
            <a:off x="5365819" y="2497394"/>
            <a:ext cx="1742904" cy="1029577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60000"/>
              </a:srgbClr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6FFC94CD-F07E-F0D3-A506-1313582B47A8}"/>
              </a:ext>
            </a:extLst>
          </p:cNvPr>
          <p:cNvCxnSpPr>
            <a:cxnSpLocks/>
          </p:cNvCxnSpPr>
          <p:nvPr/>
        </p:nvCxnSpPr>
        <p:spPr>
          <a:xfrm flipH="1">
            <a:off x="4454013" y="3126658"/>
            <a:ext cx="2664542" cy="1347019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60000"/>
              </a:srgbClr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28679070-D6CD-68AF-DEAA-195CAD0985D1}"/>
              </a:ext>
            </a:extLst>
          </p:cNvPr>
          <p:cNvCxnSpPr>
            <a:cxnSpLocks/>
          </p:cNvCxnSpPr>
          <p:nvPr/>
        </p:nvCxnSpPr>
        <p:spPr>
          <a:xfrm flipH="1">
            <a:off x="1681316" y="1651819"/>
            <a:ext cx="5456903" cy="3146323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60000"/>
              </a:srgbClr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0F38D260-BECF-2ECB-6629-3450A047BFE7}"/>
              </a:ext>
            </a:extLst>
          </p:cNvPr>
          <p:cNvCxnSpPr>
            <a:cxnSpLocks/>
          </p:cNvCxnSpPr>
          <p:nvPr/>
        </p:nvCxnSpPr>
        <p:spPr>
          <a:xfrm flipH="1">
            <a:off x="3519948" y="3851238"/>
            <a:ext cx="3601614" cy="2293923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60000"/>
              </a:srgbClr>
            </a:solidFill>
            <a:prstDash val="solid"/>
            <a:miter lim="800000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4724668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67B1B5-A6CE-D839-AE1B-79B5BC1A8A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D9B197CA-97C6-8D58-D008-5522688CFF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7804" y="2280977"/>
            <a:ext cx="5630751" cy="351692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5010507-DA5C-4490-473A-E1AECEF533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24538" y="351688"/>
            <a:ext cx="4445248" cy="162783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EF9990EA-4CE7-A275-5DCB-3F192FDCE2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many data do we have?</a:t>
            </a:r>
            <a:endParaRPr lang="de-DE" sz="1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5955FE-E89F-FA6B-5A9D-17DFF1B4BE4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22136" y="6372001"/>
            <a:ext cx="9385161" cy="485999"/>
          </a:xfrm>
        </p:spPr>
        <p:txBody>
          <a:bodyPr>
            <a:noAutofit/>
          </a:bodyPr>
          <a:lstStyle/>
          <a:p>
            <a:pPr indent="0" defTabSz="914377">
              <a:spcAft>
                <a:spcPts val="0"/>
              </a:spcAft>
              <a:buNone/>
            </a:pPr>
            <a:r>
              <a:rPr lang="en-US" altLang="ru-RU" sz="1200" dirty="0">
                <a:solidFill>
                  <a:prstClr val="black"/>
                </a:solidFill>
                <a:latin typeface="Arial" panose="020B0604020202020204" pitchFamily="34" charset="0"/>
              </a:rPr>
              <a:t>General raw statistics: </a:t>
            </a:r>
            <a:r>
              <a:rPr lang="en-US" altLang="ru-RU" sz="1200" dirty="0">
                <a:solidFill>
                  <a:prstClr val="black"/>
                </a:solidFill>
                <a:latin typeface="Arial" panose="020B0604020202020204" pitchFamily="34" charset="0"/>
                <a:hlinkClick r:id="rId5"/>
              </a:rPr>
              <a:t>https://crc1625.mdi.ruhr-uni-bochum.de/home/general</a:t>
            </a:r>
            <a:endParaRPr lang="en-US" altLang="ru-RU" sz="12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indent="0" defTabSz="914377">
              <a:spcAft>
                <a:spcPts val="0"/>
              </a:spcAft>
              <a:buNone/>
            </a:pPr>
            <a:r>
              <a:rPr lang="en-US" altLang="ru-RU" sz="1200" dirty="0">
                <a:solidFill>
                  <a:prstClr val="black"/>
                </a:solidFill>
                <a:latin typeface="Arial" panose="020B0604020202020204" pitchFamily="34" charset="0"/>
              </a:rPr>
              <a:t>Objects Statistics report: </a:t>
            </a:r>
            <a:r>
              <a:rPr lang="en-US" altLang="ru-RU" sz="1200" dirty="0">
                <a:solidFill>
                  <a:prstClr val="black"/>
                </a:solidFill>
                <a:latin typeface="Arial" panose="020B0604020202020204" pitchFamily="34" charset="0"/>
                <a:hlinkClick r:id="rId6"/>
              </a:rPr>
              <a:t>https://crc1625.mdi.ruhr-uni-bochum.de/report/objectsstatistics</a:t>
            </a:r>
            <a:endParaRPr lang="en-US" altLang="ru-RU" sz="12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indent="0" defTabSz="914377">
              <a:spcAft>
                <a:spcPts val="0"/>
              </a:spcAft>
              <a:buNone/>
            </a:pPr>
            <a:endParaRPr lang="en-US" altLang="ru-RU" sz="12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8" name="Text Box 52">
            <a:extLst>
              <a:ext uri="{FF2B5EF4-FFF2-40B4-BE49-F238E27FC236}">
                <a16:creationId xmlns:a16="http://schemas.microsoft.com/office/drawing/2014/main" id="{2159D9CB-B2B1-5047-AA93-5B98BD26A9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023" y="799946"/>
            <a:ext cx="11713176" cy="5015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ts val="0"/>
              </a:spcBef>
            </a:pPr>
            <a:r>
              <a:rPr lang="en-US" altLang="ru-RU" sz="2133" b="1" dirty="0">
                <a:solidFill>
                  <a:prstClr val="black"/>
                </a:solidFill>
                <a:latin typeface="+mn-lt"/>
              </a:rPr>
              <a:t>Task: </a:t>
            </a: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raw data volume evaluation</a:t>
            </a:r>
          </a:p>
          <a:p>
            <a:pPr defTabSz="914377">
              <a:spcBef>
                <a:spcPts val="0"/>
              </a:spcBef>
            </a:pPr>
            <a:endParaRPr lang="en-US" altLang="ru-RU" sz="2133" dirty="0">
              <a:solidFill>
                <a:prstClr val="black"/>
              </a:solidFill>
              <a:latin typeface="+mn-lt"/>
            </a:endParaRPr>
          </a:p>
          <a:p>
            <a:pPr defTabSz="914377">
              <a:spcBef>
                <a:spcPts val="0"/>
              </a:spcBef>
            </a:pPr>
            <a:r>
              <a:rPr lang="en-US" altLang="ru-RU" sz="2133" b="1" dirty="0">
                <a:solidFill>
                  <a:prstClr val="black"/>
                </a:solidFill>
                <a:latin typeface="+mn-lt"/>
              </a:rPr>
              <a:t>Documents (files):</a:t>
            </a:r>
          </a:p>
          <a:p>
            <a:pPr marL="342900" indent="-34290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Total number: 1228</a:t>
            </a:r>
          </a:p>
          <a:p>
            <a:pPr marL="342900" indent="-34290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Total volume: 61 Gb</a:t>
            </a:r>
          </a:p>
          <a:p>
            <a:pPr defTabSz="914377">
              <a:spcBef>
                <a:spcPts val="0"/>
              </a:spcBef>
            </a:pPr>
            <a:endParaRPr lang="en-US" altLang="ru-RU" sz="2133" dirty="0">
              <a:solidFill>
                <a:prstClr val="black"/>
              </a:solidFill>
              <a:latin typeface="+mn-lt"/>
            </a:endParaRPr>
          </a:p>
          <a:p>
            <a:pPr defTabSz="914377">
              <a:spcBef>
                <a:spcPts val="0"/>
              </a:spcBef>
            </a:pPr>
            <a:endParaRPr lang="en-US" altLang="ru-RU" sz="2133" dirty="0">
              <a:solidFill>
                <a:prstClr val="black"/>
              </a:solidFill>
              <a:latin typeface="+mn-lt"/>
            </a:endParaRPr>
          </a:p>
          <a:p>
            <a:pPr defTabSz="914377">
              <a:spcBef>
                <a:spcPts val="0"/>
              </a:spcBef>
            </a:pPr>
            <a:r>
              <a:rPr lang="en-US" altLang="ru-RU" sz="2133" b="1" dirty="0">
                <a:solidFill>
                  <a:prstClr val="black"/>
                </a:solidFill>
                <a:latin typeface="+mn-lt"/>
              </a:rPr>
              <a:t>SQL Database:</a:t>
            </a:r>
          </a:p>
          <a:p>
            <a:pPr marL="342900" indent="-34290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31 k Objects (29 k volume compositions - auto)</a:t>
            </a:r>
          </a:p>
          <a:p>
            <a:pPr marL="342900" indent="-34290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63 k Links (between objects)</a:t>
            </a:r>
          </a:p>
          <a:p>
            <a:pPr marL="342900" indent="-34290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170 Projects</a:t>
            </a:r>
          </a:p>
          <a:p>
            <a:pPr marL="342900" indent="-34290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Total rows (all tables): 362 k</a:t>
            </a:r>
          </a:p>
          <a:p>
            <a:pPr marL="342900" indent="-34290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Total volume: 52 Mb</a:t>
            </a:r>
          </a:p>
          <a:p>
            <a:pPr marL="342900" indent="-34290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altLang="ru-RU" sz="2133" dirty="0">
              <a:solidFill>
                <a:prstClr val="black"/>
              </a:solidFill>
              <a:latin typeface="+mn-lt"/>
            </a:endParaRPr>
          </a:p>
          <a:p>
            <a:pPr defTabSz="914377">
              <a:spcBef>
                <a:spcPts val="0"/>
              </a:spcBef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F5B0809-F878-A508-718F-A656E3AEF03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974150" y="6064998"/>
            <a:ext cx="1084853" cy="687494"/>
          </a:xfrm>
          <a:prstGeom prst="rect">
            <a:avLst/>
          </a:prstGeom>
        </p:spPr>
      </p:pic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C3914468-D34D-6262-E52B-54933BC5F14C}"/>
              </a:ext>
            </a:extLst>
          </p:cNvPr>
          <p:cNvCxnSpPr>
            <a:cxnSpLocks/>
          </p:cNvCxnSpPr>
          <p:nvPr/>
        </p:nvCxnSpPr>
        <p:spPr>
          <a:xfrm flipV="1">
            <a:off x="8490857" y="6551525"/>
            <a:ext cx="2512088" cy="140678"/>
          </a:xfrm>
          <a:prstGeom prst="straightConnector1">
            <a:avLst/>
          </a:prstGeom>
          <a:noFill/>
          <a:ln w="38100" cap="flat" cmpd="sng" algn="ctr">
            <a:solidFill>
              <a:srgbClr val="0070C0">
                <a:alpha val="60000"/>
              </a:srgbClr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70DACA9C-B9A9-AE42-AC0C-3E3EF7AB4DBF}"/>
              </a:ext>
            </a:extLst>
          </p:cNvPr>
          <p:cNvCxnSpPr>
            <a:cxnSpLocks/>
          </p:cNvCxnSpPr>
          <p:nvPr/>
        </p:nvCxnSpPr>
        <p:spPr>
          <a:xfrm flipV="1">
            <a:off x="7668571" y="6209881"/>
            <a:ext cx="0" cy="190919"/>
          </a:xfrm>
          <a:prstGeom prst="straightConnector1">
            <a:avLst/>
          </a:prstGeom>
          <a:noFill/>
          <a:ln w="38100" cap="flat" cmpd="sng" algn="ctr">
            <a:solidFill>
              <a:srgbClr val="0070C0">
                <a:alpha val="60000"/>
              </a:srgbClr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482BDFC5-24BD-4489-74DC-9732A3C3FEF5}"/>
              </a:ext>
            </a:extLst>
          </p:cNvPr>
          <p:cNvCxnSpPr>
            <a:cxnSpLocks/>
          </p:cNvCxnSpPr>
          <p:nvPr/>
        </p:nvCxnSpPr>
        <p:spPr>
          <a:xfrm flipV="1">
            <a:off x="2363037" y="1205802"/>
            <a:ext cx="5173227" cy="463900"/>
          </a:xfrm>
          <a:prstGeom prst="straightConnector1">
            <a:avLst/>
          </a:prstGeom>
          <a:noFill/>
          <a:ln w="38100" cap="flat" cmpd="sng" algn="ctr">
            <a:solidFill>
              <a:srgbClr val="0070C0">
                <a:alpha val="60000"/>
              </a:srgbClr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001B4B79-2BBE-5907-E897-06636E1860AF}"/>
              </a:ext>
            </a:extLst>
          </p:cNvPr>
          <p:cNvCxnSpPr>
            <a:cxnSpLocks/>
          </p:cNvCxnSpPr>
          <p:nvPr/>
        </p:nvCxnSpPr>
        <p:spPr>
          <a:xfrm flipV="1">
            <a:off x="5821345" y="3044651"/>
            <a:ext cx="589503" cy="586154"/>
          </a:xfrm>
          <a:prstGeom prst="straightConnector1">
            <a:avLst/>
          </a:prstGeom>
          <a:noFill/>
          <a:ln w="38100" cap="flat" cmpd="sng" algn="ctr">
            <a:solidFill>
              <a:srgbClr val="0070C0">
                <a:alpha val="60000"/>
              </a:srgbClr>
            </a:solidFill>
            <a:prstDash val="solid"/>
            <a:miter lim="800000"/>
            <a:tailEnd type="triangle"/>
          </a:ln>
          <a:effectLst/>
        </p:spPr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0A79510B-693E-B1F9-7759-7783588B11E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50377" y="5914531"/>
            <a:ext cx="8392696" cy="314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8196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2D4D80-32D2-8190-F5C3-95A502F54C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3ACECE7-3620-799F-ED1F-6BCA6319C4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Outlook: Architecture</a:t>
            </a:r>
            <a:endParaRPr lang="de-DE" sz="1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9DE2D2-5F92-C996-8232-087039DA135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22136" y="6372001"/>
            <a:ext cx="9385161" cy="485999"/>
          </a:xfrm>
        </p:spPr>
        <p:txBody>
          <a:bodyPr>
            <a:noAutofit/>
          </a:bodyPr>
          <a:lstStyle/>
          <a:p>
            <a:pPr indent="0" defTabSz="914377">
              <a:spcAft>
                <a:spcPts val="0"/>
              </a:spcAft>
              <a:buNone/>
            </a:pPr>
            <a:endParaRPr lang="en-US" altLang="ru-RU" sz="12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87AE076-9E4F-8333-0C51-423BAB5CAA5F}"/>
              </a:ext>
            </a:extLst>
          </p:cNvPr>
          <p:cNvSpPr/>
          <p:nvPr/>
        </p:nvSpPr>
        <p:spPr>
          <a:xfrm>
            <a:off x="4560820" y="820074"/>
            <a:ext cx="6438894" cy="5514113"/>
          </a:xfrm>
          <a:prstGeom prst="rect">
            <a:avLst/>
          </a:prstGeom>
          <a:solidFill>
            <a:srgbClr val="00D3F0">
              <a:alpha val="1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AutoShape 10">
            <a:extLst>
              <a:ext uri="{FF2B5EF4-FFF2-40B4-BE49-F238E27FC236}">
                <a16:creationId xmlns:a16="http://schemas.microsoft.com/office/drawing/2014/main" id="{E4C73110-F573-563C-15C8-D6D6404D3A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4399" y="880345"/>
            <a:ext cx="6162675" cy="3501736"/>
          </a:xfrm>
          <a:prstGeom prst="flowChartAlternateProcess">
            <a:avLst/>
          </a:prstGeom>
          <a:solidFill>
            <a:srgbClr val="3366FF">
              <a:alpha val="2000"/>
            </a:srgbClr>
          </a:solidFill>
          <a:ln w="12700">
            <a:solidFill>
              <a:srgbClr val="3366FF"/>
            </a:solidFill>
            <a:miter lim="800000"/>
            <a:headEnd/>
            <a:tailEnd/>
          </a:ln>
          <a:effectLst/>
        </p:spPr>
        <p:txBody>
          <a:bodyPr anchor="ctr"/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endParaRPr lang="en-US" altLang="ru-RU" b="1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A95161C-D44E-9664-97C9-F299E13F28D2}"/>
              </a:ext>
            </a:extLst>
          </p:cNvPr>
          <p:cNvSpPr/>
          <p:nvPr/>
        </p:nvSpPr>
        <p:spPr>
          <a:xfrm>
            <a:off x="7148854" y="3914487"/>
            <a:ext cx="2027208" cy="322119"/>
          </a:xfrm>
          <a:prstGeom prst="rect">
            <a:avLst/>
          </a:prstGeom>
          <a:solidFill>
            <a:srgbClr val="00D3F0">
              <a:alpha val="2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IO (SMB/S3)</a:t>
            </a:r>
          </a:p>
        </p:txBody>
      </p:sp>
      <p:sp>
        <p:nvSpPr>
          <p:cNvPr id="11" name="AutoShape 10">
            <a:extLst>
              <a:ext uri="{FF2B5EF4-FFF2-40B4-BE49-F238E27FC236}">
                <a16:creationId xmlns:a16="http://schemas.microsoft.com/office/drawing/2014/main" id="{F610C154-DAAD-C1C4-A119-AE9AD9F813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34983" y="4427112"/>
            <a:ext cx="4561417" cy="1551706"/>
          </a:xfrm>
          <a:prstGeom prst="flowChartAlternateProcess">
            <a:avLst/>
          </a:prstGeom>
          <a:solidFill>
            <a:srgbClr val="3366FF">
              <a:alpha val="2000"/>
            </a:srgbClr>
          </a:solidFill>
          <a:ln w="12700">
            <a:solidFill>
              <a:srgbClr val="3366FF"/>
            </a:solidFill>
            <a:miter lim="800000"/>
            <a:headEnd/>
            <a:tailEnd/>
          </a:ln>
          <a:effectLst/>
        </p:spPr>
        <p:txBody>
          <a:bodyPr anchor="ctr"/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endParaRPr lang="en-US" altLang="ru-RU" b="1" dirty="0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5BE786-8FB0-6E98-E04B-48E18C254878}"/>
              </a:ext>
            </a:extLst>
          </p:cNvPr>
          <p:cNvSpPr/>
          <p:nvPr/>
        </p:nvSpPr>
        <p:spPr>
          <a:xfrm>
            <a:off x="9067012" y="2424430"/>
            <a:ext cx="682791" cy="652677"/>
          </a:xfrm>
          <a:prstGeom prst="rect">
            <a:avLst/>
          </a:prstGeom>
          <a:solidFill>
            <a:srgbClr val="00D3F0">
              <a:alpha val="2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0846666-A540-9DA2-1362-270F5DB9AF15}"/>
              </a:ext>
            </a:extLst>
          </p:cNvPr>
          <p:cNvSpPr/>
          <p:nvPr/>
        </p:nvSpPr>
        <p:spPr>
          <a:xfrm>
            <a:off x="5687192" y="1469160"/>
            <a:ext cx="3196930" cy="1607130"/>
          </a:xfrm>
          <a:prstGeom prst="rect">
            <a:avLst/>
          </a:prstGeom>
          <a:solidFill>
            <a:srgbClr val="00D3F0">
              <a:alpha val="2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AutoShape 8">
            <a:extLst>
              <a:ext uri="{FF2B5EF4-FFF2-40B4-BE49-F238E27FC236}">
                <a16:creationId xmlns:a16="http://schemas.microsoft.com/office/drawing/2014/main" id="{A13A4318-AC98-47EF-F416-14054CD618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20545" y="4611452"/>
            <a:ext cx="1577435" cy="794802"/>
          </a:xfrm>
          <a:prstGeom prst="flowChartMagneticDisk">
            <a:avLst/>
          </a:prstGeom>
          <a:solidFill>
            <a:srgbClr val="FFFFCC"/>
          </a:solidFill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ru-RU" sz="2000" dirty="0">
                <a:solidFill>
                  <a:schemeClr val="tx1"/>
                </a:solidFill>
                <a:latin typeface="+mn-lt"/>
                <a:ea typeface="Verdana" panose="020B0604030504040204" pitchFamily="34" charset="0"/>
              </a:rPr>
              <a:t>Database</a:t>
            </a:r>
            <a:endParaRPr lang="ru-RU" altLang="ru-RU" sz="2000" dirty="0">
              <a:solidFill>
                <a:schemeClr val="tx1"/>
              </a:solidFill>
              <a:latin typeface="+mn-lt"/>
              <a:ea typeface="Verdana" panose="020B0604030504040204" pitchFamily="34" charset="0"/>
            </a:endParaRPr>
          </a:p>
        </p:txBody>
      </p:sp>
      <p:sp>
        <p:nvSpPr>
          <p:cNvPr id="17" name="Line 39">
            <a:extLst>
              <a:ext uri="{FF2B5EF4-FFF2-40B4-BE49-F238E27FC236}">
                <a16:creationId xmlns:a16="http://schemas.microsoft.com/office/drawing/2014/main" id="{DDC39987-7F4D-159F-1413-E10A10922EE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585575" y="5081736"/>
            <a:ext cx="639475" cy="5629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endParaRPr lang="ru-RU"/>
          </a:p>
        </p:txBody>
      </p:sp>
      <p:sp>
        <p:nvSpPr>
          <p:cNvPr id="18" name="Line 41">
            <a:extLst>
              <a:ext uri="{FF2B5EF4-FFF2-40B4-BE49-F238E27FC236}">
                <a16:creationId xmlns:a16="http://schemas.microsoft.com/office/drawing/2014/main" id="{F3C4F70F-3C16-4DD4-FF46-1B89B72F6E5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764201" y="1762997"/>
            <a:ext cx="2421959" cy="0"/>
          </a:xfrm>
          <a:prstGeom prst="line">
            <a:avLst/>
          </a:prstGeom>
          <a:noFill/>
          <a:ln w="38100">
            <a:solidFill>
              <a:srgbClr val="0006F0"/>
            </a:solidFill>
            <a:round/>
            <a:headEnd type="triangle" w="med" len="med"/>
            <a:tailEnd type="triangle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endParaRPr lang="ru-RU"/>
          </a:p>
        </p:txBody>
      </p:sp>
      <p:sp>
        <p:nvSpPr>
          <p:cNvPr id="19" name="Flowchart: Multidocument 18">
            <a:extLst>
              <a:ext uri="{FF2B5EF4-FFF2-40B4-BE49-F238E27FC236}">
                <a16:creationId xmlns:a16="http://schemas.microsoft.com/office/drawing/2014/main" id="{A5227893-E48E-68F6-7EEA-046D48AE9D06}"/>
              </a:ext>
            </a:extLst>
          </p:cNvPr>
          <p:cNvSpPr/>
          <p:nvPr/>
        </p:nvSpPr>
        <p:spPr>
          <a:xfrm>
            <a:off x="7219509" y="4645319"/>
            <a:ext cx="1939732" cy="800100"/>
          </a:xfrm>
          <a:prstGeom prst="flowChartMultidocument">
            <a:avLst/>
          </a:prstGeom>
          <a:solidFill>
            <a:srgbClr val="FFFFC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dirty="0">
                <a:solidFill>
                  <a:schemeClr val="tx1"/>
                </a:solidFill>
              </a:rPr>
              <a:t>File Storages</a:t>
            </a:r>
          </a:p>
        </p:txBody>
      </p:sp>
      <p:sp>
        <p:nvSpPr>
          <p:cNvPr id="20" name="AutoShape 8">
            <a:extLst>
              <a:ext uri="{FF2B5EF4-FFF2-40B4-BE49-F238E27FC236}">
                <a16:creationId xmlns:a16="http://schemas.microsoft.com/office/drawing/2014/main" id="{73721B83-ACFD-E2B5-02C7-F6B092C01C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2781" y="4680725"/>
            <a:ext cx="1577435" cy="794802"/>
          </a:xfrm>
          <a:prstGeom prst="flowChartMagneticDisk">
            <a:avLst/>
          </a:prstGeom>
          <a:solidFill>
            <a:srgbClr val="FFFFCC"/>
          </a:solidFill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ru-RU" sz="2000" dirty="0">
                <a:solidFill>
                  <a:schemeClr val="tx1"/>
                </a:solidFill>
                <a:latin typeface="+mn-lt"/>
                <a:ea typeface="Verdana" panose="020B0604030504040204" pitchFamily="34" charset="0"/>
              </a:rPr>
              <a:t>Database</a:t>
            </a:r>
            <a:endParaRPr lang="ru-RU" altLang="ru-RU" sz="2000" dirty="0">
              <a:solidFill>
                <a:schemeClr val="tx1"/>
              </a:solidFill>
              <a:latin typeface="+mn-lt"/>
              <a:ea typeface="Verdana" panose="020B0604030504040204" pitchFamily="34" charset="0"/>
            </a:endParaRPr>
          </a:p>
        </p:txBody>
      </p:sp>
      <p:sp>
        <p:nvSpPr>
          <p:cNvPr id="21" name="AutoShape 8">
            <a:extLst>
              <a:ext uri="{FF2B5EF4-FFF2-40B4-BE49-F238E27FC236}">
                <a16:creationId xmlns:a16="http://schemas.microsoft.com/office/drawing/2014/main" id="{11C86EEB-BB20-EC02-73E3-3170931CFC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09263" y="4732679"/>
            <a:ext cx="1577435" cy="794802"/>
          </a:xfrm>
          <a:prstGeom prst="flowChartMagneticDisk">
            <a:avLst/>
          </a:prstGeom>
          <a:solidFill>
            <a:srgbClr val="FFFFCC"/>
          </a:solidFill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r>
              <a:rPr lang="en-US" altLang="ru-RU" sz="2000" dirty="0">
                <a:solidFill>
                  <a:schemeClr val="tx1"/>
                </a:solidFill>
                <a:latin typeface="+mn-lt"/>
                <a:ea typeface="Verdana" panose="020B0604030504040204" pitchFamily="34" charset="0"/>
              </a:rPr>
              <a:t>Databases</a:t>
            </a:r>
            <a:endParaRPr lang="ru-RU" altLang="ru-RU" sz="2000" dirty="0">
              <a:solidFill>
                <a:schemeClr val="tx1"/>
              </a:solidFill>
              <a:latin typeface="+mn-lt"/>
              <a:ea typeface="Verdana" panose="020B0604030504040204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4EF8670-52E8-31B1-6017-67ACCAD99A6D}"/>
              </a:ext>
            </a:extLst>
          </p:cNvPr>
          <p:cNvSpPr/>
          <p:nvPr/>
        </p:nvSpPr>
        <p:spPr>
          <a:xfrm>
            <a:off x="5057411" y="3917952"/>
            <a:ext cx="1495789" cy="322119"/>
          </a:xfrm>
          <a:prstGeom prst="rect">
            <a:avLst/>
          </a:prstGeom>
          <a:solidFill>
            <a:srgbClr val="00D3F0">
              <a:alpha val="2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dirty="0">
                <a:solidFill>
                  <a:schemeClr val="tx1"/>
                </a:solidFill>
              </a:rPr>
              <a:t>Dapper</a:t>
            </a:r>
          </a:p>
        </p:txBody>
      </p:sp>
      <p:sp>
        <p:nvSpPr>
          <p:cNvPr id="23" name="Line 44">
            <a:extLst>
              <a:ext uri="{FF2B5EF4-FFF2-40B4-BE49-F238E27FC236}">
                <a16:creationId xmlns:a16="http://schemas.microsoft.com/office/drawing/2014/main" id="{9C686CAF-C7A9-CFD8-4147-81F48E580FE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883507" y="4219289"/>
            <a:ext cx="8266" cy="50915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endParaRPr lang="ru-RU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B9D990F-BEF1-DA86-6FC3-80A2F6AA562D}"/>
              </a:ext>
            </a:extLst>
          </p:cNvPr>
          <p:cNvSpPr/>
          <p:nvPr/>
        </p:nvSpPr>
        <p:spPr>
          <a:xfrm>
            <a:off x="5066338" y="3239078"/>
            <a:ext cx="5487362" cy="322119"/>
          </a:xfrm>
          <a:prstGeom prst="rect">
            <a:avLst/>
          </a:prstGeom>
          <a:solidFill>
            <a:srgbClr val="00D3F0">
              <a:alpha val="2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Data Access Layer</a:t>
            </a:r>
          </a:p>
        </p:txBody>
      </p:sp>
      <p:sp>
        <p:nvSpPr>
          <p:cNvPr id="26" name="Line 44">
            <a:extLst>
              <a:ext uri="{FF2B5EF4-FFF2-40B4-BE49-F238E27FC236}">
                <a16:creationId xmlns:a16="http://schemas.microsoft.com/office/drawing/2014/main" id="{A47D3895-F09F-4288-C21B-B6649F4C4CB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882588" y="3554271"/>
            <a:ext cx="9526" cy="3815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endParaRPr lang="ru-RU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56AA77D-7DBF-80C8-FA71-134373961F85}"/>
              </a:ext>
            </a:extLst>
          </p:cNvPr>
          <p:cNvSpPr txBox="1"/>
          <p:nvPr/>
        </p:nvSpPr>
        <p:spPr>
          <a:xfrm>
            <a:off x="4572000" y="870592"/>
            <a:ext cx="64388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</a:pPr>
            <a:r>
              <a:rPr lang="en-US" altLang="ru-RU" b="1" dirty="0">
                <a:solidFill>
                  <a:schemeClr val="tx1"/>
                </a:solidFill>
              </a:rPr>
              <a:t>Application Services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AC8A869-24BA-CCF6-5FE9-D2C605DAFD4D}"/>
              </a:ext>
            </a:extLst>
          </p:cNvPr>
          <p:cNvSpPr/>
          <p:nvPr/>
        </p:nvSpPr>
        <p:spPr>
          <a:xfrm>
            <a:off x="6684721" y="2560204"/>
            <a:ext cx="1201874" cy="322119"/>
          </a:xfrm>
          <a:prstGeom prst="rect">
            <a:avLst/>
          </a:prstGeom>
          <a:solidFill>
            <a:srgbClr val="0006F0">
              <a:alpha val="2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dirty="0">
                <a:solidFill>
                  <a:schemeClr val="tx1"/>
                </a:solidFill>
              </a:rPr>
              <a:t>Model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F2E29C05-FC84-A47D-F760-D5049D25D2B3}"/>
              </a:ext>
            </a:extLst>
          </p:cNvPr>
          <p:cNvSpPr/>
          <p:nvPr/>
        </p:nvSpPr>
        <p:spPr>
          <a:xfrm>
            <a:off x="7626826" y="1600776"/>
            <a:ext cx="1132609" cy="322119"/>
          </a:xfrm>
          <a:prstGeom prst="rect">
            <a:avLst/>
          </a:prstGeom>
          <a:solidFill>
            <a:srgbClr val="0006F0">
              <a:alpha val="2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dirty="0">
                <a:solidFill>
                  <a:schemeClr val="tx1"/>
                </a:solidFill>
              </a:rPr>
              <a:t>View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F9EB6E20-2246-9299-F2B0-D4578571B1A6}"/>
              </a:ext>
            </a:extLst>
          </p:cNvPr>
          <p:cNvSpPr/>
          <p:nvPr/>
        </p:nvSpPr>
        <p:spPr>
          <a:xfrm>
            <a:off x="5849988" y="1611168"/>
            <a:ext cx="1427112" cy="322119"/>
          </a:xfrm>
          <a:prstGeom prst="rect">
            <a:avLst/>
          </a:prstGeom>
          <a:solidFill>
            <a:srgbClr val="0006F0">
              <a:alpha val="2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dirty="0">
                <a:solidFill>
                  <a:schemeClr val="tx1"/>
                </a:solidFill>
              </a:rPr>
              <a:t>Controller</a:t>
            </a:r>
          </a:p>
        </p:txBody>
      </p:sp>
      <p:sp>
        <p:nvSpPr>
          <p:cNvPr id="33" name="Line 44">
            <a:extLst>
              <a:ext uri="{FF2B5EF4-FFF2-40B4-BE49-F238E27FC236}">
                <a16:creationId xmlns:a16="http://schemas.microsoft.com/office/drawing/2014/main" id="{92F790C5-5B53-A351-9FCB-8539502D321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312503" y="2875398"/>
            <a:ext cx="9526" cy="3815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endParaRPr lang="ru-RU"/>
          </a:p>
        </p:txBody>
      </p:sp>
      <p:sp>
        <p:nvSpPr>
          <p:cNvPr id="34" name="Line 44">
            <a:extLst>
              <a:ext uri="{FF2B5EF4-FFF2-40B4-BE49-F238E27FC236}">
                <a16:creationId xmlns:a16="http://schemas.microsoft.com/office/drawing/2014/main" id="{641055A3-35A3-84C9-DB16-D25FFFAAF961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4430" y="1929826"/>
            <a:ext cx="3464" cy="63730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endParaRPr lang="ru-RU"/>
          </a:p>
        </p:txBody>
      </p:sp>
      <p:sp>
        <p:nvSpPr>
          <p:cNvPr id="35" name="Line 44">
            <a:extLst>
              <a:ext uri="{FF2B5EF4-FFF2-40B4-BE49-F238E27FC236}">
                <a16:creationId xmlns:a16="http://schemas.microsoft.com/office/drawing/2014/main" id="{A9FA7158-3705-AA9B-48E4-FDAB093B80CC}"/>
              </a:ext>
            </a:extLst>
          </p:cNvPr>
          <p:cNvSpPr>
            <a:spLocks noChangeShapeType="1"/>
          </p:cNvSpPr>
          <p:nvPr/>
        </p:nvSpPr>
        <p:spPr bwMode="auto">
          <a:xfrm>
            <a:off x="7734193" y="1926361"/>
            <a:ext cx="3464" cy="63730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endParaRPr lang="ru-RU"/>
          </a:p>
        </p:txBody>
      </p:sp>
      <p:sp>
        <p:nvSpPr>
          <p:cNvPr id="36" name="Line 44">
            <a:extLst>
              <a:ext uri="{FF2B5EF4-FFF2-40B4-BE49-F238E27FC236}">
                <a16:creationId xmlns:a16="http://schemas.microsoft.com/office/drawing/2014/main" id="{49C82A7B-6208-1BA0-B5B4-EBE20ACDAFD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270749" y="1780888"/>
            <a:ext cx="358774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endParaRPr lang="ru-RU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50A9690-32DE-1978-3C18-F64D5CDB08C7}"/>
              </a:ext>
            </a:extLst>
          </p:cNvPr>
          <p:cNvSpPr txBox="1"/>
          <p:nvPr/>
        </p:nvSpPr>
        <p:spPr>
          <a:xfrm>
            <a:off x="4739640" y="5615774"/>
            <a:ext cx="45491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</a:pPr>
            <a:r>
              <a:rPr lang="en-US" altLang="ru-RU" b="1" dirty="0">
                <a:solidFill>
                  <a:schemeClr val="tx1"/>
                </a:solidFill>
              </a:rPr>
              <a:t>Storage Services</a:t>
            </a:r>
          </a:p>
        </p:txBody>
      </p:sp>
      <p:sp>
        <p:nvSpPr>
          <p:cNvPr id="38" name="Line 44">
            <a:extLst>
              <a:ext uri="{FF2B5EF4-FFF2-40B4-BE49-F238E27FC236}">
                <a16:creationId xmlns:a16="http://schemas.microsoft.com/office/drawing/2014/main" id="{9329E749-1032-4C79-4BFD-57A652510AFA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7884281" y="2712606"/>
            <a:ext cx="1194962" cy="1039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endParaRPr lang="ru-RU"/>
          </a:p>
        </p:txBody>
      </p:sp>
      <p:sp>
        <p:nvSpPr>
          <p:cNvPr id="39" name="Line 41">
            <a:extLst>
              <a:ext uri="{FF2B5EF4-FFF2-40B4-BE49-F238E27FC236}">
                <a16:creationId xmlns:a16="http://schemas.microsoft.com/office/drawing/2014/main" id="{375618E4-DD60-9839-DF01-58F12CCAFA7B}"/>
              </a:ext>
            </a:extLst>
          </p:cNvPr>
          <p:cNvSpPr>
            <a:spLocks noChangeShapeType="1"/>
          </p:cNvSpPr>
          <p:nvPr/>
        </p:nvSpPr>
        <p:spPr bwMode="auto">
          <a:xfrm>
            <a:off x="9761220" y="2968923"/>
            <a:ext cx="1432560" cy="0"/>
          </a:xfrm>
          <a:prstGeom prst="line">
            <a:avLst/>
          </a:prstGeom>
          <a:noFill/>
          <a:ln w="38100">
            <a:solidFill>
              <a:srgbClr val="0006F0"/>
            </a:solidFill>
            <a:round/>
            <a:headEnd type="triangle" w="med" len="med"/>
            <a:tailEnd type="triangle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endParaRPr lang="ru-RU"/>
          </a:p>
        </p:txBody>
      </p:sp>
      <p:pic>
        <p:nvPicPr>
          <p:cNvPr id="40" name="Picture 36" descr="XML Web Service Ice">
            <a:extLst>
              <a:ext uri="{FF2B5EF4-FFF2-40B4-BE49-F238E27FC236}">
                <a16:creationId xmlns:a16="http://schemas.microsoft.com/office/drawing/2014/main" id="{4CF210D3-DA84-1A6F-15B0-CA6C539812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09049" y="2371960"/>
            <a:ext cx="471488" cy="56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3912F802-1D67-62D4-6137-7CCF7B18E65E}"/>
              </a:ext>
            </a:extLst>
          </p:cNvPr>
          <p:cNvSpPr txBox="1"/>
          <p:nvPr/>
        </p:nvSpPr>
        <p:spPr>
          <a:xfrm>
            <a:off x="11163718" y="1171583"/>
            <a:ext cx="7151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ru-RU" dirty="0"/>
              <a:t>users</a:t>
            </a:r>
            <a:endParaRPr lang="en-US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23CFC52-4921-4DB4-4EE1-FE5F28B1907B}"/>
              </a:ext>
            </a:extLst>
          </p:cNvPr>
          <p:cNvSpPr txBox="1"/>
          <p:nvPr/>
        </p:nvSpPr>
        <p:spPr>
          <a:xfrm>
            <a:off x="11166488" y="2872923"/>
            <a:ext cx="81135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ru-RU" dirty="0"/>
              <a:t>agents</a:t>
            </a:r>
            <a:endParaRPr lang="en-US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CBAAFD0D-402D-F39B-D2A7-661309D3F133}"/>
              </a:ext>
            </a:extLst>
          </p:cNvPr>
          <p:cNvSpPr txBox="1"/>
          <p:nvPr/>
        </p:nvSpPr>
        <p:spPr>
          <a:xfrm>
            <a:off x="4564970" y="5960408"/>
            <a:ext cx="64423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i="1" dirty="0"/>
              <a:t>MatInf</a:t>
            </a:r>
            <a:r>
              <a:rPr lang="en-US" dirty="0"/>
              <a:t> – Research Data Management System</a:t>
            </a:r>
          </a:p>
        </p:txBody>
      </p:sp>
      <p:sp>
        <p:nvSpPr>
          <p:cNvPr id="44" name="Line 44">
            <a:extLst>
              <a:ext uri="{FF2B5EF4-FFF2-40B4-BE49-F238E27FC236}">
                <a16:creationId xmlns:a16="http://schemas.microsoft.com/office/drawing/2014/main" id="{3286740E-C1C3-C759-D74A-C6BFDCE951B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178755" y="4215824"/>
            <a:ext cx="8266" cy="50915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endParaRPr lang="ru-RU"/>
          </a:p>
        </p:txBody>
      </p:sp>
      <p:sp>
        <p:nvSpPr>
          <p:cNvPr id="45" name="Line 44">
            <a:extLst>
              <a:ext uri="{FF2B5EF4-FFF2-40B4-BE49-F238E27FC236}">
                <a16:creationId xmlns:a16="http://schemas.microsoft.com/office/drawing/2014/main" id="{B8D708D9-BFAC-5196-010A-C06E886DFD0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183880" y="3550807"/>
            <a:ext cx="9478" cy="37965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endParaRPr lang="ru-RU"/>
          </a:p>
        </p:txBody>
      </p:sp>
      <p:pic>
        <p:nvPicPr>
          <p:cNvPr id="46" name="Graphic 45">
            <a:extLst>
              <a:ext uri="{FF2B5EF4-FFF2-40B4-BE49-F238E27FC236}">
                <a16:creationId xmlns:a16="http://schemas.microsoft.com/office/drawing/2014/main" id="{144C9B11-3CC1-96E2-EF8F-0BD863FA49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772507" y="2590102"/>
            <a:ext cx="270338" cy="270338"/>
          </a:xfrm>
          <a:prstGeom prst="rect">
            <a:avLst/>
          </a:prstGeom>
        </p:spPr>
      </p:pic>
      <p:pic>
        <p:nvPicPr>
          <p:cNvPr id="47" name="Graphic 46">
            <a:extLst>
              <a:ext uri="{FF2B5EF4-FFF2-40B4-BE49-F238E27FC236}">
                <a16:creationId xmlns:a16="http://schemas.microsoft.com/office/drawing/2014/main" id="{F88A28B6-8854-01BF-E995-AFD923027EE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743055" y="1597409"/>
            <a:ext cx="321445" cy="321445"/>
          </a:xfrm>
          <a:prstGeom prst="rect">
            <a:avLst/>
          </a:prstGeom>
        </p:spPr>
      </p:pic>
      <p:pic>
        <p:nvPicPr>
          <p:cNvPr id="48" name="Graphic 47">
            <a:extLst>
              <a:ext uri="{FF2B5EF4-FFF2-40B4-BE49-F238E27FC236}">
                <a16:creationId xmlns:a16="http://schemas.microsoft.com/office/drawing/2014/main" id="{A49CA8A6-4802-81D3-E1D5-5B7EB0B4DD9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887929" y="1630330"/>
            <a:ext cx="279647" cy="279647"/>
          </a:xfrm>
          <a:prstGeom prst="rect">
            <a:avLst/>
          </a:prstGeom>
        </p:spPr>
      </p:pic>
      <p:pic>
        <p:nvPicPr>
          <p:cNvPr id="49" name="Graphic 48">
            <a:extLst>
              <a:ext uri="{FF2B5EF4-FFF2-40B4-BE49-F238E27FC236}">
                <a16:creationId xmlns:a16="http://schemas.microsoft.com/office/drawing/2014/main" id="{079A75E8-3F8C-6378-C7B6-C600630B03A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190587" y="3951405"/>
            <a:ext cx="259181" cy="259181"/>
          </a:xfrm>
          <a:prstGeom prst="rect">
            <a:avLst/>
          </a:prstGeom>
        </p:spPr>
      </p:pic>
      <p:pic>
        <p:nvPicPr>
          <p:cNvPr id="50" name="Graphic 49">
            <a:extLst>
              <a:ext uri="{FF2B5EF4-FFF2-40B4-BE49-F238E27FC236}">
                <a16:creationId xmlns:a16="http://schemas.microsoft.com/office/drawing/2014/main" id="{6DC44AA0-4EBE-0AB5-3A4B-BD109D0E554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156658" y="3901640"/>
            <a:ext cx="354507" cy="354507"/>
          </a:xfrm>
          <a:prstGeom prst="rect">
            <a:avLst/>
          </a:prstGeom>
        </p:spPr>
      </p:pic>
      <p:pic>
        <p:nvPicPr>
          <p:cNvPr id="51" name="Graphic 50">
            <a:extLst>
              <a:ext uri="{FF2B5EF4-FFF2-40B4-BE49-F238E27FC236}">
                <a16:creationId xmlns:a16="http://schemas.microsoft.com/office/drawing/2014/main" id="{4ADB3DC2-2989-F320-E76C-C7B6F2AEEC8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8858156" y="3927522"/>
            <a:ext cx="300654" cy="300654"/>
          </a:xfrm>
          <a:prstGeom prst="rect">
            <a:avLst/>
          </a:prstGeom>
        </p:spPr>
      </p:pic>
      <p:pic>
        <p:nvPicPr>
          <p:cNvPr id="52" name="Graphic 51">
            <a:extLst>
              <a:ext uri="{FF2B5EF4-FFF2-40B4-BE49-F238E27FC236}">
                <a16:creationId xmlns:a16="http://schemas.microsoft.com/office/drawing/2014/main" id="{DF105CBD-AEEC-0866-83C0-D781D851D319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4952994" y="5051548"/>
            <a:ext cx="269172" cy="327804"/>
          </a:xfrm>
          <a:prstGeom prst="rect">
            <a:avLst/>
          </a:prstGeom>
        </p:spPr>
      </p:pic>
      <p:pic>
        <p:nvPicPr>
          <p:cNvPr id="53" name="Graphic 52">
            <a:extLst>
              <a:ext uri="{FF2B5EF4-FFF2-40B4-BE49-F238E27FC236}">
                <a16:creationId xmlns:a16="http://schemas.microsoft.com/office/drawing/2014/main" id="{E547C9F4-9558-4FF6-27DC-CDB65EE86567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7251750" y="4909348"/>
            <a:ext cx="337016" cy="337016"/>
          </a:xfrm>
          <a:prstGeom prst="rect">
            <a:avLst/>
          </a:prstGeom>
        </p:spPr>
      </p:pic>
      <p:pic>
        <p:nvPicPr>
          <p:cNvPr id="54" name="Graphic 53">
            <a:extLst>
              <a:ext uri="{FF2B5EF4-FFF2-40B4-BE49-F238E27FC236}">
                <a16:creationId xmlns:a16="http://schemas.microsoft.com/office/drawing/2014/main" id="{2703C081-92D2-8B8C-C9C7-6B1272B922C7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9088610" y="2477598"/>
            <a:ext cx="653299" cy="493958"/>
          </a:xfrm>
          <a:prstGeom prst="rect">
            <a:avLst/>
          </a:prstGeom>
        </p:spPr>
      </p:pic>
      <p:pic>
        <p:nvPicPr>
          <p:cNvPr id="55" name="Graphic 54">
            <a:extLst>
              <a:ext uri="{FF2B5EF4-FFF2-40B4-BE49-F238E27FC236}">
                <a16:creationId xmlns:a16="http://schemas.microsoft.com/office/drawing/2014/main" id="{4824BBBB-80E0-0C84-87E1-4A8E69DEB06C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11231954" y="1469657"/>
            <a:ext cx="586666" cy="586666"/>
          </a:xfrm>
          <a:prstGeom prst="rect">
            <a:avLst/>
          </a:prstGeom>
        </p:spPr>
      </p:pic>
      <p:pic>
        <p:nvPicPr>
          <p:cNvPr id="56" name="Graphic 55">
            <a:extLst>
              <a:ext uri="{FF2B5EF4-FFF2-40B4-BE49-F238E27FC236}">
                <a16:creationId xmlns:a16="http://schemas.microsoft.com/office/drawing/2014/main" id="{F1B2EADD-A1DE-5B6D-1344-30957BC52D3A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10065642" y="2223667"/>
            <a:ext cx="551030" cy="551030"/>
          </a:xfrm>
          <a:prstGeom prst="rect">
            <a:avLst/>
          </a:prstGeom>
        </p:spPr>
      </p:pic>
      <p:pic>
        <p:nvPicPr>
          <p:cNvPr id="57" name="Graphic 56">
            <a:extLst>
              <a:ext uri="{FF2B5EF4-FFF2-40B4-BE49-F238E27FC236}">
                <a16:creationId xmlns:a16="http://schemas.microsoft.com/office/drawing/2014/main" id="{046A6FB3-D123-27EF-F718-082962F486AC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5407331" y="3266888"/>
            <a:ext cx="258790" cy="258790"/>
          </a:xfrm>
          <a:prstGeom prst="rect">
            <a:avLst/>
          </a:prstGeom>
        </p:spPr>
      </p:pic>
      <p:sp>
        <p:nvSpPr>
          <p:cNvPr id="58" name="Rectangle 57">
            <a:extLst>
              <a:ext uri="{FF2B5EF4-FFF2-40B4-BE49-F238E27FC236}">
                <a16:creationId xmlns:a16="http://schemas.microsoft.com/office/drawing/2014/main" id="{BF1EEDF5-91AB-AF29-8CAB-07D3B39CAFB1}"/>
              </a:ext>
            </a:extLst>
          </p:cNvPr>
          <p:cNvSpPr/>
          <p:nvPr/>
        </p:nvSpPr>
        <p:spPr>
          <a:xfrm>
            <a:off x="9540240" y="4644210"/>
            <a:ext cx="1158240" cy="635077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dirty="0">
                <a:solidFill>
                  <a:schemeClr val="tx1"/>
                </a:solidFill>
              </a:rPr>
              <a:t>Apache</a:t>
            </a:r>
          </a:p>
          <a:p>
            <a:pPr algn="r"/>
            <a:r>
              <a:rPr lang="en-US" dirty="0">
                <a:solidFill>
                  <a:schemeClr val="tx1"/>
                </a:solidFill>
              </a:rPr>
              <a:t>Kafka</a:t>
            </a:r>
          </a:p>
        </p:txBody>
      </p:sp>
      <p:sp>
        <p:nvSpPr>
          <p:cNvPr id="59" name="AutoShape 10">
            <a:extLst>
              <a:ext uri="{FF2B5EF4-FFF2-40B4-BE49-F238E27FC236}">
                <a16:creationId xmlns:a16="http://schemas.microsoft.com/office/drawing/2014/main" id="{46032161-D1E8-2FD2-F549-4FD390C32A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72601" y="4419492"/>
            <a:ext cx="1493520" cy="1551706"/>
          </a:xfrm>
          <a:prstGeom prst="flowChartAlternateProcess">
            <a:avLst/>
          </a:prstGeom>
          <a:solidFill>
            <a:srgbClr val="3366FF">
              <a:alpha val="2000"/>
            </a:srgbClr>
          </a:solidFill>
          <a:ln w="12700">
            <a:solidFill>
              <a:srgbClr val="3366FF"/>
            </a:solidFill>
            <a:miter lim="800000"/>
            <a:headEnd/>
            <a:tailEnd/>
          </a:ln>
          <a:effectLst/>
        </p:spPr>
        <p:txBody>
          <a:bodyPr anchor="ctr"/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endParaRPr lang="en-US" altLang="ru-RU" b="1" dirty="0">
              <a:solidFill>
                <a:schemeClr val="tx1"/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06620051-8ADC-4551-EA5E-6EEB8358A2BF}"/>
              </a:ext>
            </a:extLst>
          </p:cNvPr>
          <p:cNvSpPr txBox="1"/>
          <p:nvPr/>
        </p:nvSpPr>
        <p:spPr>
          <a:xfrm>
            <a:off x="9370258" y="5615774"/>
            <a:ext cx="14958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</a:pPr>
            <a:r>
              <a:rPr lang="en-US" altLang="ru-RU" b="1" dirty="0">
                <a:solidFill>
                  <a:schemeClr val="tx1"/>
                </a:solidFill>
              </a:rPr>
              <a:t>Message Bus</a:t>
            </a:r>
          </a:p>
        </p:txBody>
      </p:sp>
      <p:pic>
        <p:nvPicPr>
          <p:cNvPr id="61" name="Graphic 60">
            <a:extLst>
              <a:ext uri="{FF2B5EF4-FFF2-40B4-BE49-F238E27FC236}">
                <a16:creationId xmlns:a16="http://schemas.microsoft.com/office/drawing/2014/main" id="{E6BFBD83-2D8E-136F-94B7-DD1AD4B63133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9589708" y="4792255"/>
            <a:ext cx="274242" cy="293297"/>
          </a:xfrm>
          <a:prstGeom prst="rect">
            <a:avLst/>
          </a:prstGeom>
        </p:spPr>
      </p:pic>
      <p:sp>
        <p:nvSpPr>
          <p:cNvPr id="62" name="Line 44">
            <a:extLst>
              <a:ext uri="{FF2B5EF4-FFF2-40B4-BE49-F238E27FC236}">
                <a16:creationId xmlns:a16="http://schemas.microsoft.com/office/drawing/2014/main" id="{8A5C4665-A209-B432-175F-69B176F336D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136113" y="3556349"/>
            <a:ext cx="0" cy="37610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endParaRPr lang="ru-RU"/>
          </a:p>
        </p:txBody>
      </p:sp>
      <p:pic>
        <p:nvPicPr>
          <p:cNvPr id="63" name="Graphic 62">
            <a:extLst>
              <a:ext uri="{FF2B5EF4-FFF2-40B4-BE49-F238E27FC236}">
                <a16:creationId xmlns:a16="http://schemas.microsoft.com/office/drawing/2014/main" id="{BCC87398-23F2-FC1A-FA05-4F03A604B515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9982200" y="3252367"/>
            <a:ext cx="304800" cy="304800"/>
          </a:xfrm>
          <a:prstGeom prst="rect">
            <a:avLst/>
          </a:prstGeom>
        </p:spPr>
      </p:pic>
      <p:sp>
        <p:nvSpPr>
          <p:cNvPr id="64" name="Line 44">
            <a:extLst>
              <a:ext uri="{FF2B5EF4-FFF2-40B4-BE49-F238E27FC236}">
                <a16:creationId xmlns:a16="http://schemas.microsoft.com/office/drawing/2014/main" id="{ED0DE479-8E58-9866-CB5C-F2D8EF15F42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766299" y="2596228"/>
            <a:ext cx="33210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endParaRPr lang="ru-RU"/>
          </a:p>
        </p:txBody>
      </p:sp>
      <p:sp>
        <p:nvSpPr>
          <p:cNvPr id="65" name="Line 41">
            <a:extLst>
              <a:ext uri="{FF2B5EF4-FFF2-40B4-BE49-F238E27FC236}">
                <a16:creationId xmlns:a16="http://schemas.microsoft.com/office/drawing/2014/main" id="{0BD966E6-6C72-B677-0B2F-BC032877BDCD}"/>
              </a:ext>
            </a:extLst>
          </p:cNvPr>
          <p:cNvSpPr>
            <a:spLocks noChangeShapeType="1"/>
          </p:cNvSpPr>
          <p:nvPr/>
        </p:nvSpPr>
        <p:spPr bwMode="auto">
          <a:xfrm>
            <a:off x="10568940" y="2511723"/>
            <a:ext cx="617219" cy="0"/>
          </a:xfrm>
          <a:prstGeom prst="line">
            <a:avLst/>
          </a:prstGeom>
          <a:noFill/>
          <a:ln w="38100">
            <a:solidFill>
              <a:srgbClr val="0006F0"/>
            </a:solidFill>
            <a:round/>
            <a:headEnd type="triangle" w="med" len="med"/>
            <a:tailEnd type="triangle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endParaRPr lang="ru-RU"/>
          </a:p>
        </p:txBody>
      </p:sp>
      <p:sp>
        <p:nvSpPr>
          <p:cNvPr id="66" name="AutoShape 10">
            <a:extLst>
              <a:ext uri="{FF2B5EF4-FFF2-40B4-BE49-F238E27FC236}">
                <a16:creationId xmlns:a16="http://schemas.microsoft.com/office/drawing/2014/main" id="{D1E9F6FF-5EDE-3F49-56D1-DD0BD55E9D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2419" y="1211168"/>
            <a:ext cx="3862587" cy="1164899"/>
          </a:xfrm>
          <a:prstGeom prst="flowChartAlternateProcess">
            <a:avLst/>
          </a:prstGeom>
          <a:solidFill>
            <a:srgbClr val="3366FF">
              <a:alpha val="2000"/>
            </a:srgbClr>
          </a:solidFill>
          <a:ln w="12700">
            <a:solidFill>
              <a:srgbClr val="3366FF"/>
            </a:solidFill>
            <a:miter lim="800000"/>
            <a:headEnd/>
            <a:tailEnd/>
          </a:ln>
          <a:effectLst/>
        </p:spPr>
        <p:txBody>
          <a:bodyPr anchor="ctr"/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endParaRPr lang="en-US" altLang="ru-RU" b="1" dirty="0">
              <a:solidFill>
                <a:schemeClr val="tx1"/>
              </a:solidFill>
            </a:endParaRP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98D92179-E002-7FE3-21CC-4E23F6B68409}"/>
              </a:ext>
            </a:extLst>
          </p:cNvPr>
          <p:cNvSpPr/>
          <p:nvPr/>
        </p:nvSpPr>
        <p:spPr>
          <a:xfrm>
            <a:off x="104354" y="819044"/>
            <a:ext cx="4065006" cy="4118294"/>
          </a:xfrm>
          <a:prstGeom prst="rect">
            <a:avLst/>
          </a:prstGeom>
          <a:solidFill>
            <a:srgbClr val="00D3F0">
              <a:alpha val="1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8" name="AutoShape 10">
            <a:extLst>
              <a:ext uri="{FF2B5EF4-FFF2-40B4-BE49-F238E27FC236}">
                <a16:creationId xmlns:a16="http://schemas.microsoft.com/office/drawing/2014/main" id="{3654B8F8-3B00-D048-E5CF-07CFC05472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2419" y="2491328"/>
            <a:ext cx="3862587" cy="2010719"/>
          </a:xfrm>
          <a:prstGeom prst="flowChartAlternateProcess">
            <a:avLst/>
          </a:prstGeom>
          <a:solidFill>
            <a:srgbClr val="3366FF">
              <a:alpha val="2000"/>
            </a:srgbClr>
          </a:solidFill>
          <a:ln w="12700">
            <a:solidFill>
              <a:srgbClr val="3366FF"/>
            </a:solidFill>
            <a:miter lim="800000"/>
            <a:headEnd/>
            <a:tailEnd/>
          </a:ln>
          <a:effectLst/>
        </p:spPr>
        <p:txBody>
          <a:bodyPr anchor="ctr"/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endParaRPr lang="en-US" altLang="ru-RU" b="1" dirty="0">
              <a:solidFill>
                <a:schemeClr val="tx1"/>
              </a:solidFill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EDA98F15-D047-7D4A-AA04-A0E060A751E9}"/>
              </a:ext>
            </a:extLst>
          </p:cNvPr>
          <p:cNvSpPr txBox="1"/>
          <p:nvPr/>
        </p:nvSpPr>
        <p:spPr>
          <a:xfrm>
            <a:off x="422684" y="4578926"/>
            <a:ext cx="33678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</a:pPr>
            <a:r>
              <a:rPr lang="en-US" altLang="ru-RU" b="1" dirty="0">
                <a:solidFill>
                  <a:schemeClr val="tx1"/>
                </a:solidFill>
              </a:rPr>
              <a:t>External Type Support Services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D63622BD-AC0D-3A44-684C-BBDDCB359589}"/>
              </a:ext>
            </a:extLst>
          </p:cNvPr>
          <p:cNvSpPr/>
          <p:nvPr/>
        </p:nvSpPr>
        <p:spPr>
          <a:xfrm>
            <a:off x="660845" y="3018001"/>
            <a:ext cx="1720218" cy="322119"/>
          </a:xfrm>
          <a:prstGeom prst="rect">
            <a:avLst/>
          </a:prstGeom>
          <a:solidFill>
            <a:srgbClr val="0006F0">
              <a:alpha val="2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Validation</a:t>
            </a: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25876869-3FDF-9703-5BF3-B5A804610C86}"/>
              </a:ext>
            </a:extLst>
          </p:cNvPr>
          <p:cNvSpPr/>
          <p:nvPr/>
        </p:nvSpPr>
        <p:spPr>
          <a:xfrm>
            <a:off x="659335" y="3804144"/>
            <a:ext cx="1721727" cy="322119"/>
          </a:xfrm>
          <a:prstGeom prst="rect">
            <a:avLst/>
          </a:prstGeom>
          <a:solidFill>
            <a:srgbClr val="0006F0">
              <a:alpha val="2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Data Extraction</a:t>
            </a: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52D7828E-59CF-B2FF-AC7C-0B70850A9A4D}"/>
              </a:ext>
            </a:extLst>
          </p:cNvPr>
          <p:cNvSpPr/>
          <p:nvPr/>
        </p:nvSpPr>
        <p:spPr>
          <a:xfrm>
            <a:off x="657823" y="1727203"/>
            <a:ext cx="1721727" cy="322119"/>
          </a:xfrm>
          <a:prstGeom prst="rect">
            <a:avLst/>
          </a:prstGeom>
          <a:solidFill>
            <a:srgbClr val="0006F0">
              <a:alpha val="2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Visualisation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4AE830F4-9B8C-4C42-0579-FA34816E87CC}"/>
              </a:ext>
            </a:extLst>
          </p:cNvPr>
          <p:cNvSpPr txBox="1"/>
          <p:nvPr/>
        </p:nvSpPr>
        <p:spPr>
          <a:xfrm>
            <a:off x="451164" y="2477352"/>
            <a:ext cx="33678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</a:pPr>
            <a:r>
              <a:rPr lang="en-US" altLang="ru-RU" b="1" dirty="0">
                <a:solidFill>
                  <a:schemeClr val="tx1"/>
                </a:solidFill>
              </a:rPr>
              <a:t>Web API Services</a:t>
            </a:r>
          </a:p>
        </p:txBody>
      </p:sp>
      <p:sp>
        <p:nvSpPr>
          <p:cNvPr id="74" name="Line 44">
            <a:extLst>
              <a:ext uri="{FF2B5EF4-FFF2-40B4-BE49-F238E27FC236}">
                <a16:creationId xmlns:a16="http://schemas.microsoft.com/office/drawing/2014/main" id="{ED780B0F-E7CD-9FC1-6CBF-B409C34B4A8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370499" y="3969918"/>
            <a:ext cx="455251" cy="559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dirty="0"/>
              <a:t>                                       </a:t>
            </a:r>
            <a:endParaRPr lang="ru-RU" dirty="0"/>
          </a:p>
        </p:txBody>
      </p:sp>
      <p:sp>
        <p:nvSpPr>
          <p:cNvPr id="75" name="Line 44">
            <a:extLst>
              <a:ext uri="{FF2B5EF4-FFF2-40B4-BE49-F238E27FC236}">
                <a16:creationId xmlns:a16="http://schemas.microsoft.com/office/drawing/2014/main" id="{27B27EF7-5435-186C-4445-43FBBD3AAC9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373674" y="3163467"/>
            <a:ext cx="455251" cy="24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dirty="0"/>
              <a:t>                                       </a:t>
            </a:r>
            <a:endParaRPr lang="ru-RU" dirty="0"/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34F26BDF-CFCE-5895-BC0E-78552B1870DC}"/>
              </a:ext>
            </a:extLst>
          </p:cNvPr>
          <p:cNvSpPr txBox="1"/>
          <p:nvPr/>
        </p:nvSpPr>
        <p:spPr>
          <a:xfrm>
            <a:off x="496884" y="1189572"/>
            <a:ext cx="33678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</a:pPr>
            <a:r>
              <a:rPr lang="en-US" altLang="ru-RU" b="1" dirty="0">
                <a:solidFill>
                  <a:schemeClr val="tx1"/>
                </a:solidFill>
              </a:rPr>
              <a:t>Web Application</a:t>
            </a:r>
          </a:p>
        </p:txBody>
      </p:sp>
      <p:sp>
        <p:nvSpPr>
          <p:cNvPr id="77" name="Line 44">
            <a:extLst>
              <a:ext uri="{FF2B5EF4-FFF2-40B4-BE49-F238E27FC236}">
                <a16:creationId xmlns:a16="http://schemas.microsoft.com/office/drawing/2014/main" id="{BAE45CDF-FE50-1C32-EF82-CAC4A675604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373674" y="1890927"/>
            <a:ext cx="455251" cy="24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dirty="0"/>
              <a:t>                                       </a:t>
            </a:r>
            <a:endParaRPr lang="ru-RU" dirty="0"/>
          </a:p>
        </p:txBody>
      </p:sp>
      <p:sp>
        <p:nvSpPr>
          <p:cNvPr id="78" name="Text Box 40">
            <a:extLst>
              <a:ext uri="{FF2B5EF4-FFF2-40B4-BE49-F238E27FC236}">
                <a16:creationId xmlns:a16="http://schemas.microsoft.com/office/drawing/2014/main" id="{BE32BEC6-C60E-125D-39C1-3E22047CC0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91043" y="2680548"/>
            <a:ext cx="48763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ru-RU" sz="1800" dirty="0">
                <a:solidFill>
                  <a:schemeClr val="tx1"/>
                </a:solidFill>
                <a:latin typeface="+mj-lt"/>
              </a:rPr>
              <a:t>API</a:t>
            </a:r>
            <a:endParaRPr lang="ru-RU" altLang="ru-RU" sz="1800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79" name="Picture 36" descr="XML Web Service Ice">
            <a:extLst>
              <a:ext uri="{FF2B5EF4-FFF2-40B4-BE49-F238E27FC236}">
                <a16:creationId xmlns:a16="http://schemas.microsoft.com/office/drawing/2014/main" id="{2DA65EB3-A00D-AD39-D2BC-92F7917E9B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499" y="2419585"/>
            <a:ext cx="471488" cy="56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0" name="Line 44">
            <a:extLst>
              <a:ext uri="{FF2B5EF4-FFF2-40B4-BE49-F238E27FC236}">
                <a16:creationId xmlns:a16="http://schemas.microsoft.com/office/drawing/2014/main" id="{2CC29E69-5AC6-2EA3-E4F2-9647777F9928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457825" y="2721821"/>
            <a:ext cx="1230643" cy="1070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endParaRPr lang="ru-RU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F618229F-6969-AD23-FB10-655A2F2F2AF2}"/>
              </a:ext>
            </a:extLst>
          </p:cNvPr>
          <p:cNvSpPr/>
          <p:nvPr/>
        </p:nvSpPr>
        <p:spPr>
          <a:xfrm>
            <a:off x="2813184" y="3640898"/>
            <a:ext cx="682791" cy="652677"/>
          </a:xfrm>
          <a:prstGeom prst="rect">
            <a:avLst/>
          </a:prstGeom>
          <a:solidFill>
            <a:srgbClr val="0006F0">
              <a:alpha val="2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82" name="Graphic 81">
            <a:extLst>
              <a:ext uri="{FF2B5EF4-FFF2-40B4-BE49-F238E27FC236}">
                <a16:creationId xmlns:a16="http://schemas.microsoft.com/office/drawing/2014/main" id="{1B2E39BA-E66E-EA21-FF38-BBCC23017184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2834782" y="3694066"/>
            <a:ext cx="653299" cy="493958"/>
          </a:xfrm>
          <a:prstGeom prst="rect">
            <a:avLst/>
          </a:prstGeom>
        </p:spPr>
      </p:pic>
      <p:sp>
        <p:nvSpPr>
          <p:cNvPr id="83" name="Rectangle 82">
            <a:extLst>
              <a:ext uri="{FF2B5EF4-FFF2-40B4-BE49-F238E27FC236}">
                <a16:creationId xmlns:a16="http://schemas.microsoft.com/office/drawing/2014/main" id="{F7565AD8-1F30-E22E-9D13-6A8342069465}"/>
              </a:ext>
            </a:extLst>
          </p:cNvPr>
          <p:cNvSpPr/>
          <p:nvPr/>
        </p:nvSpPr>
        <p:spPr>
          <a:xfrm>
            <a:off x="2822709" y="2859848"/>
            <a:ext cx="682791" cy="652677"/>
          </a:xfrm>
          <a:prstGeom prst="rect">
            <a:avLst/>
          </a:prstGeom>
          <a:solidFill>
            <a:srgbClr val="0006F0">
              <a:alpha val="2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84" name="Graphic 83">
            <a:extLst>
              <a:ext uri="{FF2B5EF4-FFF2-40B4-BE49-F238E27FC236}">
                <a16:creationId xmlns:a16="http://schemas.microsoft.com/office/drawing/2014/main" id="{FBF153D0-69D7-C280-C016-35EDEB7C8E13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2844307" y="2913016"/>
            <a:ext cx="653299" cy="493958"/>
          </a:xfrm>
          <a:prstGeom prst="rect">
            <a:avLst/>
          </a:prstGeom>
        </p:spPr>
      </p:pic>
      <p:pic>
        <p:nvPicPr>
          <p:cNvPr id="85" name="Graphic 84">
            <a:extLst>
              <a:ext uri="{FF2B5EF4-FFF2-40B4-BE49-F238E27FC236}">
                <a16:creationId xmlns:a16="http://schemas.microsoft.com/office/drawing/2014/main" id="{652057FE-7467-B05E-F955-3C74BAFDEFB4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2814638" y="1617877"/>
            <a:ext cx="834748" cy="542925"/>
          </a:xfrm>
          <a:prstGeom prst="rect">
            <a:avLst/>
          </a:prstGeom>
        </p:spPr>
      </p:pic>
      <p:sp>
        <p:nvSpPr>
          <p:cNvPr id="86" name="Line 44">
            <a:extLst>
              <a:ext uri="{FF2B5EF4-FFF2-40B4-BE49-F238E27FC236}">
                <a16:creationId xmlns:a16="http://schemas.microsoft.com/office/drawing/2014/main" id="{2AE42F35-E72E-437F-B305-7EE560066F7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495674" y="2951377"/>
            <a:ext cx="1695450" cy="103726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endParaRPr lang="ru-RU"/>
          </a:p>
        </p:txBody>
      </p:sp>
      <p:sp>
        <p:nvSpPr>
          <p:cNvPr id="87" name="Line 44">
            <a:extLst>
              <a:ext uri="{FF2B5EF4-FFF2-40B4-BE49-F238E27FC236}">
                <a16:creationId xmlns:a16="http://schemas.microsoft.com/office/drawing/2014/main" id="{E1E2F234-00AE-013A-0693-A184D671D5D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524249" y="2760877"/>
            <a:ext cx="1504950" cy="4286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endParaRPr lang="ru-RU"/>
          </a:p>
        </p:txBody>
      </p:sp>
      <p:sp>
        <p:nvSpPr>
          <p:cNvPr id="88" name="Line 44">
            <a:extLst>
              <a:ext uri="{FF2B5EF4-FFF2-40B4-BE49-F238E27FC236}">
                <a16:creationId xmlns:a16="http://schemas.microsoft.com/office/drawing/2014/main" id="{735D7E40-7317-FC6D-6EDF-B4647FE36B58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3629024" y="1902670"/>
            <a:ext cx="1438276" cy="658181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endParaRPr lang="ru-RU"/>
          </a:p>
        </p:txBody>
      </p:sp>
      <p:pic>
        <p:nvPicPr>
          <p:cNvPr id="89" name="Graphic 88">
            <a:extLst>
              <a:ext uri="{FF2B5EF4-FFF2-40B4-BE49-F238E27FC236}">
                <a16:creationId xmlns:a16="http://schemas.microsoft.com/office/drawing/2014/main" id="{E8B1A989-8905-AD78-6000-3C4DEEF07F2D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9544051" y="3941977"/>
            <a:ext cx="285750" cy="285750"/>
          </a:xfrm>
          <a:prstGeom prst="rect">
            <a:avLst/>
          </a:prstGeom>
        </p:spPr>
      </p:pic>
      <p:sp>
        <p:nvSpPr>
          <p:cNvPr id="90" name="Rectangle 89">
            <a:extLst>
              <a:ext uri="{FF2B5EF4-FFF2-40B4-BE49-F238E27FC236}">
                <a16:creationId xmlns:a16="http://schemas.microsoft.com/office/drawing/2014/main" id="{3B39749F-A385-F2AC-B023-3B617197CFA2}"/>
              </a:ext>
            </a:extLst>
          </p:cNvPr>
          <p:cNvSpPr/>
          <p:nvPr/>
        </p:nvSpPr>
        <p:spPr>
          <a:xfrm>
            <a:off x="9496425" y="3917952"/>
            <a:ext cx="1114425" cy="322119"/>
          </a:xfrm>
          <a:prstGeom prst="rect">
            <a:avLst/>
          </a:prstGeom>
          <a:solidFill>
            <a:srgbClr val="00D3F0">
              <a:alpha val="2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dirty="0">
                <a:solidFill>
                  <a:schemeClr val="tx1"/>
                </a:solidFill>
              </a:rPr>
              <a:t>Queue</a:t>
            </a:r>
          </a:p>
        </p:txBody>
      </p:sp>
      <p:sp>
        <p:nvSpPr>
          <p:cNvPr id="91" name="Line 44">
            <a:extLst>
              <a:ext uri="{FF2B5EF4-FFF2-40B4-BE49-F238E27FC236}">
                <a16:creationId xmlns:a16="http://schemas.microsoft.com/office/drawing/2014/main" id="{A68240A9-10AB-7DC1-ECF1-F2CEAE239BB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136113" y="4223099"/>
            <a:ext cx="0" cy="46182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endParaRPr lang="ru-RU"/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FB5E499F-24DC-D1F5-813B-0D7368979E69}"/>
              </a:ext>
            </a:extLst>
          </p:cNvPr>
          <p:cNvSpPr/>
          <p:nvPr/>
        </p:nvSpPr>
        <p:spPr>
          <a:xfrm>
            <a:off x="9098643" y="2456060"/>
            <a:ext cx="682791" cy="652677"/>
          </a:xfrm>
          <a:prstGeom prst="rect">
            <a:avLst/>
          </a:prstGeom>
          <a:solidFill>
            <a:srgbClr val="00D3F0">
              <a:alpha val="2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15699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23B201B8-24F4-4B45-84DE-D68A9557A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3024586-7254-2795-BB8B-CA3B8E25560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69023" y="6362393"/>
            <a:ext cx="4781263" cy="485999"/>
          </a:xfrm>
        </p:spPr>
        <p:txBody>
          <a:bodyPr/>
          <a:lstStyle/>
          <a:p>
            <a:pPr indent="0">
              <a:buNone/>
            </a:pP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C7D48BA-DEA6-8288-123D-6C585513EDA1}"/>
              </a:ext>
            </a:extLst>
          </p:cNvPr>
          <p:cNvSpPr txBox="1"/>
          <p:nvPr/>
        </p:nvSpPr>
        <p:spPr>
          <a:xfrm>
            <a:off x="297295" y="991330"/>
            <a:ext cx="1168034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Sample-oriented workflow Recap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Sliders in data visualizations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Licenses in objects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Public objects registry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Data publication: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Access Levels consistency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License consistency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Contributors/authors list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Script to create “experiment snapshot”: (meta)data + documents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Search improvement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Some statistical overview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Architecture outlook</a:t>
            </a:r>
          </a:p>
        </p:txBody>
      </p:sp>
    </p:spTree>
    <p:extLst>
      <p:ext uri="{BB962C8B-B14F-4D97-AF65-F5344CB8AC3E}">
        <p14:creationId xmlns:p14="http://schemas.microsoft.com/office/powerpoint/2010/main" val="23808575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8E55A0-73B3-4565-BA58-ACE5F6422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RDMS Free Playground</a:t>
            </a:r>
            <a:endParaRPr lang="en-US" sz="2667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0616A7D-3A39-0FB9-5020-D625F83753C5}"/>
              </a:ext>
            </a:extLst>
          </p:cNvPr>
          <p:cNvSpPr txBox="1"/>
          <p:nvPr/>
        </p:nvSpPr>
        <p:spPr>
          <a:xfrm>
            <a:off x="211016" y="4215843"/>
            <a:ext cx="8199453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>
              <a:buNone/>
            </a:pPr>
            <a:r>
              <a:rPr lang="en-US" b="0" i="0" dirty="0">
                <a:solidFill>
                  <a:srgbClr val="1D1C1D"/>
                </a:solidFill>
                <a:effectLst/>
                <a:latin typeface="Slack-Lato"/>
              </a:rPr>
              <a:t>Playground to test RDMS (multiple tenants with shared users list):</a:t>
            </a:r>
          </a:p>
          <a:p>
            <a:pPr indent="0">
              <a:buNone/>
            </a:pPr>
            <a:r>
              <a:rPr lang="en-US" b="0" i="0" dirty="0">
                <a:solidFill>
                  <a:srgbClr val="0070C0"/>
                </a:solidFill>
                <a:effectLst/>
                <a:latin typeface="Slack-Lato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https://inf.mdi.ruhr-uni-bochum.de/</a:t>
            </a:r>
            <a:endParaRPr lang="en-US" b="0" i="0" dirty="0">
              <a:solidFill>
                <a:srgbClr val="0070C0"/>
              </a:solidFill>
              <a:effectLst/>
              <a:latin typeface="Slack-Lato"/>
            </a:endParaRPr>
          </a:p>
          <a:p>
            <a:pPr indent="0">
              <a:buNone/>
            </a:pPr>
            <a:endParaRPr lang="en-US" b="0" i="0" dirty="0">
              <a:solidFill>
                <a:srgbClr val="1D1C1D"/>
              </a:solidFill>
              <a:effectLst/>
              <a:latin typeface="Slack-Lato"/>
            </a:endParaRPr>
          </a:p>
          <a:p>
            <a:pPr indent="0">
              <a:buNone/>
            </a:pPr>
            <a:r>
              <a:rPr lang="en-US" b="0" i="0" dirty="0">
                <a:solidFill>
                  <a:srgbClr val="1D1C1D"/>
                </a:solidFill>
                <a:effectLst/>
                <a:latin typeface="Slack-Lato"/>
              </a:rPr>
              <a:t>Login and Password (</a:t>
            </a:r>
            <a:r>
              <a:rPr lang="en-US" b="1" i="0" dirty="0">
                <a:solidFill>
                  <a:srgbClr val="1D1C1D"/>
                </a:solidFill>
                <a:effectLst/>
                <a:latin typeface="Slack-Lato"/>
              </a:rPr>
              <a:t>User</a:t>
            </a:r>
            <a:r>
              <a:rPr lang="en-US" b="0" i="0" dirty="0">
                <a:solidFill>
                  <a:srgbClr val="1D1C1D"/>
                </a:solidFill>
                <a:effectLst/>
                <a:latin typeface="Slack-Lato"/>
              </a:rPr>
              <a:t> role): </a:t>
            </a:r>
            <a:r>
              <a:rPr lang="en-US" b="0" i="0" u="none" strike="noStrike" dirty="0">
                <a:effectLst/>
                <a:latin typeface="Slack-Lato"/>
              </a:rPr>
              <a:t>User1@user.org</a:t>
            </a:r>
            <a:br>
              <a:rPr lang="en-US" dirty="0"/>
            </a:br>
            <a:r>
              <a:rPr lang="en-US" b="0" i="0" dirty="0">
                <a:solidFill>
                  <a:srgbClr val="1D1C1D"/>
                </a:solidFill>
                <a:effectLst/>
                <a:latin typeface="Slack-Lato"/>
              </a:rPr>
              <a:t>Login and Password (</a:t>
            </a:r>
            <a:r>
              <a:rPr lang="en-US" b="1" i="0" dirty="0">
                <a:solidFill>
                  <a:srgbClr val="1D1C1D"/>
                </a:solidFill>
                <a:effectLst/>
                <a:latin typeface="Slack-Lato"/>
              </a:rPr>
              <a:t>PowerUser</a:t>
            </a:r>
            <a:r>
              <a:rPr lang="en-US" b="0" i="0" dirty="0">
                <a:solidFill>
                  <a:srgbClr val="1D1C1D"/>
                </a:solidFill>
                <a:effectLst/>
                <a:latin typeface="Slack-Lato"/>
              </a:rPr>
              <a:t> role): </a:t>
            </a:r>
            <a:r>
              <a:rPr lang="en-US" b="0" i="0" u="none" strike="noStrike" dirty="0">
                <a:effectLst/>
                <a:latin typeface="Slack-Lato"/>
              </a:rPr>
              <a:t>PowerUser1@user.org</a:t>
            </a:r>
            <a:br>
              <a:rPr lang="en-US" dirty="0"/>
            </a:br>
            <a:r>
              <a:rPr lang="en-US" b="0" i="0" dirty="0">
                <a:solidFill>
                  <a:srgbClr val="1D1C1D"/>
                </a:solidFill>
                <a:effectLst/>
                <a:latin typeface="Slack-Lato"/>
              </a:rPr>
              <a:t>Login and Password (</a:t>
            </a:r>
            <a:r>
              <a:rPr lang="en-US" b="1" i="0" dirty="0">
                <a:solidFill>
                  <a:srgbClr val="1D1C1D"/>
                </a:solidFill>
                <a:effectLst/>
                <a:latin typeface="Slack-Lato"/>
              </a:rPr>
              <a:t>Administrator</a:t>
            </a:r>
            <a:r>
              <a:rPr lang="en-US" b="0" i="0" dirty="0">
                <a:solidFill>
                  <a:srgbClr val="1D1C1D"/>
                </a:solidFill>
                <a:effectLst/>
                <a:latin typeface="Slack-Lato"/>
              </a:rPr>
              <a:t> role): </a:t>
            </a:r>
            <a:r>
              <a:rPr lang="en-US" b="0" i="0" u="none" strike="noStrike" dirty="0">
                <a:effectLst/>
                <a:latin typeface="Slack-Lato"/>
              </a:rPr>
              <a:t>Admin1@user.org</a:t>
            </a:r>
            <a:endParaRPr lang="en-US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43239808-8E44-7FCC-8325-8FD18E05CD4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82139" y="6362393"/>
            <a:ext cx="4600185" cy="485999"/>
          </a:xfrm>
        </p:spPr>
        <p:txBody>
          <a:bodyPr>
            <a:normAutofit/>
          </a:bodyPr>
          <a:lstStyle/>
          <a:p>
            <a:pPr indent="0">
              <a:buNone/>
            </a:pPr>
            <a:r>
              <a:rPr lang="en-US" dirty="0">
                <a:solidFill>
                  <a:srgbClr val="0070C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https://vdudarev.ru</a:t>
            </a:r>
            <a:endParaRPr lang="en-US" dirty="0">
              <a:solidFill>
                <a:srgbClr val="0070C0"/>
              </a:solidFill>
            </a:endParaRPr>
          </a:p>
          <a:p>
            <a:pPr indent="0">
              <a:buNone/>
            </a:pPr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CBA26D6-93FA-A3A7-D671-5AEC3B37FEB8}"/>
              </a:ext>
            </a:extLst>
          </p:cNvPr>
          <p:cNvSpPr txBox="1"/>
          <p:nvPr/>
        </p:nvSpPr>
        <p:spPr>
          <a:xfrm>
            <a:off x="261256" y="3729885"/>
            <a:ext cx="117264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en-US" b="0" i="0" dirty="0">
                <a:solidFill>
                  <a:srgbClr val="0070C0"/>
                </a:solidFill>
                <a:effectLst/>
                <a:latin typeface="Slack-Lato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https://inf.mdi.ruhr-uni-bochum.de/</a:t>
            </a:r>
            <a:endParaRPr lang="en-US" b="0" i="0" dirty="0">
              <a:solidFill>
                <a:srgbClr val="0070C0"/>
              </a:solidFill>
              <a:effectLst/>
              <a:latin typeface="Slack-Lato"/>
            </a:endParaRPr>
          </a:p>
          <a:p>
            <a:pPr indent="0">
              <a:buNone/>
            </a:pPr>
            <a:endParaRPr lang="en-US" b="0" i="0" dirty="0">
              <a:solidFill>
                <a:srgbClr val="1D1C1D"/>
              </a:solidFill>
              <a:effectLst/>
              <a:latin typeface="Slack-Lato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AAC15814-C0A9-BB9B-AF3D-51E487BDBD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51975" y="1148877"/>
            <a:ext cx="2591162" cy="257210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815FE9D-4CC2-2CD0-F925-8B764E839D25}"/>
              </a:ext>
            </a:extLst>
          </p:cNvPr>
          <p:cNvSpPr txBox="1"/>
          <p:nvPr/>
        </p:nvSpPr>
        <p:spPr>
          <a:xfrm>
            <a:off x="5819775" y="666805"/>
            <a:ext cx="6176900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de-DE" sz="8000" dirty="0"/>
          </a:p>
          <a:p>
            <a:pPr algn="ctr"/>
            <a:r>
              <a:rPr lang="de-DE" sz="8000" dirty="0"/>
              <a:t>Questions &amp; </a:t>
            </a:r>
            <a:r>
              <a:rPr lang="de-DE" sz="8000" dirty="0" err="1"/>
              <a:t>Answers</a:t>
            </a:r>
            <a:endParaRPr lang="de-DE" sz="8000" dirty="0"/>
          </a:p>
          <a:p>
            <a:endParaRPr lang="de-DE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0111142-105E-4886-8F1E-08D48BCF4893}"/>
              </a:ext>
            </a:extLst>
          </p:cNvPr>
          <p:cNvSpPr txBox="1"/>
          <p:nvPr/>
        </p:nvSpPr>
        <p:spPr>
          <a:xfrm>
            <a:off x="7148513" y="948809"/>
            <a:ext cx="38719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ru-RU" b="1" dirty="0">
                <a:latin typeface="Arial" panose="020B0604020202020204" pitchFamily="34" charset="0"/>
              </a:rPr>
              <a:t>Thanks for your kind attention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6374063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23B201B8-24F4-4B45-84DE-D68A9557A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Acquisition API: Dashboards &amp; Datasets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1C43C5E-F731-F0C7-5822-B912CFF0F1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indent="0">
              <a:buNone/>
            </a:pPr>
            <a:r>
              <a:rPr lang="en-US" dirty="0">
                <a:hlinkClick r:id="rId3"/>
              </a:rPr>
              <a:t>https://crc1625.mdi.ruhr-uni-bochum.de/home/doc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3D3F68D-E1AD-EC79-ED03-1DA23A9E677B}"/>
              </a:ext>
            </a:extLst>
          </p:cNvPr>
          <p:cNvSpPr txBox="1"/>
          <p:nvPr/>
        </p:nvSpPr>
        <p:spPr>
          <a:xfrm>
            <a:off x="6286916" y="3198264"/>
            <a:ext cx="5485983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defTabSz="685800"/>
            <a:r>
              <a:rPr lang="en-US" sz="1800" b="1" dirty="0">
                <a:solidFill>
                  <a:prstClr val="black"/>
                </a:solidFill>
              </a:rPr>
              <a:t>POST</a:t>
            </a:r>
            <a:r>
              <a:rPr lang="en-US" sz="1800" dirty="0">
                <a:solidFill>
                  <a:prstClr val="black"/>
                </a:solidFill>
              </a:rPr>
              <a:t> </a:t>
            </a:r>
            <a:r>
              <a:rPr lang="en-US" b="0" i="0" dirty="0">
                <a:solidFill>
                  <a:srgbClr val="21212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</a:t>
            </a:r>
            <a:r>
              <a:rPr lang="en-US" b="0" i="0" dirty="0" err="1">
                <a:solidFill>
                  <a:srgbClr val="21212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vroapi</a:t>
            </a:r>
            <a:r>
              <a:rPr lang="en-US" b="0" i="0" dirty="0">
                <a:solidFill>
                  <a:srgbClr val="21212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/v1/execute</a:t>
            </a:r>
          </a:p>
          <a:p>
            <a:pPr defTabSz="685800"/>
            <a:r>
              <a:rPr lang="en-US" sz="1800" dirty="0">
                <a:solidFill>
                  <a:srgbClr val="212121"/>
                </a:solidFill>
                <a:latin typeface="Inter"/>
              </a:rPr>
              <a:t>Executes SQL statement and returns a </a:t>
            </a:r>
            <a:r>
              <a:rPr lang="en-US" dirty="0">
                <a:solidFill>
                  <a:srgbClr val="212121"/>
                </a:solidFill>
                <a:latin typeface="Inter"/>
              </a:rPr>
              <a:t>dataset (</a:t>
            </a:r>
            <a:r>
              <a:rPr lang="en-US" sz="1800" dirty="0">
                <a:solidFill>
                  <a:srgbClr val="212121"/>
                </a:solidFill>
                <a:latin typeface="Inter"/>
              </a:rPr>
              <a:t>in JSON)</a:t>
            </a:r>
          </a:p>
        </p:txBody>
      </p:sp>
      <p:pic>
        <p:nvPicPr>
          <p:cNvPr id="1026" name="Picture 2" descr="Database schema">
            <a:extLst>
              <a:ext uri="{FF2B5EF4-FFF2-40B4-BE49-F238E27FC236}">
                <a16:creationId xmlns:a16="http://schemas.microsoft.com/office/drawing/2014/main" id="{F39143BB-E2CC-BEF8-085B-6FA7E56E73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65" y="904353"/>
            <a:ext cx="5763356" cy="5200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4EF79D6-8352-EDF4-43A3-BB8D316F58A6}"/>
              </a:ext>
            </a:extLst>
          </p:cNvPr>
          <p:cNvSpPr txBox="1"/>
          <p:nvPr/>
        </p:nvSpPr>
        <p:spPr>
          <a:xfrm>
            <a:off x="6223279" y="895531"/>
            <a:ext cx="5968721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/>
            <a:r>
              <a:rPr lang="en-US" sz="2200" dirty="0">
                <a:solidFill>
                  <a:prstClr val="black"/>
                </a:solidFill>
              </a:rPr>
              <a:t>The RDMS exposes all data as </a:t>
            </a:r>
            <a:r>
              <a:rPr lang="en-US" sz="2200" b="1" dirty="0">
                <a:solidFill>
                  <a:prstClr val="black"/>
                </a:solidFill>
              </a:rPr>
              <a:t>read-only views</a:t>
            </a:r>
          </a:p>
          <a:p>
            <a:pPr defTabSz="685800"/>
            <a:r>
              <a:rPr lang="en-US" sz="2200" dirty="0">
                <a:solidFill>
                  <a:prstClr val="black"/>
                </a:solidFill>
              </a:rPr>
              <a:t>and downloadable</a:t>
            </a:r>
            <a:r>
              <a:rPr lang="en-US" sz="2200" b="1" dirty="0">
                <a:solidFill>
                  <a:prstClr val="black"/>
                </a:solidFill>
              </a:rPr>
              <a:t> documents</a:t>
            </a:r>
          </a:p>
          <a:p>
            <a:pPr defTabSz="685800"/>
            <a:endParaRPr lang="en-US" sz="2200" b="1" dirty="0">
              <a:solidFill>
                <a:prstClr val="black"/>
              </a:solidFill>
            </a:endParaRPr>
          </a:p>
          <a:p>
            <a:pPr defTabSz="685800"/>
            <a:r>
              <a:rPr lang="en-US" sz="2200" dirty="0">
                <a:solidFill>
                  <a:prstClr val="black"/>
                </a:solidFill>
              </a:rPr>
              <a:t>API user can introduce any </a:t>
            </a:r>
            <a:r>
              <a:rPr lang="en-US" sz="2200" b="1" dirty="0">
                <a:solidFill>
                  <a:prstClr val="black"/>
                </a:solidFill>
              </a:rPr>
              <a:t>queries over views</a:t>
            </a:r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89A36DE-8F49-B227-484F-9F8D63FB3DA1}"/>
              </a:ext>
            </a:extLst>
          </p:cNvPr>
          <p:cNvSpPr txBox="1"/>
          <p:nvPr/>
        </p:nvSpPr>
        <p:spPr>
          <a:xfrm>
            <a:off x="6296964" y="4275112"/>
            <a:ext cx="5475935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defTabSz="685800"/>
            <a:r>
              <a:rPr lang="en-US" sz="1800" b="1" dirty="0">
                <a:solidFill>
                  <a:prstClr val="black"/>
                </a:solidFill>
              </a:rPr>
              <a:t>GET</a:t>
            </a:r>
            <a:r>
              <a:rPr lang="en-US" sz="1800" dirty="0">
                <a:solidFill>
                  <a:prstClr val="black"/>
                </a:solidFill>
              </a:rPr>
              <a:t> </a:t>
            </a:r>
            <a:r>
              <a:rPr lang="en-US" b="0" i="0" dirty="0">
                <a:solidFill>
                  <a:srgbClr val="21212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</a:t>
            </a:r>
            <a:r>
              <a:rPr lang="en-US" b="0" i="0" dirty="0" err="1">
                <a:solidFill>
                  <a:srgbClr val="21212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vroapi</a:t>
            </a:r>
            <a:r>
              <a:rPr lang="en-US" b="0" i="0" dirty="0">
                <a:solidFill>
                  <a:srgbClr val="21212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/v1/download</a:t>
            </a:r>
          </a:p>
          <a:p>
            <a:pPr defTabSz="685800"/>
            <a:r>
              <a:rPr lang="en-US" dirty="0">
                <a:solidFill>
                  <a:srgbClr val="212121"/>
                </a:solidFill>
                <a:latin typeface="Inter"/>
              </a:rPr>
              <a:t>Downloads document by specified identifier (</a:t>
            </a:r>
            <a:r>
              <a:rPr lang="en-US" dirty="0" err="1">
                <a:solidFill>
                  <a:srgbClr val="212121"/>
                </a:solidFill>
                <a:latin typeface="Inter"/>
              </a:rPr>
              <a:t>ObjectId</a:t>
            </a:r>
            <a:r>
              <a:rPr lang="en-US" dirty="0">
                <a:solidFill>
                  <a:srgbClr val="212121"/>
                </a:solidFill>
                <a:latin typeface="Inter"/>
              </a:rPr>
              <a:t>)</a:t>
            </a:r>
            <a:endParaRPr lang="en-US" sz="1800" dirty="0">
              <a:solidFill>
                <a:srgbClr val="212121"/>
              </a:solidFill>
              <a:latin typeface="Inter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2A4DB16-55A3-5B4A-947A-1112484122C5}"/>
              </a:ext>
            </a:extLst>
          </p:cNvPr>
          <p:cNvGrpSpPr/>
          <p:nvPr/>
        </p:nvGrpSpPr>
        <p:grpSpPr>
          <a:xfrm>
            <a:off x="6375075" y="5527822"/>
            <a:ext cx="5512123" cy="646331"/>
            <a:chOff x="6375075" y="5527822"/>
            <a:chExt cx="5512123" cy="646331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F7D8B74-21F1-977B-610A-CE8A60FE7418}"/>
                </a:ext>
              </a:extLst>
            </p:cNvPr>
            <p:cNvSpPr txBox="1"/>
            <p:nvPr/>
          </p:nvSpPr>
          <p:spPr>
            <a:xfrm>
              <a:off x="6832040" y="5527822"/>
              <a:ext cx="5055158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dirty="0"/>
                <a:t>Database schema documentation:</a:t>
              </a:r>
            </a:p>
            <a:p>
              <a:r>
                <a:rPr lang="en-US" dirty="0">
                  <a:hlinkClick r:id="rId3"/>
                </a:rPr>
                <a:t>https://crc1625.mdi.ruhr-uni-bochum.de/home/doc</a:t>
              </a:r>
              <a:endParaRPr lang="en-US" dirty="0"/>
            </a:p>
          </p:txBody>
        </p:sp>
        <p:pic>
          <p:nvPicPr>
            <p:cNvPr id="9" name="Picture 8" descr="A computer screen shot of a folder&#10;&#10;Description automatically generated">
              <a:extLst>
                <a:ext uri="{FF2B5EF4-FFF2-40B4-BE49-F238E27FC236}">
                  <a16:creationId xmlns:a16="http://schemas.microsoft.com/office/drawing/2014/main" id="{E6368762-C5FF-A16C-C0F3-FD6C3733866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75075" y="5646335"/>
              <a:ext cx="474551" cy="474551"/>
            </a:xfrm>
            <a:prstGeom prst="rect">
              <a:avLst/>
            </a:prstGeom>
          </p:spPr>
        </p:pic>
      </p:grp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D28633E7-ABD9-DAEF-DA42-B17EC9F0C28B}"/>
              </a:ext>
            </a:extLst>
          </p:cNvPr>
          <p:cNvSpPr/>
          <p:nvPr/>
        </p:nvSpPr>
        <p:spPr>
          <a:xfrm>
            <a:off x="6173380" y="1883084"/>
            <a:ext cx="5670646" cy="574789"/>
          </a:xfrm>
          <a:prstGeom prst="roundRect">
            <a:avLst/>
          </a:prstGeom>
          <a:solidFill>
            <a:schemeClr val="accent1">
              <a:alpha val="2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1131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2" grpId="0" animBg="1"/>
      <p:bldP spid="1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23B201B8-24F4-4B45-84DE-D68A9557A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Flexible data queries for advances users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1C43C5E-F731-F0C7-5822-B912CFF0F1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35569" y="6362393"/>
            <a:ext cx="8956431" cy="485999"/>
          </a:xfrm>
        </p:spPr>
        <p:txBody>
          <a:bodyPr/>
          <a:lstStyle/>
          <a:p>
            <a:pPr indent="0">
              <a:buNone/>
            </a:pPr>
            <a:r>
              <a:rPr lang="en-US" dirty="0">
                <a:hlinkClick r:id="rId3"/>
              </a:rPr>
              <a:t>https://mdi.matinf.pro/vroui</a:t>
            </a:r>
            <a:endParaRPr lang="en-US" dirty="0"/>
          </a:p>
          <a:p>
            <a:pPr indent="0">
              <a:buNone/>
            </a:pPr>
            <a:r>
              <a:rPr lang="en-US" b="1" dirty="0"/>
              <a:t>EDX</a:t>
            </a:r>
            <a:r>
              <a:rPr lang="en-US" dirty="0"/>
              <a:t> - Energy-Dispersive X-ray spectroscopy;	 </a:t>
            </a:r>
            <a:r>
              <a:rPr lang="en-US" b="1" dirty="0"/>
              <a:t>XRD</a:t>
            </a:r>
            <a:r>
              <a:rPr lang="en-US" dirty="0"/>
              <a:t> - X-ray diffraction;	</a:t>
            </a:r>
            <a:r>
              <a:rPr lang="en-US" b="1" dirty="0"/>
              <a:t>4PP</a:t>
            </a:r>
            <a:r>
              <a:rPr lang="en-US" dirty="0"/>
              <a:t> – 4 Points Measurement (Resistance); </a:t>
            </a:r>
            <a:br>
              <a:rPr lang="ru-RU" dirty="0"/>
            </a:br>
            <a:r>
              <a:rPr lang="en-US" b="1" dirty="0"/>
              <a:t>SDC</a:t>
            </a:r>
            <a:r>
              <a:rPr lang="en-US" dirty="0"/>
              <a:t> - Scanning Droplet Cell;</a:t>
            </a:r>
            <a:r>
              <a:rPr lang="ru-RU" dirty="0"/>
              <a:t>	</a:t>
            </a:r>
            <a:r>
              <a:rPr lang="en-US" b="1" dirty="0"/>
              <a:t>SECCM</a:t>
            </a:r>
            <a:r>
              <a:rPr lang="en-US" dirty="0"/>
              <a:t> - Scanning </a:t>
            </a:r>
            <a:r>
              <a:rPr lang="en-US" dirty="0" err="1"/>
              <a:t>ElectroChemical</a:t>
            </a:r>
            <a:r>
              <a:rPr lang="en-US" dirty="0"/>
              <a:t> Cell Microscopy</a:t>
            </a:r>
            <a:endParaRPr lang="ru-RU" dirty="0"/>
          </a:p>
          <a:p>
            <a:pPr indent="0">
              <a:buNone/>
            </a:pPr>
            <a:endParaRPr lang="ru-RU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B2F330D-BB8A-0133-EC08-554695FED6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6354" y="1597686"/>
            <a:ext cx="5705346" cy="461219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BCE9145-AA01-9A09-1808-1DE7F348764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71623" y="2682518"/>
            <a:ext cx="5456256" cy="359267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487C9AEF-4821-3703-6DCD-231DBFD7E13D}"/>
              </a:ext>
            </a:extLst>
          </p:cNvPr>
          <p:cNvSpPr txBox="1"/>
          <p:nvPr/>
        </p:nvSpPr>
        <p:spPr>
          <a:xfrm>
            <a:off x="200966" y="894863"/>
            <a:ext cx="642089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/>
            <a:r>
              <a:rPr lang="en-US" sz="1800" dirty="0">
                <a:solidFill>
                  <a:prstClr val="black"/>
                </a:solidFill>
              </a:rPr>
              <a:t>Show samples having </a:t>
            </a:r>
            <a:r>
              <a:rPr lang="en-US" b="1" dirty="0">
                <a:solidFill>
                  <a:prstClr val="black"/>
                </a:solidFill>
              </a:rPr>
              <a:t>Au-Pd-Rh-Pt</a:t>
            </a:r>
            <a:r>
              <a:rPr lang="en-US" dirty="0">
                <a:solidFill>
                  <a:prstClr val="black"/>
                </a:solidFill>
              </a:rPr>
              <a:t> and how many characterization documents for them we have (</a:t>
            </a:r>
            <a:r>
              <a:rPr lang="en-US" b="1" dirty="0">
                <a:solidFill>
                  <a:prstClr val="black"/>
                </a:solidFill>
              </a:rPr>
              <a:t>EDX, XRD, 4PP, SDC, SECCM</a:t>
            </a:r>
            <a:r>
              <a:rPr lang="en-US" dirty="0">
                <a:solidFill>
                  <a:prstClr val="black"/>
                </a:solidFill>
              </a:rPr>
              <a:t>)</a:t>
            </a:r>
            <a:endParaRPr lang="en-US" sz="1800" b="1" dirty="0">
              <a:solidFill>
                <a:prstClr val="black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17E2EB4-5F69-9573-5A14-90B46E41BD10}"/>
              </a:ext>
            </a:extLst>
          </p:cNvPr>
          <p:cNvSpPr txBox="1"/>
          <p:nvPr/>
        </p:nvSpPr>
        <p:spPr>
          <a:xfrm>
            <a:off x="6554037" y="1919796"/>
            <a:ext cx="563796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/>
            <a:r>
              <a:rPr lang="en-US" sz="1800" dirty="0">
                <a:solidFill>
                  <a:prstClr val="black"/>
                </a:solidFill>
              </a:rPr>
              <a:t>Show samples (identifiers) that have all enlisted characterisations: EDX, XRD, Resistance, Thickness, Photo</a:t>
            </a:r>
            <a:endParaRPr lang="en-US" sz="1800" b="1" dirty="0">
              <a:solidFill>
                <a:prstClr val="black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983D02F-3DF4-C3BA-7AE4-050358409BCB}"/>
              </a:ext>
            </a:extLst>
          </p:cNvPr>
          <p:cNvSpPr txBox="1"/>
          <p:nvPr/>
        </p:nvSpPr>
        <p:spPr>
          <a:xfrm>
            <a:off x="8664192" y="121809"/>
            <a:ext cx="352780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Database schema documentation:</a:t>
            </a:r>
          </a:p>
          <a:p>
            <a:r>
              <a:rPr lang="en-US" dirty="0">
                <a:hlinkClick r:id="rId6"/>
              </a:rPr>
              <a:t>https://mdi.matinf.pro/home/doc</a:t>
            </a:r>
            <a:endParaRPr lang="en-US" dirty="0"/>
          </a:p>
        </p:txBody>
      </p:sp>
      <p:pic>
        <p:nvPicPr>
          <p:cNvPr id="4" name="Picture 3" descr="A computer screen shot of a folder&#10;&#10;Description automatically generated">
            <a:extLst>
              <a:ext uri="{FF2B5EF4-FFF2-40B4-BE49-F238E27FC236}">
                <a16:creationId xmlns:a16="http://schemas.microsoft.com/office/drawing/2014/main" id="{EAAA3786-419F-B9F8-8228-DF9BE833A83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7226" y="240322"/>
            <a:ext cx="474551" cy="474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012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CE190D-4D3B-7FCD-009E-3D8AE65B15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82877CFB-BBAA-7C11-43B6-C37E7D3729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RDMS: Getting a Composition-Property Dataset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267CB26-64E9-941E-0D54-869F6703571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194462" y="6362393"/>
            <a:ext cx="8997538" cy="485999"/>
          </a:xfrm>
        </p:spPr>
        <p:txBody>
          <a:bodyPr>
            <a:normAutofit lnSpcReduction="10000"/>
          </a:bodyPr>
          <a:lstStyle/>
          <a:p>
            <a:pPr indent="0">
              <a:buNone/>
            </a:pPr>
            <a:r>
              <a:rPr lang="en-US" sz="1200" b="1" dirty="0"/>
              <a:t>EDX</a:t>
            </a:r>
            <a:r>
              <a:rPr lang="en-US" sz="1200" dirty="0"/>
              <a:t> – Energy-Dispersive X-ray spectroscopy (to determine composition)	</a:t>
            </a:r>
            <a:r>
              <a:rPr lang="en-US" sz="1200" b="1" dirty="0"/>
              <a:t>4PP</a:t>
            </a:r>
            <a:r>
              <a:rPr lang="en-US" sz="1200" dirty="0"/>
              <a:t> – 4-Point Probe structure)</a:t>
            </a:r>
            <a:br>
              <a:rPr lang="en-US" dirty="0"/>
            </a:br>
            <a:r>
              <a:rPr lang="en-US" dirty="0">
                <a:hlinkClick r:id="rId3"/>
              </a:rPr>
              <a:t>https://inf.mdi.ruhr-uni-bochum.de/object/test-sample</a:t>
            </a:r>
            <a:endParaRPr lang="en-US" dirty="0"/>
          </a:p>
          <a:p>
            <a:pPr indent="0">
              <a:buNone/>
            </a:pPr>
            <a:r>
              <a:rPr lang="en-US" dirty="0">
                <a:hlinkClick r:id="rId4"/>
              </a:rPr>
              <a:t>https://inf.mdi.ruhr-uni-bochum.de/dataset/sampleshowascsv/32682</a:t>
            </a:r>
            <a:endParaRPr lang="en-US" dirty="0"/>
          </a:p>
        </p:txBody>
      </p:sp>
      <p:sp>
        <p:nvSpPr>
          <p:cNvPr id="16" name="Text Box 10">
            <a:extLst>
              <a:ext uri="{FF2B5EF4-FFF2-40B4-BE49-F238E27FC236}">
                <a16:creationId xmlns:a16="http://schemas.microsoft.com/office/drawing/2014/main" id="{2D34E445-3482-5A78-DF76-8C2858340A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834" y="3734995"/>
            <a:ext cx="4137941" cy="461665"/>
          </a:xfrm>
          <a:prstGeom prst="rect">
            <a:avLst/>
          </a:prstGeom>
          <a:solidFill>
            <a:srgbClr val="0070C0">
              <a:alpha val="30196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ru-RU" b="1" dirty="0">
                <a:solidFill>
                  <a:schemeClr val="tx1"/>
                </a:solidFill>
                <a:latin typeface="Arial" panose="020B0604020202020204" pitchFamily="34" charset="0"/>
              </a:rPr>
              <a:t>Sample</a:t>
            </a:r>
            <a:endParaRPr lang="ru-RU" altLang="ru-RU" sz="12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7" name="Flowchart: Document 6">
            <a:extLst>
              <a:ext uri="{FF2B5EF4-FFF2-40B4-BE49-F238E27FC236}">
                <a16:creationId xmlns:a16="http://schemas.microsoft.com/office/drawing/2014/main" id="{B8BD587D-231A-CEF4-8761-544A2023E276}"/>
              </a:ext>
            </a:extLst>
          </p:cNvPr>
          <p:cNvSpPr/>
          <p:nvPr/>
        </p:nvSpPr>
        <p:spPr>
          <a:xfrm>
            <a:off x="743578" y="4742816"/>
            <a:ext cx="1296237" cy="1115367"/>
          </a:xfrm>
          <a:prstGeom prst="flowChartDocumen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EDX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55E02E0A-81C8-8766-4CB7-C3F672C3FECF}"/>
              </a:ext>
            </a:extLst>
          </p:cNvPr>
          <p:cNvCxnSpPr>
            <a:cxnSpLocks/>
          </p:cNvCxnSpPr>
          <p:nvPr/>
        </p:nvCxnSpPr>
        <p:spPr>
          <a:xfrm>
            <a:off x="1385386" y="4208261"/>
            <a:ext cx="3637" cy="539582"/>
          </a:xfrm>
          <a:prstGeom prst="straightConnector1">
            <a:avLst/>
          </a:prstGeom>
          <a:noFill/>
          <a:ln w="63500" cap="flat" cmpd="sng" algn="ctr">
            <a:solidFill>
              <a:schemeClr val="bg1">
                <a:lumMod val="50000"/>
                <a:alpha val="50000"/>
              </a:schemeClr>
            </a:solidFill>
            <a:prstDash val="solid"/>
            <a:miter lim="800000"/>
            <a:tailEnd type="triangle"/>
          </a:ln>
          <a:effectLst/>
        </p:spPr>
      </p:cxnSp>
      <p:sp>
        <p:nvSpPr>
          <p:cNvPr id="23" name="Flowchart: Document 22">
            <a:extLst>
              <a:ext uri="{FF2B5EF4-FFF2-40B4-BE49-F238E27FC236}">
                <a16:creationId xmlns:a16="http://schemas.microsoft.com/office/drawing/2014/main" id="{63510D4D-1F3B-E6B6-7342-70E00AE4E399}"/>
              </a:ext>
            </a:extLst>
          </p:cNvPr>
          <p:cNvSpPr/>
          <p:nvPr/>
        </p:nvSpPr>
        <p:spPr>
          <a:xfrm>
            <a:off x="3176953" y="4744492"/>
            <a:ext cx="1296237" cy="1115367"/>
          </a:xfrm>
          <a:prstGeom prst="flowChartDocumen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4</a:t>
            </a:r>
            <a:r>
              <a:rPr lang="en-US" dirty="0">
                <a:solidFill>
                  <a:schemeClr val="tx1"/>
                </a:solidFill>
              </a:rPr>
              <a:t>PP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Resistance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4D5E5D4A-3A5C-0223-F5BE-FC2435B495F5}"/>
              </a:ext>
            </a:extLst>
          </p:cNvPr>
          <p:cNvCxnSpPr>
            <a:cxnSpLocks/>
          </p:cNvCxnSpPr>
          <p:nvPr/>
        </p:nvCxnSpPr>
        <p:spPr>
          <a:xfrm>
            <a:off x="3818761" y="4209937"/>
            <a:ext cx="3637" cy="539582"/>
          </a:xfrm>
          <a:prstGeom prst="straightConnector1">
            <a:avLst/>
          </a:prstGeom>
          <a:noFill/>
          <a:ln w="63500" cap="flat" cmpd="sng" algn="ctr">
            <a:solidFill>
              <a:schemeClr val="bg1">
                <a:lumMod val="50000"/>
                <a:alpha val="50000"/>
              </a:schemeClr>
            </a:solidFill>
            <a:prstDash val="solid"/>
            <a:miter lim="800000"/>
            <a:tailEnd type="triangle"/>
          </a:ln>
          <a:effectLst/>
        </p:spPr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95144D1C-4DE8-84A8-B422-21C8A2B40A84}"/>
              </a:ext>
            </a:extLst>
          </p:cNvPr>
          <p:cNvSpPr txBox="1"/>
          <p:nvPr/>
        </p:nvSpPr>
        <p:spPr>
          <a:xfrm>
            <a:off x="200965" y="894863"/>
            <a:ext cx="10611061" cy="23544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>
              <a:spcAft>
                <a:spcPts val="600"/>
              </a:spcAft>
            </a:pPr>
            <a:r>
              <a:rPr lang="en-US" sz="2200" b="1" dirty="0">
                <a:solidFill>
                  <a:prstClr val="black"/>
                </a:solidFill>
              </a:rPr>
              <a:t>Goal</a:t>
            </a:r>
            <a:r>
              <a:rPr lang="en-US" sz="2200" dirty="0">
                <a:solidFill>
                  <a:prstClr val="black"/>
                </a:solidFill>
              </a:rPr>
              <a:t>: explore a materials library and get c</a:t>
            </a:r>
            <a:r>
              <a:rPr lang="en-US" sz="2200" dirty="0"/>
              <a:t>omposition-property dataset</a:t>
            </a:r>
            <a:r>
              <a:rPr lang="en-US" sz="2200" dirty="0">
                <a:solidFill>
                  <a:prstClr val="black"/>
                </a:solidFill>
              </a:rPr>
              <a:t> </a:t>
            </a:r>
          </a:p>
          <a:p>
            <a:pPr defTabSz="685800"/>
            <a:r>
              <a:rPr lang="en-US" sz="2000" b="1" dirty="0">
                <a:solidFill>
                  <a:prstClr val="black"/>
                </a:solidFill>
              </a:rPr>
              <a:t>Workflow:</a:t>
            </a:r>
          </a:p>
          <a:p>
            <a:pPr marL="457200" indent="-457200" defTabSz="685800">
              <a:buFontTx/>
              <a:buAutoNum type="arabicParenR"/>
            </a:pPr>
            <a:r>
              <a:rPr lang="en-US" sz="2000" dirty="0">
                <a:solidFill>
                  <a:prstClr val="black"/>
                </a:solidFill>
              </a:rPr>
              <a:t>Create a materials library (Sample) </a:t>
            </a:r>
            <a:r>
              <a:rPr lang="en-US" sz="2000" b="1" dirty="0">
                <a:solidFill>
                  <a:prstClr val="black"/>
                </a:solidFill>
              </a:rPr>
              <a:t>&amp;</a:t>
            </a:r>
            <a:r>
              <a:rPr lang="en-US" sz="2000" dirty="0">
                <a:solidFill>
                  <a:prstClr val="black"/>
                </a:solidFill>
              </a:rPr>
              <a:t> create Sample (Synthesis?) object in RDMS</a:t>
            </a:r>
          </a:p>
          <a:p>
            <a:pPr marL="457200" indent="-457200" defTabSz="685800">
              <a:buAutoNum type="arabicParenR"/>
            </a:pPr>
            <a:r>
              <a:rPr lang="en-US" sz="2000" dirty="0">
                <a:solidFill>
                  <a:prstClr val="black"/>
                </a:solidFill>
              </a:rPr>
              <a:t>Measure compositions in a high-throughput way (EDX) </a:t>
            </a:r>
            <a:r>
              <a:rPr lang="en-US" sz="2000" b="1" dirty="0">
                <a:solidFill>
                  <a:prstClr val="black"/>
                </a:solidFill>
              </a:rPr>
              <a:t>&amp;</a:t>
            </a:r>
            <a:r>
              <a:rPr lang="en-US" sz="2000" dirty="0">
                <a:solidFill>
                  <a:prstClr val="black"/>
                </a:solidFill>
              </a:rPr>
              <a:t> upload to RDMS</a:t>
            </a:r>
          </a:p>
          <a:p>
            <a:pPr marL="457200" indent="-457200" defTabSz="685800">
              <a:buFontTx/>
              <a:buAutoNum type="arabicParenR"/>
            </a:pPr>
            <a:r>
              <a:rPr lang="en-US" sz="2000" dirty="0">
                <a:solidFill>
                  <a:prstClr val="black"/>
                </a:solidFill>
              </a:rPr>
              <a:t>Measure property (4PP Resistance) in a high-throughput way </a:t>
            </a:r>
            <a:r>
              <a:rPr lang="en-US" sz="2000" b="1" dirty="0">
                <a:solidFill>
                  <a:prstClr val="black"/>
                </a:solidFill>
              </a:rPr>
              <a:t>&amp;</a:t>
            </a:r>
            <a:r>
              <a:rPr lang="en-US" sz="2000" dirty="0">
                <a:solidFill>
                  <a:prstClr val="black"/>
                </a:solidFill>
              </a:rPr>
              <a:t> upload to RDMS</a:t>
            </a:r>
          </a:p>
          <a:p>
            <a:pPr marL="457200" indent="-457200" defTabSz="685800">
              <a:buAutoNum type="arabicParenR"/>
            </a:pPr>
            <a:r>
              <a:rPr lang="en-US" sz="2000" dirty="0">
                <a:solidFill>
                  <a:prstClr val="black"/>
                </a:solidFill>
              </a:rPr>
              <a:t>In RDMS: download a dataset (in CSV), containing </a:t>
            </a:r>
            <a:r>
              <a:rPr lang="ru-RU" sz="2000" dirty="0">
                <a:solidFill>
                  <a:prstClr val="black"/>
                </a:solidFill>
              </a:rPr>
              <a:t>342 </a:t>
            </a:r>
            <a:r>
              <a:rPr lang="en-US" sz="2000" dirty="0">
                <a:solidFill>
                  <a:prstClr val="black"/>
                </a:solidFill>
              </a:rPr>
              <a:t>c</a:t>
            </a:r>
            <a:r>
              <a:rPr lang="en-US" sz="2000" dirty="0"/>
              <a:t>omposition-property data points</a:t>
            </a:r>
            <a:endParaRPr lang="en-US" sz="2000" dirty="0">
              <a:solidFill>
                <a:prstClr val="black"/>
              </a:solidFill>
            </a:endParaRPr>
          </a:p>
          <a:p>
            <a:pPr marL="457200" indent="-457200" defTabSz="685800">
              <a:buAutoNum type="arabicParenR"/>
            </a:pPr>
            <a:r>
              <a:rPr lang="en-US" sz="2000" dirty="0">
                <a:solidFill>
                  <a:prstClr val="black"/>
                </a:solidFill>
              </a:rPr>
              <a:t>In RDMS: visualize a </a:t>
            </a:r>
            <a:r>
              <a:rPr lang="en-US" sz="2000" dirty="0"/>
              <a:t>composition-property dataset and d</a:t>
            </a:r>
            <a:r>
              <a:rPr lang="en-US" sz="2000" dirty="0">
                <a:solidFill>
                  <a:prstClr val="black"/>
                </a:solidFill>
              </a:rPr>
              <a:t>raw conclusions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9449F0A6-12DC-BB04-87F3-7BCB5828A0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06148" y="3245610"/>
            <a:ext cx="5034116" cy="3001283"/>
          </a:xfrm>
          <a:prstGeom prst="rect">
            <a:avLst/>
          </a:prstGeom>
        </p:spPr>
      </p:pic>
      <p:sp>
        <p:nvSpPr>
          <p:cNvPr id="35" name="Arrow: Right 34">
            <a:extLst>
              <a:ext uri="{FF2B5EF4-FFF2-40B4-BE49-F238E27FC236}">
                <a16:creationId xmlns:a16="http://schemas.microsoft.com/office/drawing/2014/main" id="{2ADAFEBC-FE75-04B0-A033-7E9EF31A573E}"/>
              </a:ext>
            </a:extLst>
          </p:cNvPr>
          <p:cNvSpPr/>
          <p:nvPr/>
        </p:nvSpPr>
        <p:spPr>
          <a:xfrm>
            <a:off x="5285430" y="4689081"/>
            <a:ext cx="1152565" cy="214511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0030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849320-4BE9-225E-7ECA-34A6719FB6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06405C-E73A-9929-3F5F-5D121C95E5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RDMS: Is my data safe?</a:t>
            </a:r>
            <a:endParaRPr lang="de-DE" sz="160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C56F56E-30D8-21B3-97E4-E4E1FB3F848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indent="0">
              <a:buNone/>
            </a:pPr>
            <a:r>
              <a:rPr lang="en-US" dirty="0">
                <a:hlinkClick r:id="rId3"/>
              </a:rPr>
              <a:t>https://matinf.pro/crc247-fp2-inf-report.htm</a:t>
            </a:r>
            <a:endParaRPr lang="en-US" dirty="0"/>
          </a:p>
          <a:p>
            <a:pPr indent="0">
              <a:buNone/>
            </a:pPr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AAA098C-00BD-6B26-54D9-372E058EE13A}"/>
              </a:ext>
            </a:extLst>
          </p:cNvPr>
          <p:cNvSpPr/>
          <p:nvPr/>
        </p:nvSpPr>
        <p:spPr>
          <a:xfrm>
            <a:off x="6591120" y="1404775"/>
            <a:ext cx="5029200" cy="48998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8E6ED81-855F-42E7-1C0D-851BC70418B4}"/>
              </a:ext>
            </a:extLst>
          </p:cNvPr>
          <p:cNvSpPr/>
          <p:nvPr/>
        </p:nvSpPr>
        <p:spPr>
          <a:xfrm>
            <a:off x="676095" y="1395250"/>
            <a:ext cx="5029200" cy="48998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 Box 42">
            <a:extLst>
              <a:ext uri="{FF2B5EF4-FFF2-40B4-BE49-F238E27FC236}">
                <a16:creationId xmlns:a16="http://schemas.microsoft.com/office/drawing/2014/main" id="{68B6A5BE-1988-EEEC-80B5-8C049ABFFE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5325" y="934244"/>
            <a:ext cx="500062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ru-RU" dirty="0">
                <a:solidFill>
                  <a:schemeClr val="tx1"/>
                </a:solidFill>
              </a:rPr>
              <a:t>IC OST Server Room</a:t>
            </a:r>
            <a:endParaRPr lang="ru-RU" altLang="ru-RU" dirty="0">
              <a:solidFill>
                <a:schemeClr val="tx1"/>
              </a:solidFill>
            </a:endParaRPr>
          </a:p>
        </p:txBody>
      </p:sp>
      <p:sp>
        <p:nvSpPr>
          <p:cNvPr id="14" name="Text Box 42">
            <a:extLst>
              <a:ext uri="{FF2B5EF4-FFF2-40B4-BE49-F238E27FC236}">
                <a16:creationId xmlns:a16="http://schemas.microsoft.com/office/drawing/2014/main" id="{D9170CCE-2803-8B17-471D-82F1A94E86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18977" y="942874"/>
            <a:ext cx="500062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ru-RU" dirty="0">
                <a:solidFill>
                  <a:schemeClr val="tx1"/>
                </a:solidFill>
              </a:rPr>
              <a:t>RUB DC</a:t>
            </a:r>
            <a:endParaRPr lang="ru-RU" altLang="ru-RU" dirty="0">
              <a:solidFill>
                <a:schemeClr val="tx1"/>
              </a:solidFill>
            </a:endParaRPr>
          </a:p>
        </p:txBody>
      </p:sp>
      <p:sp>
        <p:nvSpPr>
          <p:cNvPr id="16" name="Line 41">
            <a:extLst>
              <a:ext uri="{FF2B5EF4-FFF2-40B4-BE49-F238E27FC236}">
                <a16:creationId xmlns:a16="http://schemas.microsoft.com/office/drawing/2014/main" id="{3E9125FC-052F-3D33-50C2-5E10213C4F98}"/>
              </a:ext>
            </a:extLst>
          </p:cNvPr>
          <p:cNvSpPr>
            <a:spLocks noChangeShapeType="1"/>
          </p:cNvSpPr>
          <p:nvPr/>
        </p:nvSpPr>
        <p:spPr bwMode="auto">
          <a:xfrm>
            <a:off x="5691187" y="1811969"/>
            <a:ext cx="921542" cy="0"/>
          </a:xfrm>
          <a:prstGeom prst="line">
            <a:avLst/>
          </a:prstGeom>
          <a:noFill/>
          <a:ln w="63500">
            <a:solidFill>
              <a:srgbClr val="4C0B07"/>
            </a:solidFill>
            <a:round/>
            <a:headEnd type="triangle" w="med" len="med"/>
            <a:tailEnd type="triangle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endParaRPr lang="ru-RU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9EE7566-31F7-A641-5ACB-9D062E43ECB3}"/>
              </a:ext>
            </a:extLst>
          </p:cNvPr>
          <p:cNvSpPr txBox="1"/>
          <p:nvPr/>
        </p:nvSpPr>
        <p:spPr>
          <a:xfrm>
            <a:off x="5829300" y="1439184"/>
            <a:ext cx="7334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ru-RU" sz="1800" dirty="0">
                <a:solidFill>
                  <a:schemeClr val="tx1"/>
                </a:solidFill>
              </a:rPr>
              <a:t>2 km</a:t>
            </a:r>
            <a:endParaRPr lang="en-US" dirty="0"/>
          </a:p>
        </p:txBody>
      </p:sp>
      <p:pic>
        <p:nvPicPr>
          <p:cNvPr id="18" name="Picture 2" descr="Main Server">
            <a:extLst>
              <a:ext uri="{FF2B5EF4-FFF2-40B4-BE49-F238E27FC236}">
                <a16:creationId xmlns:a16="http://schemas.microsoft.com/office/drawing/2014/main" id="{0044EF9A-E174-9721-AEC2-446C99A2AF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289" y="2093276"/>
            <a:ext cx="3624262" cy="711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External backup storage">
            <a:extLst>
              <a:ext uri="{FF2B5EF4-FFF2-40B4-BE49-F238E27FC236}">
                <a16:creationId xmlns:a16="http://schemas.microsoft.com/office/drawing/2014/main" id="{C4A4BD68-50D0-4F5F-472B-2E8886D23C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5300" y="3566949"/>
            <a:ext cx="1206529" cy="1414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6" descr="Compute Server">
            <a:extLst>
              <a:ext uri="{FF2B5EF4-FFF2-40B4-BE49-F238E27FC236}">
                <a16:creationId xmlns:a16="http://schemas.microsoft.com/office/drawing/2014/main" id="{CC17C0ED-7FB6-B08D-2844-D49BC40041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4050" y="5413365"/>
            <a:ext cx="3634418" cy="753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B1DF13BF-B5FA-B6C3-2003-E54C08B708B7}"/>
              </a:ext>
            </a:extLst>
          </p:cNvPr>
          <p:cNvSpPr txBox="1"/>
          <p:nvPr/>
        </p:nvSpPr>
        <p:spPr>
          <a:xfrm>
            <a:off x="981075" y="2229759"/>
            <a:ext cx="146685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ru-RU" sz="2200" dirty="0"/>
              <a:t>Main</a:t>
            </a:r>
            <a:endParaRPr lang="en-US" sz="22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69A8C57-6836-FB16-7748-F8342C977221}"/>
              </a:ext>
            </a:extLst>
          </p:cNvPr>
          <p:cNvSpPr txBox="1"/>
          <p:nvPr/>
        </p:nvSpPr>
        <p:spPr>
          <a:xfrm>
            <a:off x="723900" y="5611134"/>
            <a:ext cx="123825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ru-RU" sz="2200" dirty="0">
                <a:solidFill>
                  <a:schemeClr val="tx1"/>
                </a:solidFill>
              </a:rPr>
              <a:t>Compute</a:t>
            </a:r>
            <a:endParaRPr lang="en-US" sz="22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1A59FDE-2189-666D-7261-4272F7601343}"/>
              </a:ext>
            </a:extLst>
          </p:cNvPr>
          <p:cNvSpPr txBox="1"/>
          <p:nvPr/>
        </p:nvSpPr>
        <p:spPr>
          <a:xfrm>
            <a:off x="3171824" y="3877584"/>
            <a:ext cx="124777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ru-RU" sz="2200" dirty="0">
                <a:solidFill>
                  <a:schemeClr val="tx1"/>
                </a:solidFill>
              </a:rPr>
              <a:t>External</a:t>
            </a:r>
          </a:p>
          <a:p>
            <a:r>
              <a:rPr lang="en-US" sz="2200" dirty="0"/>
              <a:t>Storage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745621FA-29B5-FE20-880C-717DBD5AF33C}"/>
              </a:ext>
            </a:extLst>
          </p:cNvPr>
          <p:cNvCxnSpPr/>
          <p:nvPr/>
        </p:nvCxnSpPr>
        <p:spPr>
          <a:xfrm>
            <a:off x="4886325" y="2824000"/>
            <a:ext cx="0" cy="723900"/>
          </a:xfrm>
          <a:prstGeom prst="straightConnector1">
            <a:avLst/>
          </a:prstGeom>
          <a:ln w="635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27DA10D8-6D4E-5247-9B2C-BE18AE1ED2D9}"/>
              </a:ext>
            </a:extLst>
          </p:cNvPr>
          <p:cNvSpPr txBox="1"/>
          <p:nvPr/>
        </p:nvSpPr>
        <p:spPr>
          <a:xfrm>
            <a:off x="2386820" y="2943235"/>
            <a:ext cx="246122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ru-RU" sz="2000" dirty="0">
                <a:solidFill>
                  <a:srgbClr val="00B050"/>
                </a:solidFill>
              </a:rPr>
              <a:t>Daily/weekly backups</a:t>
            </a:r>
            <a:endParaRPr lang="en-US" sz="2000" dirty="0">
              <a:solidFill>
                <a:srgbClr val="00B050"/>
              </a:solidFill>
            </a:endParaRP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9D8D4E77-68E3-E5F4-6F0B-3A1D47EE8736}"/>
              </a:ext>
            </a:extLst>
          </p:cNvPr>
          <p:cNvCxnSpPr>
            <a:cxnSpLocks/>
          </p:cNvCxnSpPr>
          <p:nvPr/>
        </p:nvCxnSpPr>
        <p:spPr>
          <a:xfrm>
            <a:off x="5476875" y="4271800"/>
            <a:ext cx="1419225" cy="0"/>
          </a:xfrm>
          <a:prstGeom prst="straightConnector1">
            <a:avLst/>
          </a:prstGeom>
          <a:ln w="635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B70B9C17-247D-7788-D5A2-5FC45F665A3B}"/>
              </a:ext>
            </a:extLst>
          </p:cNvPr>
          <p:cNvSpPr txBox="1"/>
          <p:nvPr/>
        </p:nvSpPr>
        <p:spPr>
          <a:xfrm>
            <a:off x="10563225" y="4087134"/>
            <a:ext cx="12192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ru-RU" sz="2200" dirty="0">
                <a:solidFill>
                  <a:schemeClr val="tx1"/>
                </a:solidFill>
              </a:rPr>
              <a:t>Backup</a:t>
            </a:r>
            <a:endParaRPr lang="en-US" sz="2200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D25AB9A-1E45-3EAD-2A9D-A26D0C5C49A5}"/>
              </a:ext>
            </a:extLst>
          </p:cNvPr>
          <p:cNvSpPr txBox="1"/>
          <p:nvPr/>
        </p:nvSpPr>
        <p:spPr>
          <a:xfrm>
            <a:off x="5091744" y="3912447"/>
            <a:ext cx="210268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ru-RU" sz="2000" dirty="0">
                <a:solidFill>
                  <a:srgbClr val="00B050"/>
                </a:solidFill>
              </a:rPr>
              <a:t>Weekly</a:t>
            </a:r>
          </a:p>
          <a:p>
            <a:pPr algn="ctr"/>
            <a:r>
              <a:rPr lang="en-US" altLang="ru-RU" sz="2000" dirty="0">
                <a:solidFill>
                  <a:srgbClr val="00B050"/>
                </a:solidFill>
              </a:rPr>
              <a:t>backups</a:t>
            </a:r>
            <a:endParaRPr lang="en-US" sz="2000" dirty="0"/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AAD81E03-7FB6-C38C-6758-0532047BD2C7}"/>
              </a:ext>
            </a:extLst>
          </p:cNvPr>
          <p:cNvCxnSpPr>
            <a:cxnSpLocks/>
          </p:cNvCxnSpPr>
          <p:nvPr/>
        </p:nvCxnSpPr>
        <p:spPr>
          <a:xfrm>
            <a:off x="2088491" y="2812498"/>
            <a:ext cx="0" cy="2583252"/>
          </a:xfrm>
          <a:prstGeom prst="straightConnector1">
            <a:avLst/>
          </a:prstGeom>
          <a:ln w="63500">
            <a:solidFill>
              <a:srgbClr val="0070C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4D8F6178-C806-0D1D-B086-11FF255B409C}"/>
              </a:ext>
            </a:extLst>
          </p:cNvPr>
          <p:cNvSpPr txBox="1"/>
          <p:nvPr/>
        </p:nvSpPr>
        <p:spPr>
          <a:xfrm rot="16200000">
            <a:off x="1162050" y="3820435"/>
            <a:ext cx="146685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ru-RU" sz="2200" dirty="0">
                <a:solidFill>
                  <a:srgbClr val="004C93"/>
                </a:solidFill>
              </a:rPr>
              <a:t>Data</a:t>
            </a:r>
            <a:endParaRPr lang="en-US" sz="2200" dirty="0">
              <a:solidFill>
                <a:srgbClr val="004C93"/>
              </a:solidFill>
            </a:endParaRPr>
          </a:p>
        </p:txBody>
      </p:sp>
      <p:pic>
        <p:nvPicPr>
          <p:cNvPr id="34" name="Picture 2" descr="Backup Server">
            <a:extLst>
              <a:ext uri="{FF2B5EF4-FFF2-40B4-BE49-F238E27FC236}">
                <a16:creationId xmlns:a16="http://schemas.microsoft.com/office/drawing/2014/main" id="{FD44F3AB-FBD2-69DA-051D-A088DE4218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1338" y="4090825"/>
            <a:ext cx="3662362" cy="412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Arrow: Curved Up 34">
            <a:extLst>
              <a:ext uri="{FF2B5EF4-FFF2-40B4-BE49-F238E27FC236}">
                <a16:creationId xmlns:a16="http://schemas.microsoft.com/office/drawing/2014/main" id="{E56C298C-52FE-CD42-B3BD-8FE839C5B4EE}"/>
              </a:ext>
            </a:extLst>
          </p:cNvPr>
          <p:cNvSpPr/>
          <p:nvPr/>
        </p:nvSpPr>
        <p:spPr>
          <a:xfrm>
            <a:off x="7781925" y="4481350"/>
            <a:ext cx="2019300" cy="876300"/>
          </a:xfrm>
          <a:prstGeom prst="curvedUp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CAD81CB8-289C-045F-944C-A7C95DE37BA7}"/>
              </a:ext>
            </a:extLst>
          </p:cNvPr>
          <p:cNvSpPr/>
          <p:nvPr/>
        </p:nvSpPr>
        <p:spPr>
          <a:xfrm>
            <a:off x="7864475" y="5364000"/>
            <a:ext cx="1762125" cy="742950"/>
          </a:xfrm>
          <a:prstGeom prst="round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4C93"/>
                </a:solidFill>
              </a:rPr>
              <a:t>Monitoring</a:t>
            </a:r>
          </a:p>
        </p:txBody>
      </p:sp>
    </p:spTree>
    <p:extLst>
      <p:ext uri="{BB962C8B-B14F-4D97-AF65-F5344CB8AC3E}">
        <p14:creationId xmlns:p14="http://schemas.microsoft.com/office/powerpoint/2010/main" val="21224171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23B201B8-24F4-4B45-84DE-D68A9557A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 Graph as a Research Workflow Representation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3024586-7254-2795-BB8B-CA3B8E25560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194462" y="6362393"/>
            <a:ext cx="8997538" cy="485999"/>
          </a:xfrm>
        </p:spPr>
        <p:txBody>
          <a:bodyPr>
            <a:normAutofit/>
          </a:bodyPr>
          <a:lstStyle/>
          <a:p>
            <a:pPr indent="0">
              <a:buNone/>
            </a:pPr>
            <a:r>
              <a:rPr lang="en-US" sz="1200" b="1" dirty="0"/>
              <a:t>EDX</a:t>
            </a:r>
            <a:r>
              <a:rPr lang="en-US" sz="1200" dirty="0"/>
              <a:t> – Energy-Dispersive X-ray spectroscopy (to determine composition)	</a:t>
            </a:r>
            <a:r>
              <a:rPr lang="en-US" sz="1200" b="1" dirty="0"/>
              <a:t>XRD</a:t>
            </a:r>
            <a:r>
              <a:rPr lang="en-US" sz="1200" dirty="0"/>
              <a:t> – X-Ray Diffraction (to determine crystallographic structure)</a:t>
            </a:r>
            <a:br>
              <a:rPr lang="en-US" dirty="0"/>
            </a:br>
            <a:endParaRPr lang="en-US" sz="900" dirty="0">
              <a:solidFill>
                <a:srgbClr val="0070C0"/>
              </a:solidFill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3D4107F-AEFD-34BB-D040-2AB6EFB2944F}"/>
              </a:ext>
            </a:extLst>
          </p:cNvPr>
          <p:cNvGrpSpPr/>
          <p:nvPr/>
        </p:nvGrpSpPr>
        <p:grpSpPr>
          <a:xfrm>
            <a:off x="3751399" y="3724272"/>
            <a:ext cx="1567543" cy="1805675"/>
            <a:chOff x="3751399" y="3724272"/>
            <a:chExt cx="1567543" cy="1805675"/>
          </a:xfrm>
        </p:grpSpPr>
        <p:sp>
          <p:nvSpPr>
            <p:cNvPr id="53" name="Flowchart: Multidocument 52">
              <a:extLst>
                <a:ext uri="{FF2B5EF4-FFF2-40B4-BE49-F238E27FC236}">
                  <a16:creationId xmlns:a16="http://schemas.microsoft.com/office/drawing/2014/main" id="{C34E2817-B967-6D26-CD01-1D6DAAE15650}"/>
                </a:ext>
              </a:extLst>
            </p:cNvPr>
            <p:cNvSpPr/>
            <p:nvPr/>
          </p:nvSpPr>
          <p:spPr>
            <a:xfrm>
              <a:off x="3751399" y="4263854"/>
              <a:ext cx="1567543" cy="1266093"/>
            </a:xfrm>
            <a:prstGeom prst="flowChartMultidocument">
              <a:avLst/>
            </a:prstGeom>
            <a:solidFill>
              <a:schemeClr val="bg1">
                <a:lumMod val="50000"/>
                <a:alpha val="5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300" u="sng" dirty="0">
                  <a:solidFill>
                    <a:schemeClr val="tx1"/>
                  </a:solidFill>
                </a:rPr>
                <a:t>Characterisation</a:t>
              </a:r>
              <a:r>
                <a:rPr lang="en-US" sz="1300" dirty="0">
                  <a:solidFill>
                    <a:schemeClr val="tx1"/>
                  </a:solidFill>
                </a:rPr>
                <a:t>:</a:t>
              </a:r>
              <a:br>
                <a:rPr lang="en-US" sz="1300" dirty="0">
                  <a:solidFill>
                    <a:schemeClr val="tx1"/>
                  </a:solidFill>
                </a:rPr>
              </a:br>
              <a:r>
                <a:rPr lang="en-US" sz="1300" dirty="0">
                  <a:solidFill>
                    <a:schemeClr val="tx1"/>
                  </a:solidFill>
                </a:rPr>
                <a:t>EDX, XRD, Resistance, Bandgap, …</a:t>
              </a:r>
            </a:p>
          </p:txBody>
        </p:sp>
        <p:cxnSp>
          <p:nvCxnSpPr>
            <p:cNvPr id="54" name="Straight Arrow Connector 53">
              <a:extLst>
                <a:ext uri="{FF2B5EF4-FFF2-40B4-BE49-F238E27FC236}">
                  <a16:creationId xmlns:a16="http://schemas.microsoft.com/office/drawing/2014/main" id="{DC949F08-3575-0DC7-83C4-E2241457AFC9}"/>
                </a:ext>
              </a:extLst>
            </p:cNvPr>
            <p:cNvCxnSpPr>
              <a:cxnSpLocks/>
              <a:endCxn id="53" idx="0"/>
            </p:cNvCxnSpPr>
            <p:nvPr/>
          </p:nvCxnSpPr>
          <p:spPr>
            <a:xfrm>
              <a:off x="4639375" y="3724272"/>
              <a:ext cx="3637" cy="539582"/>
            </a:xfrm>
            <a:prstGeom prst="straightConnector1">
              <a:avLst/>
            </a:prstGeom>
            <a:noFill/>
            <a:ln w="63500" cap="flat" cmpd="sng" algn="ctr">
              <a:solidFill>
                <a:schemeClr val="bg1">
                  <a:lumMod val="50000"/>
                  <a:alpha val="50000"/>
                </a:schemeClr>
              </a:solidFill>
              <a:prstDash val="solid"/>
              <a:miter lim="800000"/>
              <a:tailEnd type="triangle"/>
            </a:ln>
            <a:effectLst/>
          </p:spPr>
        </p:cxn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D69E55C-0812-919B-A12B-9D868C863A07}"/>
              </a:ext>
            </a:extLst>
          </p:cNvPr>
          <p:cNvGrpSpPr/>
          <p:nvPr/>
        </p:nvGrpSpPr>
        <p:grpSpPr>
          <a:xfrm>
            <a:off x="452480" y="2662813"/>
            <a:ext cx="2220385" cy="1132770"/>
            <a:chOff x="452480" y="2662813"/>
            <a:chExt cx="2220385" cy="1132770"/>
          </a:xfrm>
        </p:grpSpPr>
        <p:sp>
          <p:nvSpPr>
            <p:cNvPr id="4" name="Text Box 10">
              <a:extLst>
                <a:ext uri="{FF2B5EF4-FFF2-40B4-BE49-F238E27FC236}">
                  <a16:creationId xmlns:a16="http://schemas.microsoft.com/office/drawing/2014/main" id="{99C727D9-1DA9-5856-583C-4F3C23D2405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2480" y="3210808"/>
              <a:ext cx="2220385" cy="584775"/>
            </a:xfrm>
            <a:prstGeom prst="rect">
              <a:avLst/>
            </a:prstGeom>
            <a:solidFill>
              <a:srgbClr val="FF0000">
                <a:alpha val="20000"/>
              </a:srgb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accent2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000">
                  <a:solidFill>
                    <a:schemeClr val="accent2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>
                  <a:solidFill>
                    <a:schemeClr val="accent2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1600">
                  <a:solidFill>
                    <a:schemeClr val="accent2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</a:pPr>
              <a:r>
                <a:rPr lang="en-US" altLang="ru-RU" sz="1600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Calculation / Compu-</a:t>
              </a:r>
              <a:r>
                <a:rPr lang="en-US" altLang="ru-RU" sz="1600" b="1" dirty="0" err="1">
                  <a:solidFill>
                    <a:schemeClr val="tx1"/>
                  </a:solidFill>
                  <a:latin typeface="Arial" panose="020B0604020202020204" pitchFamily="34" charset="0"/>
                </a:rPr>
                <a:t>tational</a:t>
              </a:r>
              <a:r>
                <a:rPr lang="en-US" altLang="ru-RU" sz="1600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 Composition</a:t>
              </a:r>
              <a:endParaRPr lang="ru-RU" altLang="ru-RU" sz="16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4E2B606D-7076-C3B1-70FF-3D56DD8D3EF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562673" y="2662813"/>
              <a:ext cx="1" cy="537947"/>
            </a:xfrm>
            <a:prstGeom prst="straightConnector1">
              <a:avLst/>
            </a:prstGeom>
            <a:noFill/>
            <a:ln w="63500" cap="flat" cmpd="sng" algn="ctr">
              <a:solidFill>
                <a:srgbClr val="FF0000">
                  <a:alpha val="50000"/>
                </a:srgbClr>
              </a:solidFill>
              <a:prstDash val="solid"/>
              <a:miter lim="800000"/>
              <a:tailEnd type="triangle"/>
            </a:ln>
            <a:effectLst/>
          </p:spPr>
        </p:cxn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0BE3683-83AE-A939-B142-8311B441B438}"/>
              </a:ext>
            </a:extLst>
          </p:cNvPr>
          <p:cNvGrpSpPr/>
          <p:nvPr/>
        </p:nvGrpSpPr>
        <p:grpSpPr>
          <a:xfrm>
            <a:off x="2606138" y="2415660"/>
            <a:ext cx="3113547" cy="2299398"/>
            <a:chOff x="2606138" y="2415660"/>
            <a:chExt cx="3113547" cy="2299398"/>
          </a:xfrm>
        </p:grpSpPr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E989F477-9A98-7B4A-F6FA-1756407C0C0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606138" y="3737986"/>
              <a:ext cx="971079" cy="977072"/>
            </a:xfrm>
            <a:prstGeom prst="straightConnector1">
              <a:avLst/>
            </a:prstGeom>
            <a:noFill/>
            <a:ln w="63500" cap="flat" cmpd="sng" algn="ctr">
              <a:solidFill>
                <a:srgbClr val="0070C0">
                  <a:alpha val="50000"/>
                </a:srgbClr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16" name="Text Box 10">
              <a:extLst>
                <a:ext uri="{FF2B5EF4-FFF2-40B4-BE49-F238E27FC236}">
                  <a16:creationId xmlns:a16="http://schemas.microsoft.com/office/drawing/2014/main" id="{99448755-4E5C-17E1-9E5D-74A835440C1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59097" y="3262730"/>
              <a:ext cx="2160588" cy="461665"/>
            </a:xfrm>
            <a:prstGeom prst="rect">
              <a:avLst/>
            </a:prstGeom>
            <a:solidFill>
              <a:srgbClr val="0070C0">
                <a:alpha val="30196"/>
              </a:srgb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accent2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000">
                  <a:solidFill>
                    <a:schemeClr val="accent2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>
                  <a:solidFill>
                    <a:schemeClr val="accent2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1600">
                  <a:solidFill>
                    <a:schemeClr val="accent2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</a:pPr>
              <a:r>
                <a:rPr lang="en-US" altLang="ru-RU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Sample</a:t>
              </a:r>
              <a:endParaRPr lang="ru-RU" altLang="ru-RU" sz="12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24DFCDEE-BE65-8405-36EA-9C0726137A44}"/>
                </a:ext>
              </a:extLst>
            </p:cNvPr>
            <p:cNvCxnSpPr>
              <a:cxnSpLocks/>
            </p:cNvCxnSpPr>
            <p:nvPr/>
          </p:nvCxnSpPr>
          <p:spPr>
            <a:xfrm>
              <a:off x="2658055" y="2415660"/>
              <a:ext cx="919162" cy="870150"/>
            </a:xfrm>
            <a:prstGeom prst="straightConnector1">
              <a:avLst/>
            </a:prstGeom>
            <a:noFill/>
            <a:ln w="63500" cap="flat" cmpd="sng" algn="ctr">
              <a:solidFill>
                <a:srgbClr val="0070C0">
                  <a:alpha val="50000"/>
                </a:srgbClr>
              </a:solidFill>
              <a:prstDash val="solid"/>
              <a:miter lim="800000"/>
              <a:tailEnd type="triangle"/>
            </a:ln>
            <a:effectLst/>
          </p:spPr>
        </p:cxn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701923C3-6BD7-3050-F9B1-101D9026BE2D}"/>
              </a:ext>
            </a:extLst>
          </p:cNvPr>
          <p:cNvGrpSpPr/>
          <p:nvPr/>
        </p:nvGrpSpPr>
        <p:grpSpPr>
          <a:xfrm>
            <a:off x="5729240" y="3187723"/>
            <a:ext cx="3438705" cy="1200329"/>
            <a:chOff x="5729240" y="3187723"/>
            <a:chExt cx="3438705" cy="1200329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E0F2A870-E5CF-0F50-3540-2633688DC36F}"/>
                </a:ext>
              </a:extLst>
            </p:cNvPr>
            <p:cNvSpPr txBox="1"/>
            <p:nvPr/>
          </p:nvSpPr>
          <p:spPr>
            <a:xfrm>
              <a:off x="5787854" y="3187723"/>
              <a:ext cx="1215850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685800"/>
              <a:r>
                <a:rPr lang="en-US" sz="1600" b="1" dirty="0">
                  <a:solidFill>
                    <a:prstClr val="black"/>
                  </a:solidFill>
                </a:rPr>
                <a:t>Treatment</a:t>
              </a:r>
              <a:r>
                <a:rPr lang="en-US" sz="1600" dirty="0">
                  <a:solidFill>
                    <a:prstClr val="black"/>
                  </a:solidFill>
                </a:rPr>
                <a:t>:</a:t>
              </a:r>
            </a:p>
            <a:p>
              <a:pPr defTabSz="685800"/>
              <a:endParaRPr lang="en-US" sz="800" dirty="0">
                <a:solidFill>
                  <a:prstClr val="black"/>
                </a:solidFill>
              </a:endParaRPr>
            </a:p>
            <a:p>
              <a:pPr defTabSz="685800"/>
              <a:r>
                <a:rPr lang="en-US" sz="1600" dirty="0">
                  <a:solidFill>
                    <a:prstClr val="black"/>
                  </a:solidFill>
                </a:rPr>
                <a:t>annealing,</a:t>
              </a:r>
            </a:p>
            <a:p>
              <a:pPr defTabSz="685800"/>
              <a:r>
                <a:rPr lang="en-US" sz="1600" dirty="0">
                  <a:solidFill>
                    <a:prstClr val="black"/>
                  </a:solidFill>
                </a:rPr>
                <a:t>oxidation,</a:t>
              </a:r>
            </a:p>
            <a:p>
              <a:pPr defTabSz="685800"/>
              <a:r>
                <a:rPr lang="en-US" sz="1600" dirty="0">
                  <a:solidFill>
                    <a:prstClr val="black"/>
                  </a:solidFill>
                </a:rPr>
                <a:t>polishing, …</a:t>
              </a:r>
            </a:p>
          </p:txBody>
        </p: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AF06ED51-FFA6-05B7-9AEA-B368F7EB65F9}"/>
                </a:ext>
              </a:extLst>
            </p:cNvPr>
            <p:cNvCxnSpPr>
              <a:cxnSpLocks/>
            </p:cNvCxnSpPr>
            <p:nvPr/>
          </p:nvCxnSpPr>
          <p:spPr>
            <a:xfrm>
              <a:off x="5729240" y="3528643"/>
              <a:ext cx="1274466" cy="0"/>
            </a:xfrm>
            <a:prstGeom prst="straightConnector1">
              <a:avLst/>
            </a:prstGeom>
            <a:noFill/>
            <a:ln w="63500" cap="flat" cmpd="sng" algn="ctr">
              <a:solidFill>
                <a:schemeClr val="accent6">
                  <a:alpha val="60000"/>
                </a:schemeClr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36" name="Text Box 10">
              <a:extLst>
                <a:ext uri="{FF2B5EF4-FFF2-40B4-BE49-F238E27FC236}">
                  <a16:creationId xmlns:a16="http://schemas.microsoft.com/office/drawing/2014/main" id="{62468020-2B72-B7D1-2F4D-6C64B40FF9C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07357" y="3264405"/>
              <a:ext cx="2160588" cy="461665"/>
            </a:xfrm>
            <a:prstGeom prst="rect">
              <a:avLst/>
            </a:prstGeom>
            <a:solidFill>
              <a:srgbClr val="0070C0">
                <a:alpha val="30196"/>
              </a:srgb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accent2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000">
                  <a:solidFill>
                    <a:schemeClr val="accent2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>
                  <a:solidFill>
                    <a:schemeClr val="accent2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1600">
                  <a:solidFill>
                    <a:schemeClr val="accent2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</a:pPr>
              <a:r>
                <a:rPr lang="en-US" altLang="ru-RU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Sample_2</a:t>
              </a:r>
              <a:endParaRPr lang="ru-RU" altLang="ru-RU" sz="12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F85A91A-A5DC-6430-50BB-4323E8510286}"/>
              </a:ext>
            </a:extLst>
          </p:cNvPr>
          <p:cNvGrpSpPr/>
          <p:nvPr/>
        </p:nvGrpSpPr>
        <p:grpSpPr>
          <a:xfrm>
            <a:off x="7159471" y="3725952"/>
            <a:ext cx="1567543" cy="1805675"/>
            <a:chOff x="7159471" y="3725952"/>
            <a:chExt cx="1567543" cy="1805675"/>
          </a:xfrm>
        </p:grpSpPr>
        <p:sp>
          <p:nvSpPr>
            <p:cNvPr id="39" name="Flowchart: Multidocument 38">
              <a:extLst>
                <a:ext uri="{FF2B5EF4-FFF2-40B4-BE49-F238E27FC236}">
                  <a16:creationId xmlns:a16="http://schemas.microsoft.com/office/drawing/2014/main" id="{A49D7880-4085-87E2-333C-085D6BC51AD9}"/>
                </a:ext>
              </a:extLst>
            </p:cNvPr>
            <p:cNvSpPr/>
            <p:nvPr/>
          </p:nvSpPr>
          <p:spPr>
            <a:xfrm>
              <a:off x="7159471" y="4265534"/>
              <a:ext cx="1567543" cy="1266093"/>
            </a:xfrm>
            <a:prstGeom prst="flowChartMultidocument">
              <a:avLst/>
            </a:prstGeom>
            <a:solidFill>
              <a:schemeClr val="bg1">
                <a:lumMod val="50000"/>
                <a:alpha val="5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300" u="sng" dirty="0">
                  <a:solidFill>
                    <a:schemeClr val="tx1"/>
                  </a:solidFill>
                </a:rPr>
                <a:t>Characterisation</a:t>
              </a:r>
              <a:r>
                <a:rPr lang="en-US" sz="1300" dirty="0">
                  <a:solidFill>
                    <a:schemeClr val="tx1"/>
                  </a:solidFill>
                </a:rPr>
                <a:t>:</a:t>
              </a:r>
              <a:br>
                <a:rPr lang="en-US" sz="1300" dirty="0">
                  <a:solidFill>
                    <a:schemeClr val="tx1"/>
                  </a:solidFill>
                </a:rPr>
              </a:br>
              <a:r>
                <a:rPr lang="en-US" sz="1300" dirty="0">
                  <a:solidFill>
                    <a:schemeClr val="tx1"/>
                  </a:solidFill>
                </a:rPr>
                <a:t>EDX, XRD, Resistance, Bandgap, …</a:t>
              </a:r>
            </a:p>
          </p:txBody>
        </p:sp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A8DC7752-BB29-DF39-79EF-3632CB9C3707}"/>
                </a:ext>
              </a:extLst>
            </p:cNvPr>
            <p:cNvCxnSpPr>
              <a:cxnSpLocks/>
              <a:endCxn id="39" idx="0"/>
            </p:cNvCxnSpPr>
            <p:nvPr/>
          </p:nvCxnSpPr>
          <p:spPr>
            <a:xfrm>
              <a:off x="8047447" y="3725952"/>
              <a:ext cx="3637" cy="539582"/>
            </a:xfrm>
            <a:prstGeom prst="straightConnector1">
              <a:avLst/>
            </a:prstGeom>
            <a:noFill/>
            <a:ln w="63500" cap="flat" cmpd="sng" algn="ctr">
              <a:solidFill>
                <a:schemeClr val="bg1">
                  <a:lumMod val="50000"/>
                  <a:alpha val="50000"/>
                </a:schemeClr>
              </a:solidFill>
              <a:prstDash val="solid"/>
              <a:miter lim="800000"/>
              <a:tailEnd type="triangle"/>
            </a:ln>
            <a:effectLst/>
          </p:spPr>
        </p:cxn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E5211D4-F516-E066-D4C0-09455A822294}"/>
              </a:ext>
            </a:extLst>
          </p:cNvPr>
          <p:cNvGrpSpPr/>
          <p:nvPr/>
        </p:nvGrpSpPr>
        <p:grpSpPr>
          <a:xfrm>
            <a:off x="72017" y="3799952"/>
            <a:ext cx="2520938" cy="1295663"/>
            <a:chOff x="72017" y="3799952"/>
            <a:chExt cx="2520938" cy="1295663"/>
          </a:xfrm>
        </p:grpSpPr>
        <p:sp>
          <p:nvSpPr>
            <p:cNvPr id="27" name="Text Box 10">
              <a:extLst>
                <a:ext uri="{FF2B5EF4-FFF2-40B4-BE49-F238E27FC236}">
                  <a16:creationId xmlns:a16="http://schemas.microsoft.com/office/drawing/2014/main" id="{C3C051E9-09AF-1744-672B-F151D381D46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2367" y="4326174"/>
              <a:ext cx="2160588" cy="769441"/>
            </a:xfrm>
            <a:prstGeom prst="rect">
              <a:avLst/>
            </a:prstGeom>
            <a:solidFill>
              <a:srgbClr val="FFC000">
                <a:alpha val="40000"/>
              </a:srgb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accent2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000">
                  <a:solidFill>
                    <a:schemeClr val="accent2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>
                  <a:solidFill>
                    <a:schemeClr val="accent2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1600">
                  <a:solidFill>
                    <a:schemeClr val="accent2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</a:pPr>
              <a:r>
                <a:rPr lang="en-US" altLang="ru-RU" sz="2200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Request for Synthesis</a:t>
              </a:r>
              <a:endParaRPr lang="ru-RU" altLang="ru-RU" sz="2200" b="1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BA3D8817-09BE-B089-0E6C-E70A93DD7C3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554299" y="3799952"/>
              <a:ext cx="1" cy="537947"/>
            </a:xfrm>
            <a:prstGeom prst="straightConnector1">
              <a:avLst/>
            </a:prstGeom>
            <a:noFill/>
            <a:ln w="63500" cap="flat" cmpd="sng" algn="ctr">
              <a:solidFill>
                <a:srgbClr val="FF0000">
                  <a:alpha val="50000"/>
                </a:srgbClr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48" name="Straight Arrow Connector 47">
              <a:extLst>
                <a:ext uri="{FF2B5EF4-FFF2-40B4-BE49-F238E27FC236}">
                  <a16:creationId xmlns:a16="http://schemas.microsoft.com/office/drawing/2014/main" id="{1FD193F0-0CE9-6EE5-994A-8C1F7B354DE3}"/>
                </a:ext>
              </a:extLst>
            </p:cNvPr>
            <p:cNvCxnSpPr>
              <a:cxnSpLocks/>
            </p:cNvCxnSpPr>
            <p:nvPr/>
          </p:nvCxnSpPr>
          <p:spPr>
            <a:xfrm>
              <a:off x="72017" y="4721411"/>
              <a:ext cx="378639" cy="0"/>
            </a:xfrm>
            <a:prstGeom prst="straightConnector1">
              <a:avLst/>
            </a:prstGeom>
            <a:noFill/>
            <a:ln w="63500" cap="flat" cmpd="sng" algn="ctr">
              <a:solidFill>
                <a:srgbClr val="4C0B07">
                  <a:alpha val="50000"/>
                </a:srgbClr>
              </a:solidFill>
              <a:prstDash val="solid"/>
              <a:miter lim="800000"/>
              <a:tailEnd type="triangle"/>
            </a:ln>
            <a:effectLst/>
          </p:spPr>
        </p:cxn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902CE27E-1939-E0D3-CFBB-D4613FE954B5}"/>
              </a:ext>
            </a:extLst>
          </p:cNvPr>
          <p:cNvGrpSpPr/>
          <p:nvPr/>
        </p:nvGrpSpPr>
        <p:grpSpPr>
          <a:xfrm>
            <a:off x="100484" y="2194248"/>
            <a:ext cx="2551087" cy="461665"/>
            <a:chOff x="100484" y="2194248"/>
            <a:chExt cx="2551087" cy="461665"/>
          </a:xfrm>
        </p:grpSpPr>
        <p:sp>
          <p:nvSpPr>
            <p:cNvPr id="2" name="Text Box 10">
              <a:extLst>
                <a:ext uri="{FF2B5EF4-FFF2-40B4-BE49-F238E27FC236}">
                  <a16:creationId xmlns:a16="http://schemas.microsoft.com/office/drawing/2014/main" id="{B11A2F9E-5C88-5224-E5C4-59716E32557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0983" y="2194248"/>
              <a:ext cx="2160588" cy="461665"/>
            </a:xfrm>
            <a:prstGeom prst="rect">
              <a:avLst/>
            </a:prstGeom>
            <a:solidFill>
              <a:srgbClr val="FFFF00">
                <a:alpha val="40000"/>
              </a:srgb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accent2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000">
                  <a:solidFill>
                    <a:schemeClr val="accent2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>
                  <a:solidFill>
                    <a:schemeClr val="accent2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1600">
                  <a:solidFill>
                    <a:schemeClr val="accent2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</a:pPr>
              <a:r>
                <a:rPr lang="en-US" altLang="ru-RU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Idea or Plan</a:t>
              </a:r>
              <a:endParaRPr lang="ru-RU" altLang="ru-RU" b="1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cxnSp>
          <p:nvCxnSpPr>
            <p:cNvPr id="50" name="Straight Arrow Connector 49">
              <a:extLst>
                <a:ext uri="{FF2B5EF4-FFF2-40B4-BE49-F238E27FC236}">
                  <a16:creationId xmlns:a16="http://schemas.microsoft.com/office/drawing/2014/main" id="{048E80F5-F43A-8D0D-1D12-B308ECB50956}"/>
                </a:ext>
              </a:extLst>
            </p:cNvPr>
            <p:cNvCxnSpPr>
              <a:cxnSpLocks/>
            </p:cNvCxnSpPr>
            <p:nvPr/>
          </p:nvCxnSpPr>
          <p:spPr>
            <a:xfrm>
              <a:off x="100484" y="2422014"/>
              <a:ext cx="412137" cy="0"/>
            </a:xfrm>
            <a:prstGeom prst="straightConnector1">
              <a:avLst/>
            </a:prstGeom>
            <a:noFill/>
            <a:ln w="63500" cap="flat" cmpd="sng" algn="ctr">
              <a:solidFill>
                <a:srgbClr val="4C0B07">
                  <a:alpha val="50000"/>
                </a:srgbClr>
              </a:solidFill>
              <a:prstDash val="solid"/>
              <a:miter lim="800000"/>
              <a:tailEnd type="triangle"/>
            </a:ln>
            <a:effectLst/>
          </p:spPr>
        </p:cxn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15915E2-9ECB-61BD-6116-9D0EA8C65307}"/>
              </a:ext>
            </a:extLst>
          </p:cNvPr>
          <p:cNvGrpSpPr/>
          <p:nvPr/>
        </p:nvGrpSpPr>
        <p:grpSpPr>
          <a:xfrm>
            <a:off x="9177499" y="3087795"/>
            <a:ext cx="2921194" cy="830997"/>
            <a:chOff x="9177499" y="3087795"/>
            <a:chExt cx="2921194" cy="830997"/>
          </a:xfrm>
        </p:grpSpPr>
        <p:sp>
          <p:nvSpPr>
            <p:cNvPr id="51" name="Text Box 10">
              <a:extLst>
                <a:ext uri="{FF2B5EF4-FFF2-40B4-BE49-F238E27FC236}">
                  <a16:creationId xmlns:a16="http://schemas.microsoft.com/office/drawing/2014/main" id="{97FC09D8-7C9D-A82C-F1E4-A627798E085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938105" y="3087795"/>
              <a:ext cx="2160588" cy="830997"/>
            </a:xfrm>
            <a:prstGeom prst="rect">
              <a:avLst/>
            </a:prstGeom>
            <a:solidFill>
              <a:srgbClr val="92D050">
                <a:alpha val="50000"/>
              </a:srgb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accent2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000">
                  <a:solidFill>
                    <a:schemeClr val="accent2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>
                  <a:solidFill>
                    <a:schemeClr val="accent2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1600">
                  <a:solidFill>
                    <a:schemeClr val="accent2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</a:pPr>
              <a:r>
                <a:rPr lang="en-US" altLang="ru-RU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Report</a:t>
              </a:r>
              <a:r>
                <a:rPr lang="ru-RU" altLang="ru-RU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 </a:t>
              </a:r>
              <a:r>
                <a:rPr lang="en-US" altLang="ru-RU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/ Publication</a:t>
              </a:r>
              <a:endParaRPr lang="ru-RU" altLang="ru-RU" b="1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cxnSp>
          <p:nvCxnSpPr>
            <p:cNvPr id="52" name="Straight Arrow Connector 51">
              <a:extLst>
                <a:ext uri="{FF2B5EF4-FFF2-40B4-BE49-F238E27FC236}">
                  <a16:creationId xmlns:a16="http://schemas.microsoft.com/office/drawing/2014/main" id="{0EB6456E-0E92-5764-D492-677045C335DF}"/>
                </a:ext>
              </a:extLst>
            </p:cNvPr>
            <p:cNvCxnSpPr>
              <a:cxnSpLocks/>
            </p:cNvCxnSpPr>
            <p:nvPr/>
          </p:nvCxnSpPr>
          <p:spPr>
            <a:xfrm>
              <a:off x="9177499" y="3490124"/>
              <a:ext cx="780702" cy="1757"/>
            </a:xfrm>
            <a:prstGeom prst="straightConnector1">
              <a:avLst/>
            </a:prstGeom>
            <a:noFill/>
            <a:ln w="63500" cap="flat" cmpd="sng" algn="ctr">
              <a:solidFill>
                <a:srgbClr val="0070C0">
                  <a:alpha val="60000"/>
                </a:srgbClr>
              </a:solidFill>
              <a:prstDash val="solid"/>
              <a:miter lim="800000"/>
              <a:tailEnd type="triangle"/>
            </a:ln>
            <a:effectLst/>
          </p:spPr>
        </p:cxn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C07A0124-4309-CAE6-EA5F-D96F0780AF93}"/>
              </a:ext>
            </a:extLst>
          </p:cNvPr>
          <p:cNvGrpSpPr/>
          <p:nvPr/>
        </p:nvGrpSpPr>
        <p:grpSpPr>
          <a:xfrm>
            <a:off x="80387" y="2404905"/>
            <a:ext cx="10938012" cy="3804975"/>
            <a:chOff x="80387" y="2404905"/>
            <a:chExt cx="10938012" cy="3804975"/>
          </a:xfrm>
        </p:grpSpPr>
        <p:cxnSp>
          <p:nvCxnSpPr>
            <p:cNvPr id="60" name="Straight Arrow Connector 59">
              <a:extLst>
                <a:ext uri="{FF2B5EF4-FFF2-40B4-BE49-F238E27FC236}">
                  <a16:creationId xmlns:a16="http://schemas.microsoft.com/office/drawing/2014/main" id="{1939115D-3370-C060-D803-A73ED60E252B}"/>
                </a:ext>
              </a:extLst>
            </p:cNvPr>
            <p:cNvCxnSpPr>
              <a:cxnSpLocks/>
              <a:stCxn id="51" idx="2"/>
            </p:cNvCxnSpPr>
            <p:nvPr/>
          </p:nvCxnSpPr>
          <p:spPr>
            <a:xfrm flipH="1">
              <a:off x="11009799" y="3918792"/>
              <a:ext cx="8600" cy="2291088"/>
            </a:xfrm>
            <a:prstGeom prst="straightConnector1">
              <a:avLst/>
            </a:prstGeom>
            <a:noFill/>
            <a:ln w="63500" cap="flat" cmpd="sng" algn="ctr">
              <a:solidFill>
                <a:schemeClr val="bg1">
                  <a:lumMod val="50000"/>
                  <a:alpha val="50000"/>
                </a:schemeClr>
              </a:solidFill>
              <a:prstDash val="sysDash"/>
              <a:miter lim="800000"/>
              <a:tailEnd type="none"/>
            </a:ln>
            <a:effectLst/>
          </p:spPr>
        </p:cxnSp>
        <p:cxnSp>
          <p:nvCxnSpPr>
            <p:cNvPr id="65" name="Straight Arrow Connector 64">
              <a:extLst>
                <a:ext uri="{FF2B5EF4-FFF2-40B4-BE49-F238E27FC236}">
                  <a16:creationId xmlns:a16="http://schemas.microsoft.com/office/drawing/2014/main" id="{B38C1C4B-A193-84C8-D7F9-B38E40639DA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0387" y="6179735"/>
              <a:ext cx="10902461" cy="0"/>
            </a:xfrm>
            <a:prstGeom prst="straightConnector1">
              <a:avLst/>
            </a:prstGeom>
            <a:noFill/>
            <a:ln w="63500" cap="flat" cmpd="sng" algn="ctr">
              <a:solidFill>
                <a:schemeClr val="bg1">
                  <a:lumMod val="50000"/>
                  <a:alpha val="50000"/>
                </a:schemeClr>
              </a:solidFill>
              <a:prstDash val="dash"/>
              <a:miter lim="800000"/>
              <a:tailEnd type="none"/>
            </a:ln>
            <a:effectLst/>
          </p:spPr>
        </p:cxnSp>
        <p:cxnSp>
          <p:nvCxnSpPr>
            <p:cNvPr id="66" name="Straight Arrow Connector 65">
              <a:extLst>
                <a:ext uri="{FF2B5EF4-FFF2-40B4-BE49-F238E27FC236}">
                  <a16:creationId xmlns:a16="http://schemas.microsoft.com/office/drawing/2014/main" id="{E34E8AA0-4283-F9A3-CB6B-300E0E0D296F}"/>
                </a:ext>
              </a:extLst>
            </p:cNvPr>
            <p:cNvCxnSpPr>
              <a:cxnSpLocks/>
            </p:cNvCxnSpPr>
            <p:nvPr/>
          </p:nvCxnSpPr>
          <p:spPr>
            <a:xfrm>
              <a:off x="109011" y="2404905"/>
              <a:ext cx="0" cy="3774830"/>
            </a:xfrm>
            <a:prstGeom prst="straightConnector1">
              <a:avLst/>
            </a:prstGeom>
            <a:noFill/>
            <a:ln w="63500" cap="flat" cmpd="sng" algn="ctr">
              <a:solidFill>
                <a:schemeClr val="bg1">
                  <a:lumMod val="50000"/>
                  <a:alpha val="50000"/>
                </a:schemeClr>
              </a:solidFill>
              <a:prstDash val="sysDash"/>
              <a:miter lim="800000"/>
              <a:tailEnd type="none"/>
            </a:ln>
            <a:effectLst/>
          </p:spPr>
        </p:cxn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CDC3F917-11A3-6F78-B6C2-D6BE53D13BC5}"/>
              </a:ext>
            </a:extLst>
          </p:cNvPr>
          <p:cNvGrpSpPr/>
          <p:nvPr/>
        </p:nvGrpSpPr>
        <p:grpSpPr>
          <a:xfrm>
            <a:off x="2647745" y="1930513"/>
            <a:ext cx="5338183" cy="523220"/>
            <a:chOff x="2647745" y="1930513"/>
            <a:chExt cx="5338183" cy="523220"/>
          </a:xfrm>
        </p:grpSpPr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5FD105E9-F178-8989-7DFE-999039C076A1}"/>
                </a:ext>
              </a:extLst>
            </p:cNvPr>
            <p:cNvCxnSpPr>
              <a:cxnSpLocks/>
            </p:cNvCxnSpPr>
            <p:nvPr/>
          </p:nvCxnSpPr>
          <p:spPr>
            <a:xfrm>
              <a:off x="2647745" y="2195561"/>
              <a:ext cx="849081" cy="0"/>
            </a:xfrm>
            <a:prstGeom prst="straightConnector1">
              <a:avLst/>
            </a:prstGeom>
            <a:noFill/>
            <a:ln w="63500" cap="flat" cmpd="dbl" algn="ctr">
              <a:solidFill>
                <a:schemeClr val="bg1">
                  <a:lumMod val="50000"/>
                  <a:alpha val="60000"/>
                </a:schemeClr>
              </a:solidFill>
              <a:prstDash val="sysDot"/>
              <a:miter lim="800000"/>
              <a:tailEnd type="triangle"/>
            </a:ln>
            <a:effectLst/>
          </p:spPr>
        </p:cxn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1291A6D-D135-A13C-088D-AA3B443FFC92}"/>
                </a:ext>
              </a:extLst>
            </p:cNvPr>
            <p:cNvSpPr txBox="1"/>
            <p:nvPr/>
          </p:nvSpPr>
          <p:spPr>
            <a:xfrm>
              <a:off x="3506876" y="1930513"/>
              <a:ext cx="4479052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85750" indent="-285750" eaLnBrk="1" hangingPunct="1">
                <a:spcBef>
                  <a:spcPct val="0"/>
                </a:spcBef>
                <a:buFont typeface="Arial" panose="020B0604020202020204" pitchFamily="34" charset="0"/>
                <a:buChar char="•"/>
              </a:pPr>
              <a:r>
                <a:rPr lang="en-US" altLang="ru-RU" sz="1400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Defines characterisations</a:t>
              </a:r>
            </a:p>
            <a:p>
              <a:pPr marL="285750" indent="-285750" eaLnBrk="1" hangingPunct="1">
                <a:spcBef>
                  <a:spcPct val="0"/>
                </a:spcBef>
                <a:buFont typeface="Arial" panose="020B0604020202020204" pitchFamily="34" charset="0"/>
                <a:buChar char="•"/>
              </a:pPr>
              <a:r>
                <a:rPr lang="en-US" altLang="ru-RU" sz="1400" b="1" dirty="0">
                  <a:latin typeface="Arial" panose="020B0604020202020204" pitchFamily="34" charset="0"/>
                </a:rPr>
                <a:t>Provides report on samples &amp; measurements</a:t>
              </a:r>
              <a:endParaRPr lang="ru-RU" altLang="ru-RU" sz="14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</p:grp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D34EA30D-F153-82B0-C583-94B851EACC4D}"/>
              </a:ext>
            </a:extLst>
          </p:cNvPr>
          <p:cNvCxnSpPr>
            <a:cxnSpLocks/>
          </p:cNvCxnSpPr>
          <p:nvPr/>
        </p:nvCxnSpPr>
        <p:spPr>
          <a:xfrm>
            <a:off x="2647551" y="2420134"/>
            <a:ext cx="7324222" cy="698451"/>
          </a:xfrm>
          <a:prstGeom prst="straightConnector1">
            <a:avLst/>
          </a:prstGeom>
          <a:noFill/>
          <a:ln w="63500" cap="flat" cmpd="sng" algn="ctr">
            <a:solidFill>
              <a:schemeClr val="accent6">
                <a:alpha val="60000"/>
              </a:schemeClr>
            </a:solidFill>
            <a:prstDash val="solid"/>
            <a:miter lim="800000"/>
            <a:tailEnd type="triangle"/>
          </a:ln>
          <a:effectLst/>
        </p:spPr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E0E70316-5D57-C2A6-BA9F-46B72DE676DB}"/>
              </a:ext>
            </a:extLst>
          </p:cNvPr>
          <p:cNvSpPr txBox="1"/>
          <p:nvPr/>
        </p:nvSpPr>
        <p:spPr>
          <a:xfrm>
            <a:off x="200965" y="894863"/>
            <a:ext cx="10611061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>
              <a:spcAft>
                <a:spcPts val="600"/>
              </a:spcAft>
            </a:pPr>
            <a:r>
              <a:rPr lang="en-US" sz="2200" b="1" dirty="0"/>
              <a:t>STAR</a:t>
            </a:r>
            <a:r>
              <a:rPr lang="en-US" sz="2200" dirty="0"/>
              <a:t> paradigm: </a:t>
            </a:r>
            <a:r>
              <a:rPr lang="en-US" sz="2200" b="1" dirty="0" err="1"/>
              <a:t>S</a:t>
            </a:r>
            <a:r>
              <a:rPr lang="en-US" sz="2200" dirty="0" err="1"/>
              <a:t>tatefulness</a:t>
            </a:r>
            <a:r>
              <a:rPr lang="en-US" sz="2200" dirty="0"/>
              <a:t>, </a:t>
            </a:r>
            <a:r>
              <a:rPr lang="en-US" sz="2200" b="1" dirty="0"/>
              <a:t>T</a:t>
            </a:r>
            <a:r>
              <a:rPr lang="en-US" sz="2200" dirty="0"/>
              <a:t>raceability, </a:t>
            </a:r>
            <a:r>
              <a:rPr lang="en-US" sz="2200" b="1" dirty="0"/>
              <a:t>A</a:t>
            </a:r>
            <a:r>
              <a:rPr lang="en-US" sz="2200" dirty="0"/>
              <a:t>im, and </a:t>
            </a:r>
            <a:r>
              <a:rPr lang="en-US" sz="2200" b="1" dirty="0"/>
              <a:t>R</a:t>
            </a:r>
            <a:r>
              <a:rPr lang="en-US" sz="2200" dirty="0"/>
              <a:t>esult</a:t>
            </a:r>
            <a:endParaRPr lang="en-US" sz="2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5833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23B201B8-24F4-4B45-84DE-D68A9557A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Statefulness</a:t>
            </a:r>
            <a:r>
              <a:rPr lang="en-US" dirty="0"/>
              <a:t>: Sample Transformation Workflow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3024586-7254-2795-BB8B-CA3B8E25560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16545" y="6362393"/>
            <a:ext cx="5415539" cy="485999"/>
          </a:xfrm>
        </p:spPr>
        <p:txBody>
          <a:bodyPr/>
          <a:lstStyle/>
          <a:p>
            <a:pPr indent="0">
              <a:buNone/>
            </a:pPr>
            <a:r>
              <a:rPr lang="en-US" dirty="0">
                <a:hlinkClick r:id="rId3"/>
              </a:rPr>
              <a:t>https://crc1625.mdi.ruhr-uni-bochum.de/object/10472-agauirpdpt-on-au-111-on-mica-34573</a:t>
            </a:r>
            <a:endParaRPr lang="en-US" dirty="0"/>
          </a:p>
          <a:p>
            <a:pPr indent="0">
              <a:buNone/>
            </a:pP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D1A33C2-EF4D-EA40-8982-5B12B3D63E0E}"/>
              </a:ext>
            </a:extLst>
          </p:cNvPr>
          <p:cNvSpPr txBox="1"/>
          <p:nvPr/>
        </p:nvSpPr>
        <p:spPr>
          <a:xfrm>
            <a:off x="231112" y="791190"/>
            <a:ext cx="982728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/>
            <a:r>
              <a:rPr lang="en-US" sz="2800" dirty="0"/>
              <a:t>Create Processing State &amp; Split Sample</a:t>
            </a:r>
            <a:endParaRPr lang="en-US" sz="2800" dirty="0">
              <a:solidFill>
                <a:prstClr val="black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FBD65FF-7CD8-A9E8-EA02-9081918012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1529" y="1559356"/>
            <a:ext cx="6866581" cy="1374763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2" name="Text Box 10">
            <a:extLst>
              <a:ext uri="{FF2B5EF4-FFF2-40B4-BE49-F238E27FC236}">
                <a16:creationId xmlns:a16="http://schemas.microsoft.com/office/drawing/2014/main" id="{B11A2F9E-5C88-5224-E5C4-59716E3255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287" y="3721599"/>
            <a:ext cx="2160588" cy="652463"/>
          </a:xfrm>
          <a:prstGeom prst="rect">
            <a:avLst/>
          </a:prstGeom>
          <a:solidFill>
            <a:srgbClr val="0070C0">
              <a:alpha val="30196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ru-RU" b="1" dirty="0">
                <a:solidFill>
                  <a:schemeClr val="tx1"/>
                </a:solidFill>
                <a:latin typeface="Arial" panose="020B0604020202020204" pitchFamily="34" charset="0"/>
              </a:rPr>
              <a:t>Sample</a:t>
            </a:r>
            <a:endParaRPr lang="ru-RU" altLang="ru-RU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</a:pPr>
            <a:r>
              <a:rPr lang="ru-RU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(</a:t>
            </a:r>
            <a:r>
              <a:rPr lang="en-US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initial state</a:t>
            </a:r>
            <a:r>
              <a:rPr lang="ru-RU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)</a:t>
            </a:r>
          </a:p>
        </p:txBody>
      </p:sp>
      <p:sp>
        <p:nvSpPr>
          <p:cNvPr id="4" name="Text Box 10">
            <a:extLst>
              <a:ext uri="{FF2B5EF4-FFF2-40B4-BE49-F238E27FC236}">
                <a16:creationId xmlns:a16="http://schemas.microsoft.com/office/drawing/2014/main" id="{99C727D9-1DA9-5856-583C-4F3C23D240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77030" y="3713226"/>
            <a:ext cx="2160588" cy="652463"/>
          </a:xfrm>
          <a:prstGeom prst="rect">
            <a:avLst/>
          </a:prstGeom>
          <a:solidFill>
            <a:srgbClr val="0070C0">
              <a:alpha val="30196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ru-RU" b="1" dirty="0">
                <a:solidFill>
                  <a:schemeClr val="tx1"/>
                </a:solidFill>
                <a:latin typeface="Arial" panose="020B0604020202020204" pitchFamily="34" charset="0"/>
              </a:rPr>
              <a:t>Sample_2</a:t>
            </a:r>
            <a:endParaRPr lang="ru-RU" altLang="ru-RU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</a:pPr>
            <a:r>
              <a:rPr lang="ru-RU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(</a:t>
            </a:r>
            <a:r>
              <a:rPr lang="en-US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changed state 2</a:t>
            </a:r>
            <a:r>
              <a:rPr lang="ru-RU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)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E989F477-9A98-7B4A-F6FA-1756407C0C04}"/>
              </a:ext>
            </a:extLst>
          </p:cNvPr>
          <p:cNvCxnSpPr>
            <a:cxnSpLocks/>
          </p:cNvCxnSpPr>
          <p:nvPr/>
        </p:nvCxnSpPr>
        <p:spPr>
          <a:xfrm>
            <a:off x="2304683" y="4031770"/>
            <a:ext cx="1192149" cy="0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50000"/>
              </a:srgbClr>
            </a:solidFill>
            <a:prstDash val="solid"/>
            <a:miter lim="800000"/>
            <a:tailEnd type="triangle"/>
          </a:ln>
          <a:effectLst/>
        </p:spPr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53DD6333-E85E-DB72-8168-8BA9CD311679}"/>
              </a:ext>
            </a:extLst>
          </p:cNvPr>
          <p:cNvSpPr txBox="1"/>
          <p:nvPr/>
        </p:nvSpPr>
        <p:spPr>
          <a:xfrm>
            <a:off x="2332898" y="3686790"/>
            <a:ext cx="164625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/>
            <a:r>
              <a:rPr lang="en-US" sz="1600" dirty="0">
                <a:solidFill>
                  <a:prstClr val="black"/>
                </a:solidFill>
              </a:rPr>
              <a:t>annealing</a:t>
            </a:r>
          </a:p>
        </p:txBody>
      </p:sp>
      <p:sp>
        <p:nvSpPr>
          <p:cNvPr id="16" name="Text Box 10">
            <a:extLst>
              <a:ext uri="{FF2B5EF4-FFF2-40B4-BE49-F238E27FC236}">
                <a16:creationId xmlns:a16="http://schemas.microsoft.com/office/drawing/2014/main" id="{99448755-4E5C-17E1-9E5D-74A835440C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74082" y="3212489"/>
            <a:ext cx="2160588" cy="652463"/>
          </a:xfrm>
          <a:prstGeom prst="rect">
            <a:avLst/>
          </a:prstGeom>
          <a:solidFill>
            <a:srgbClr val="0070C0">
              <a:alpha val="30196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ru-RU" b="1" dirty="0">
                <a:solidFill>
                  <a:schemeClr val="tx1"/>
                </a:solidFill>
                <a:latin typeface="Arial" panose="020B0604020202020204" pitchFamily="34" charset="0"/>
              </a:rPr>
              <a:t>Sample_2a</a:t>
            </a:r>
            <a:endParaRPr lang="ru-RU" altLang="ru-RU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</a:pPr>
            <a:r>
              <a:rPr lang="ru-RU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(</a:t>
            </a:r>
            <a:r>
              <a:rPr lang="en-US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subsample 2a</a:t>
            </a:r>
            <a:r>
              <a:rPr lang="ru-RU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)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FEF40CE2-276D-413A-0964-2FCD099FD087}"/>
              </a:ext>
            </a:extLst>
          </p:cNvPr>
          <p:cNvCxnSpPr>
            <a:cxnSpLocks/>
            <a:stCxn id="16" idx="3"/>
            <a:endCxn id="49" idx="1"/>
          </p:cNvCxnSpPr>
          <p:nvPr/>
        </p:nvCxnSpPr>
        <p:spPr>
          <a:xfrm flipV="1">
            <a:off x="8834670" y="1297937"/>
            <a:ext cx="1064928" cy="2240784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50000"/>
              </a:srgbClr>
            </a:solidFill>
            <a:prstDash val="solid"/>
            <a:miter lim="800000"/>
            <a:tailEnd type="triangle"/>
          </a:ln>
          <a:effectLst/>
        </p:spPr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97251AB0-3126-0AAB-C604-24D7B2A9C54E}"/>
              </a:ext>
            </a:extLst>
          </p:cNvPr>
          <p:cNvSpPr txBox="1"/>
          <p:nvPr/>
        </p:nvSpPr>
        <p:spPr>
          <a:xfrm rot="17863206">
            <a:off x="8705229" y="2291746"/>
            <a:ext cx="9914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/>
            <a:r>
              <a:rPr lang="en-US" sz="1600" dirty="0">
                <a:solidFill>
                  <a:prstClr val="black"/>
                </a:solidFill>
              </a:rPr>
              <a:t>polishing</a:t>
            </a:r>
          </a:p>
        </p:txBody>
      </p:sp>
      <p:sp>
        <p:nvSpPr>
          <p:cNvPr id="21" name="Flowchart: Multidocument 20">
            <a:extLst>
              <a:ext uri="{FF2B5EF4-FFF2-40B4-BE49-F238E27FC236}">
                <a16:creationId xmlns:a16="http://schemas.microsoft.com/office/drawing/2014/main" id="{ED4A8531-542B-393C-1DE8-D82F7E99B2E0}"/>
              </a:ext>
            </a:extLst>
          </p:cNvPr>
          <p:cNvSpPr/>
          <p:nvPr/>
        </p:nvSpPr>
        <p:spPr>
          <a:xfrm>
            <a:off x="331605" y="4913644"/>
            <a:ext cx="1567543" cy="1266093"/>
          </a:xfrm>
          <a:prstGeom prst="flowChartMultidocument">
            <a:avLst/>
          </a:prstGeom>
          <a:solidFill>
            <a:schemeClr val="bg2">
              <a:lumMod val="50000"/>
              <a:alpha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documents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7224DA7A-2AF7-DB62-1E34-0BB935E24F5B}"/>
              </a:ext>
            </a:extLst>
          </p:cNvPr>
          <p:cNvCxnSpPr>
            <a:cxnSpLocks/>
          </p:cNvCxnSpPr>
          <p:nvPr/>
        </p:nvCxnSpPr>
        <p:spPr>
          <a:xfrm flipV="1">
            <a:off x="5632493" y="3858567"/>
            <a:ext cx="1079811" cy="175526"/>
          </a:xfrm>
          <a:prstGeom prst="straightConnector1">
            <a:avLst/>
          </a:prstGeom>
          <a:noFill/>
          <a:ln w="63500" cap="flat" cmpd="sng" algn="ctr">
            <a:solidFill>
              <a:srgbClr val="00B050">
                <a:alpha val="50000"/>
              </a:srgbClr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1DD10BEB-2CCD-7D55-516C-F3BB4CBB8965}"/>
              </a:ext>
            </a:extLst>
          </p:cNvPr>
          <p:cNvCxnSpPr>
            <a:cxnSpLocks/>
            <a:stCxn id="2" idx="2"/>
            <a:endCxn id="21" idx="0"/>
          </p:cNvCxnSpPr>
          <p:nvPr/>
        </p:nvCxnSpPr>
        <p:spPr>
          <a:xfrm>
            <a:off x="1219581" y="4374062"/>
            <a:ext cx="3637" cy="539582"/>
          </a:xfrm>
          <a:prstGeom prst="straightConnector1">
            <a:avLst/>
          </a:prstGeom>
          <a:noFill/>
          <a:ln w="63500" cap="flat" cmpd="sng" algn="ctr">
            <a:solidFill>
              <a:schemeClr val="bg1">
                <a:lumMod val="50000"/>
                <a:alpha val="50000"/>
              </a:schemeClr>
            </a:solidFill>
            <a:prstDash val="solid"/>
            <a:miter lim="800000"/>
            <a:tailEnd type="triangle"/>
          </a:ln>
          <a:effectLst/>
        </p:spPr>
      </p:cxnSp>
      <p:sp>
        <p:nvSpPr>
          <p:cNvPr id="41" name="Text Box 10">
            <a:extLst>
              <a:ext uri="{FF2B5EF4-FFF2-40B4-BE49-F238E27FC236}">
                <a16:creationId xmlns:a16="http://schemas.microsoft.com/office/drawing/2014/main" id="{2EDFE7ED-05D6-0B12-E78F-8DCD36825C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65708" y="4219001"/>
            <a:ext cx="2160588" cy="652463"/>
          </a:xfrm>
          <a:prstGeom prst="rect">
            <a:avLst/>
          </a:prstGeom>
          <a:solidFill>
            <a:srgbClr val="0070C0">
              <a:alpha val="30196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ru-RU" b="1" dirty="0">
                <a:solidFill>
                  <a:schemeClr val="tx1"/>
                </a:solidFill>
                <a:latin typeface="Arial" panose="020B0604020202020204" pitchFamily="34" charset="0"/>
              </a:rPr>
              <a:t>Sample_2b</a:t>
            </a:r>
            <a:endParaRPr lang="ru-RU" altLang="ru-RU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</a:pPr>
            <a:r>
              <a:rPr lang="ru-RU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(</a:t>
            </a:r>
            <a:r>
              <a:rPr lang="en-US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subsample 2b</a:t>
            </a:r>
            <a:r>
              <a:rPr lang="ru-RU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)</a:t>
            </a:r>
          </a:p>
        </p:txBody>
      </p:sp>
      <p:sp>
        <p:nvSpPr>
          <p:cNvPr id="42" name="Flowchart: Multidocument 41">
            <a:extLst>
              <a:ext uri="{FF2B5EF4-FFF2-40B4-BE49-F238E27FC236}">
                <a16:creationId xmlns:a16="http://schemas.microsoft.com/office/drawing/2014/main" id="{CB1303DF-0501-FF45-BC7C-2C745980F9C9}"/>
              </a:ext>
            </a:extLst>
          </p:cNvPr>
          <p:cNvSpPr/>
          <p:nvPr/>
        </p:nvSpPr>
        <p:spPr>
          <a:xfrm>
            <a:off x="3719575" y="4925370"/>
            <a:ext cx="1567543" cy="1266093"/>
          </a:xfrm>
          <a:prstGeom prst="flowChartMultidocument">
            <a:avLst/>
          </a:prstGeom>
          <a:solidFill>
            <a:schemeClr val="bg2">
              <a:lumMod val="50000"/>
              <a:alpha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documents2</a:t>
            </a:r>
          </a:p>
        </p:txBody>
      </p: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154DD39C-F4B2-B93A-0C58-84B4FE790C14}"/>
              </a:ext>
            </a:extLst>
          </p:cNvPr>
          <p:cNvCxnSpPr>
            <a:cxnSpLocks/>
            <a:endCxn id="42" idx="0"/>
          </p:cNvCxnSpPr>
          <p:nvPr/>
        </p:nvCxnSpPr>
        <p:spPr>
          <a:xfrm>
            <a:off x="4607551" y="4385788"/>
            <a:ext cx="3637" cy="539582"/>
          </a:xfrm>
          <a:prstGeom prst="straightConnector1">
            <a:avLst/>
          </a:prstGeom>
          <a:noFill/>
          <a:ln w="63500" cap="flat" cmpd="sng" algn="ctr">
            <a:solidFill>
              <a:schemeClr val="bg1">
                <a:lumMod val="50000"/>
                <a:alpha val="50000"/>
              </a:schemeClr>
            </a:solidFill>
            <a:prstDash val="solid"/>
            <a:miter lim="800000"/>
            <a:tailEnd type="triangle"/>
          </a:ln>
          <a:effectLst/>
        </p:spPr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2AE05135-84A4-A3EA-18E1-BF716C1D8AE8}"/>
              </a:ext>
            </a:extLst>
          </p:cNvPr>
          <p:cNvSpPr txBox="1"/>
          <p:nvPr/>
        </p:nvSpPr>
        <p:spPr>
          <a:xfrm>
            <a:off x="5690727" y="3557836"/>
            <a:ext cx="89095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/>
            <a:r>
              <a:rPr lang="en-US" sz="1600" dirty="0">
                <a:solidFill>
                  <a:prstClr val="black"/>
                </a:solidFill>
              </a:rPr>
              <a:t>splitting</a:t>
            </a:r>
          </a:p>
        </p:txBody>
      </p: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707DCD58-97D0-E014-D88B-F72514B54A44}"/>
              </a:ext>
            </a:extLst>
          </p:cNvPr>
          <p:cNvCxnSpPr>
            <a:cxnSpLocks/>
          </p:cNvCxnSpPr>
          <p:nvPr/>
        </p:nvCxnSpPr>
        <p:spPr>
          <a:xfrm>
            <a:off x="5634169" y="4025719"/>
            <a:ext cx="1058039" cy="224734"/>
          </a:xfrm>
          <a:prstGeom prst="straightConnector1">
            <a:avLst/>
          </a:prstGeom>
          <a:noFill/>
          <a:ln w="63500" cap="flat" cmpd="sng" algn="ctr">
            <a:solidFill>
              <a:srgbClr val="00B050">
                <a:alpha val="50000"/>
              </a:srgbClr>
            </a:solidFill>
            <a:prstDash val="solid"/>
            <a:miter lim="800000"/>
            <a:tailEnd type="triangle"/>
          </a:ln>
          <a:effectLst/>
        </p:spPr>
      </p:cxnSp>
      <p:sp>
        <p:nvSpPr>
          <p:cNvPr id="49" name="Text Box 10">
            <a:extLst>
              <a:ext uri="{FF2B5EF4-FFF2-40B4-BE49-F238E27FC236}">
                <a16:creationId xmlns:a16="http://schemas.microsoft.com/office/drawing/2014/main" id="{94004F91-BCBC-F3E1-F6E0-A55B0A0EF0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99598" y="971705"/>
            <a:ext cx="2160588" cy="652463"/>
          </a:xfrm>
          <a:prstGeom prst="rect">
            <a:avLst/>
          </a:prstGeom>
          <a:solidFill>
            <a:srgbClr val="0070C0">
              <a:alpha val="30196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ru-RU" b="1" dirty="0">
                <a:solidFill>
                  <a:schemeClr val="tx1"/>
                </a:solidFill>
                <a:latin typeface="Arial" panose="020B0604020202020204" pitchFamily="34" charset="0"/>
              </a:rPr>
              <a:t>Sample_2a_2</a:t>
            </a:r>
            <a:endParaRPr lang="ru-RU" altLang="ru-RU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</a:pPr>
            <a:r>
              <a:rPr lang="ru-RU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(</a:t>
            </a:r>
            <a:r>
              <a:rPr lang="en-US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subsample 2a state 2</a:t>
            </a:r>
            <a:r>
              <a:rPr lang="ru-RU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)</a:t>
            </a:r>
          </a:p>
        </p:txBody>
      </p:sp>
      <p:sp>
        <p:nvSpPr>
          <p:cNvPr id="53" name="Flowchart: Multidocument 52">
            <a:extLst>
              <a:ext uri="{FF2B5EF4-FFF2-40B4-BE49-F238E27FC236}">
                <a16:creationId xmlns:a16="http://schemas.microsoft.com/office/drawing/2014/main" id="{C34E2817-B967-6D26-CD01-1D6DAAE15650}"/>
              </a:ext>
            </a:extLst>
          </p:cNvPr>
          <p:cNvSpPr/>
          <p:nvPr/>
        </p:nvSpPr>
        <p:spPr>
          <a:xfrm>
            <a:off x="10162243" y="2173798"/>
            <a:ext cx="1567543" cy="1266093"/>
          </a:xfrm>
          <a:prstGeom prst="flowChartMultidocument">
            <a:avLst/>
          </a:prstGeom>
          <a:solidFill>
            <a:schemeClr val="bg2">
              <a:lumMod val="50000"/>
              <a:alpha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Documents2a_2</a:t>
            </a:r>
          </a:p>
        </p:txBody>
      </p: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DC949F08-3575-0DC7-83C4-E2241457AFC9}"/>
              </a:ext>
            </a:extLst>
          </p:cNvPr>
          <p:cNvCxnSpPr>
            <a:cxnSpLocks/>
            <a:endCxn id="53" idx="0"/>
          </p:cNvCxnSpPr>
          <p:nvPr/>
        </p:nvCxnSpPr>
        <p:spPr>
          <a:xfrm>
            <a:off x="11050219" y="1634216"/>
            <a:ext cx="3637" cy="539582"/>
          </a:xfrm>
          <a:prstGeom prst="straightConnector1">
            <a:avLst/>
          </a:prstGeom>
          <a:noFill/>
          <a:ln w="63500" cap="flat" cmpd="sng" algn="ctr">
            <a:solidFill>
              <a:schemeClr val="bg1">
                <a:lumMod val="50000"/>
                <a:alpha val="50000"/>
              </a:schemeClr>
            </a:solidFill>
            <a:prstDash val="solid"/>
            <a:miter lim="800000"/>
            <a:tailEnd type="triangle"/>
          </a:ln>
          <a:effectLst/>
        </p:spPr>
      </p:cxnSp>
      <p:sp>
        <p:nvSpPr>
          <p:cNvPr id="55" name="Text Box 10">
            <a:extLst>
              <a:ext uri="{FF2B5EF4-FFF2-40B4-BE49-F238E27FC236}">
                <a16:creationId xmlns:a16="http://schemas.microsoft.com/office/drawing/2014/main" id="{42EDC877-4329-2D15-1624-AF168FC6DF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1271" y="3656286"/>
            <a:ext cx="2160588" cy="652463"/>
          </a:xfrm>
          <a:prstGeom prst="rect">
            <a:avLst/>
          </a:prstGeom>
          <a:solidFill>
            <a:srgbClr val="0070C0">
              <a:alpha val="30196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ru-RU" b="1" dirty="0">
                <a:solidFill>
                  <a:schemeClr val="tx1"/>
                </a:solidFill>
                <a:latin typeface="Arial" panose="020B0604020202020204" pitchFamily="34" charset="0"/>
              </a:rPr>
              <a:t>Sample_2b_2</a:t>
            </a:r>
            <a:endParaRPr lang="ru-RU" altLang="ru-RU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</a:pPr>
            <a:r>
              <a:rPr lang="ru-RU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(</a:t>
            </a:r>
            <a:r>
              <a:rPr lang="en-US" altLang="ru-RU" sz="1200">
                <a:solidFill>
                  <a:schemeClr val="tx1"/>
                </a:solidFill>
                <a:latin typeface="Arial" panose="020B0604020202020204" pitchFamily="34" charset="0"/>
              </a:rPr>
              <a:t>subsample 2b </a:t>
            </a:r>
            <a:r>
              <a:rPr lang="en-US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state 2</a:t>
            </a:r>
            <a:r>
              <a:rPr lang="ru-RU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)</a:t>
            </a:r>
          </a:p>
        </p:txBody>
      </p:sp>
      <p:sp>
        <p:nvSpPr>
          <p:cNvPr id="56" name="Flowchart: Multidocument 55">
            <a:extLst>
              <a:ext uri="{FF2B5EF4-FFF2-40B4-BE49-F238E27FC236}">
                <a16:creationId xmlns:a16="http://schemas.microsoft.com/office/drawing/2014/main" id="{8063DD91-A237-C04C-ADB6-EA381C0621D6}"/>
              </a:ext>
            </a:extLst>
          </p:cNvPr>
          <p:cNvSpPr/>
          <p:nvPr/>
        </p:nvSpPr>
        <p:spPr>
          <a:xfrm>
            <a:off x="10163916" y="4858379"/>
            <a:ext cx="1567543" cy="1266093"/>
          </a:xfrm>
          <a:prstGeom prst="flowChartMultidocument">
            <a:avLst/>
          </a:prstGeom>
          <a:solidFill>
            <a:schemeClr val="bg2">
              <a:lumMod val="50000"/>
              <a:alpha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Documents2b_2</a:t>
            </a:r>
          </a:p>
        </p:txBody>
      </p: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BC0B7B76-6B03-6841-B3BF-680CEE9A96AE}"/>
              </a:ext>
            </a:extLst>
          </p:cNvPr>
          <p:cNvCxnSpPr>
            <a:cxnSpLocks/>
            <a:endCxn id="56" idx="0"/>
          </p:cNvCxnSpPr>
          <p:nvPr/>
        </p:nvCxnSpPr>
        <p:spPr>
          <a:xfrm>
            <a:off x="11051892" y="4318797"/>
            <a:ext cx="3637" cy="539582"/>
          </a:xfrm>
          <a:prstGeom prst="straightConnector1">
            <a:avLst/>
          </a:prstGeom>
          <a:noFill/>
          <a:ln w="63500" cap="flat" cmpd="sng" algn="ctr">
            <a:solidFill>
              <a:schemeClr val="bg1">
                <a:lumMod val="50000"/>
                <a:alpha val="50000"/>
              </a:schemeClr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E0D512E1-0373-74F9-EBAC-E95DD47B2AE9}"/>
              </a:ext>
            </a:extLst>
          </p:cNvPr>
          <p:cNvCxnSpPr>
            <a:cxnSpLocks/>
            <a:stCxn id="41" idx="3"/>
            <a:endCxn id="55" idx="1"/>
          </p:cNvCxnSpPr>
          <p:nvPr/>
        </p:nvCxnSpPr>
        <p:spPr>
          <a:xfrm flipV="1">
            <a:off x="8826296" y="3982518"/>
            <a:ext cx="1074975" cy="562715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50000"/>
              </a:srgbClr>
            </a:solidFill>
            <a:prstDash val="solid"/>
            <a:miter lim="800000"/>
            <a:tailEnd type="triangle"/>
          </a:ln>
          <a:effectLst/>
        </p:spPr>
      </p:cxnSp>
      <p:sp>
        <p:nvSpPr>
          <p:cNvPr id="61" name="TextBox 60">
            <a:extLst>
              <a:ext uri="{FF2B5EF4-FFF2-40B4-BE49-F238E27FC236}">
                <a16:creationId xmlns:a16="http://schemas.microsoft.com/office/drawing/2014/main" id="{E0F2A870-E5CF-0F50-3540-2633688DC36F}"/>
              </a:ext>
            </a:extLst>
          </p:cNvPr>
          <p:cNvSpPr txBox="1"/>
          <p:nvPr/>
        </p:nvSpPr>
        <p:spPr>
          <a:xfrm rot="19837486">
            <a:off x="8767195" y="3931302"/>
            <a:ext cx="9914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/>
            <a:r>
              <a:rPr lang="en-US" sz="1600" dirty="0">
                <a:solidFill>
                  <a:prstClr val="black"/>
                </a:solidFill>
              </a:rPr>
              <a:t>oxidation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135245A-BF8D-586C-D083-A1BC751BE5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25724" y="1397715"/>
            <a:ext cx="3824456" cy="177954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621600FE-8D59-C053-F3EA-41A9E2C840D7}"/>
              </a:ext>
            </a:extLst>
          </p:cNvPr>
          <p:cNvCxnSpPr>
            <a:cxnSpLocks/>
          </p:cNvCxnSpPr>
          <p:nvPr/>
        </p:nvCxnSpPr>
        <p:spPr>
          <a:xfrm>
            <a:off x="1477108" y="2893925"/>
            <a:ext cx="1436914" cy="844062"/>
          </a:xfrm>
          <a:prstGeom prst="straightConnector1">
            <a:avLst/>
          </a:prstGeom>
          <a:noFill/>
          <a:ln w="63500" cap="flat" cmpd="sng" algn="ctr">
            <a:solidFill>
              <a:schemeClr val="accent4">
                <a:alpha val="50000"/>
              </a:schemeClr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AF06ED51-FFA6-05B7-9AEA-B368F7EB65F9}"/>
              </a:ext>
            </a:extLst>
          </p:cNvPr>
          <p:cNvCxnSpPr>
            <a:cxnSpLocks/>
          </p:cNvCxnSpPr>
          <p:nvPr/>
        </p:nvCxnSpPr>
        <p:spPr>
          <a:xfrm>
            <a:off x="5196673" y="3086518"/>
            <a:ext cx="932822" cy="601227"/>
          </a:xfrm>
          <a:prstGeom prst="straightConnector1">
            <a:avLst/>
          </a:prstGeom>
          <a:noFill/>
          <a:ln w="63500" cap="flat" cmpd="sng" algn="ctr">
            <a:solidFill>
              <a:schemeClr val="accent4">
                <a:alpha val="50000"/>
              </a:schemeClr>
            </a:solidFill>
            <a:prstDash val="solid"/>
            <a:miter lim="800000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2481797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0EEE63-57E2-B630-8A1D-800FCAC3EA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0145B85F-1A84-B3E4-AF4C-3913A56D93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Traceability: Handovers Workflow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1B0BA12-FFE8-9FB4-CD1D-7663EA62308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16545" y="6362393"/>
            <a:ext cx="5415539" cy="485999"/>
          </a:xfrm>
        </p:spPr>
        <p:txBody>
          <a:bodyPr/>
          <a:lstStyle/>
          <a:p>
            <a:pPr indent="0">
              <a:buNone/>
            </a:pPr>
            <a:r>
              <a:rPr lang="en-US" dirty="0">
                <a:hlinkClick r:id="rId3"/>
              </a:rPr>
              <a:t>https://crc1625.mdi.ruhr-uni-bochum.de/rubric/s</a:t>
            </a:r>
            <a:endParaRPr lang="en-US" dirty="0"/>
          </a:p>
          <a:p>
            <a:pPr indent="0">
              <a:buNone/>
            </a:pPr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C37B548-E205-9839-6879-05BC0488DE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9113" y="1487032"/>
            <a:ext cx="9129754" cy="477772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333E0A1-3096-545B-A58E-35046F0A78D5}"/>
              </a:ext>
            </a:extLst>
          </p:cNvPr>
          <p:cNvSpPr txBox="1"/>
          <p:nvPr/>
        </p:nvSpPr>
        <p:spPr>
          <a:xfrm>
            <a:off x="200965" y="794383"/>
            <a:ext cx="10611061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>
              <a:spcAft>
                <a:spcPts val="600"/>
              </a:spcAft>
            </a:pPr>
            <a:r>
              <a:rPr lang="en-US" sz="2200" b="1" dirty="0"/>
              <a:t>Motivation</a:t>
            </a:r>
            <a:r>
              <a:rPr lang="en-US" sz="2200" dirty="0"/>
              <a:t>: trace samples (who holds the sample</a:t>
            </a:r>
            <a:r>
              <a:rPr lang="ru-RU" sz="2200" dirty="0"/>
              <a:t>?</a:t>
            </a:r>
            <a:r>
              <a:rPr lang="en-US" sz="2200" dirty="0"/>
              <a:t>)</a:t>
            </a:r>
            <a:endParaRPr lang="en-US" sz="2200" dirty="0">
              <a:solidFill>
                <a:prstClr val="black"/>
              </a:solidFill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D47B2418-6A98-DFB2-791B-6547197BC0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56635" y="1822275"/>
            <a:ext cx="476316" cy="428685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AF02B6CB-8F21-8A7D-E153-89B1A5C4E7C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64054" y="1198209"/>
            <a:ext cx="1193549" cy="121851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ED8762F1-29C7-DB20-464D-02458B212B6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40866" y="3255667"/>
            <a:ext cx="4672573" cy="82653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74ADC84C-F22F-1CFF-A16A-63FF0CF03AE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10751" y="4269455"/>
            <a:ext cx="3883759" cy="597501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388711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93ACB6-EA28-EEFA-A02E-FCF3CC12A7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65DF4254-C6A9-D8F2-9901-662B9DA228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Goal: RDMS evolution towards AI-ready datasets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0D6E0B3-59DD-2A0F-7467-F8EC4EC4D30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134995" y="6372001"/>
            <a:ext cx="4781263" cy="485999"/>
          </a:xfrm>
        </p:spPr>
        <p:txBody>
          <a:bodyPr/>
          <a:lstStyle/>
          <a:p>
            <a:pPr indent="0">
              <a:buNone/>
            </a:pPr>
            <a:r>
              <a:rPr lang="de-DE" sz="1000" b="0" dirty="0"/>
              <a:t>RDMS: Research Data Management System</a:t>
            </a:r>
          </a:p>
          <a:p>
            <a:pPr indent="0">
              <a:buNone/>
            </a:pPr>
            <a:endParaRPr lang="en-US" b="0" dirty="0"/>
          </a:p>
        </p:txBody>
      </p:sp>
      <p:cxnSp>
        <p:nvCxnSpPr>
          <p:cNvPr id="3" name="Connector: Curved 2">
            <a:extLst>
              <a:ext uri="{FF2B5EF4-FFF2-40B4-BE49-F238E27FC236}">
                <a16:creationId xmlns:a16="http://schemas.microsoft.com/office/drawing/2014/main" id="{5DD17B60-2780-BE49-E6EA-144D2D94CBDE}"/>
              </a:ext>
            </a:extLst>
          </p:cNvPr>
          <p:cNvCxnSpPr>
            <a:cxnSpLocks/>
          </p:cNvCxnSpPr>
          <p:nvPr/>
        </p:nvCxnSpPr>
        <p:spPr>
          <a:xfrm flipH="1">
            <a:off x="10733844" y="2908946"/>
            <a:ext cx="208393" cy="1157396"/>
          </a:xfrm>
          <a:prstGeom prst="curvedConnector4">
            <a:avLst>
              <a:gd name="adj1" fmla="val -109697"/>
              <a:gd name="adj2" fmla="val 56139"/>
            </a:avLst>
          </a:prstGeom>
          <a:ln w="25400">
            <a:solidFill>
              <a:schemeClr val="bg2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F3A6BF1-3D41-47B4-C71A-A71FAA9BFF50}"/>
              </a:ext>
            </a:extLst>
          </p:cNvPr>
          <p:cNvCxnSpPr>
            <a:cxnSpLocks/>
          </p:cNvCxnSpPr>
          <p:nvPr/>
        </p:nvCxnSpPr>
        <p:spPr>
          <a:xfrm>
            <a:off x="8223250" y="2451100"/>
            <a:ext cx="0" cy="3435350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Box 10">
            <a:extLst>
              <a:ext uri="{FF2B5EF4-FFF2-40B4-BE49-F238E27FC236}">
                <a16:creationId xmlns:a16="http://schemas.microsoft.com/office/drawing/2014/main" id="{6C7DC4C8-F737-C1D4-2268-052B369362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2210" y="2412800"/>
            <a:ext cx="1468446" cy="77001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endParaRPr lang="ru-RU" altLang="ru-RU" b="1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362D5AA-982E-D1C4-FE8F-7C541A5C86F3}"/>
              </a:ext>
            </a:extLst>
          </p:cNvPr>
          <p:cNvSpPr txBox="1"/>
          <p:nvPr/>
        </p:nvSpPr>
        <p:spPr>
          <a:xfrm>
            <a:off x="1093595" y="2378947"/>
            <a:ext cx="8494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project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0F24C74A-A2E1-FCE0-247B-62C599099ADE}"/>
              </a:ext>
            </a:extLst>
          </p:cNvPr>
          <p:cNvSpPr/>
          <p:nvPr/>
        </p:nvSpPr>
        <p:spPr>
          <a:xfrm>
            <a:off x="2088452" y="2709566"/>
            <a:ext cx="401934" cy="40193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0" name="Text Box 10">
            <a:extLst>
              <a:ext uri="{FF2B5EF4-FFF2-40B4-BE49-F238E27FC236}">
                <a16:creationId xmlns:a16="http://schemas.microsoft.com/office/drawing/2014/main" id="{F032E2EA-67CA-7428-85FB-6D37BB6302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439" y="3720760"/>
            <a:ext cx="1468446" cy="77001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endParaRPr lang="ru-RU" altLang="ru-RU" b="1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8F4920A-80FF-7722-6C97-06724BC5FCFD}"/>
              </a:ext>
            </a:extLst>
          </p:cNvPr>
          <p:cNvSpPr txBox="1"/>
          <p:nvPr/>
        </p:nvSpPr>
        <p:spPr>
          <a:xfrm>
            <a:off x="58824" y="3686907"/>
            <a:ext cx="11828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subproject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CFCB9D2-E7CB-F4A0-2F10-77788B08CB49}"/>
              </a:ext>
            </a:extLst>
          </p:cNvPr>
          <p:cNvSpPr/>
          <p:nvPr/>
        </p:nvSpPr>
        <p:spPr>
          <a:xfrm>
            <a:off x="500952" y="4018503"/>
            <a:ext cx="401934" cy="401934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36A08754-C516-8199-9E87-7425355F0210}"/>
              </a:ext>
            </a:extLst>
          </p:cNvPr>
          <p:cNvSpPr/>
          <p:nvPr/>
        </p:nvSpPr>
        <p:spPr>
          <a:xfrm>
            <a:off x="1066381" y="4017526"/>
            <a:ext cx="401934" cy="401934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4" name="Text Box 10">
            <a:extLst>
              <a:ext uri="{FF2B5EF4-FFF2-40B4-BE49-F238E27FC236}">
                <a16:creationId xmlns:a16="http://schemas.microsoft.com/office/drawing/2014/main" id="{5B10CE56-DB79-ED86-576E-DD01E07A94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5218" y="3722436"/>
            <a:ext cx="1468446" cy="77001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endParaRPr lang="ru-RU" altLang="ru-RU" b="1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A251C43-F12C-A6DA-DB45-C90A1321B7FC}"/>
              </a:ext>
            </a:extLst>
          </p:cNvPr>
          <p:cNvSpPr txBox="1"/>
          <p:nvPr/>
        </p:nvSpPr>
        <p:spPr>
          <a:xfrm>
            <a:off x="2136603" y="3688583"/>
            <a:ext cx="11828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subproject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9BA4D4D5-CB9F-17E1-0E7B-562C50F28370}"/>
              </a:ext>
            </a:extLst>
          </p:cNvPr>
          <p:cNvSpPr/>
          <p:nvPr/>
        </p:nvSpPr>
        <p:spPr>
          <a:xfrm>
            <a:off x="2185031" y="4026529"/>
            <a:ext cx="401934" cy="401934"/>
          </a:xfrm>
          <a:prstGeom prst="ellipse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094B1F66-0C3D-9FB2-43E6-2A070219C69C}"/>
              </a:ext>
            </a:extLst>
          </p:cNvPr>
          <p:cNvSpPr/>
          <p:nvPr/>
        </p:nvSpPr>
        <p:spPr>
          <a:xfrm>
            <a:off x="3156860" y="4019202"/>
            <a:ext cx="401934" cy="401934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6</a:t>
            </a: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0742EBEC-06DB-7DE1-8445-8EB30E875F46}"/>
              </a:ext>
            </a:extLst>
          </p:cNvPr>
          <p:cNvCxnSpPr>
            <a:cxnSpLocks/>
            <a:stCxn id="7" idx="2"/>
          </p:cNvCxnSpPr>
          <p:nvPr/>
        </p:nvCxnSpPr>
        <p:spPr>
          <a:xfrm flipH="1">
            <a:off x="825500" y="3182815"/>
            <a:ext cx="1000933" cy="538285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F1A268D7-37C2-CA74-6435-0025E8E74608}"/>
              </a:ext>
            </a:extLst>
          </p:cNvPr>
          <p:cNvCxnSpPr>
            <a:cxnSpLocks/>
            <a:stCxn id="7" idx="2"/>
          </p:cNvCxnSpPr>
          <p:nvPr/>
        </p:nvCxnSpPr>
        <p:spPr>
          <a:xfrm>
            <a:off x="1826433" y="3182815"/>
            <a:ext cx="1088217" cy="538285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Oval 30">
            <a:extLst>
              <a:ext uri="{FF2B5EF4-FFF2-40B4-BE49-F238E27FC236}">
                <a16:creationId xmlns:a16="http://schemas.microsoft.com/office/drawing/2014/main" id="{F6DFCDC7-6E18-E6B2-3B8C-AA6602B84686}"/>
              </a:ext>
            </a:extLst>
          </p:cNvPr>
          <p:cNvSpPr/>
          <p:nvPr/>
        </p:nvSpPr>
        <p:spPr>
          <a:xfrm>
            <a:off x="2673981" y="4026529"/>
            <a:ext cx="401934" cy="401934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32" name="Text Box 10">
            <a:extLst>
              <a:ext uri="{FF2B5EF4-FFF2-40B4-BE49-F238E27FC236}">
                <a16:creationId xmlns:a16="http://schemas.microsoft.com/office/drawing/2014/main" id="{D38C677C-90C6-E4C0-5D8E-6CCF24C211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089" y="5041560"/>
            <a:ext cx="1468446" cy="77001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endParaRPr lang="ru-RU" altLang="ru-RU" b="1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E4A2733-1A87-4FB1-B65E-8C7C7356BFA5}"/>
              </a:ext>
            </a:extLst>
          </p:cNvPr>
          <p:cNvSpPr txBox="1"/>
          <p:nvPr/>
        </p:nvSpPr>
        <p:spPr>
          <a:xfrm>
            <a:off x="52474" y="5007707"/>
            <a:ext cx="15150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subsubproject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DBA829D8-61E7-180B-7175-AB374BE40B9D}"/>
              </a:ext>
            </a:extLst>
          </p:cNvPr>
          <p:cNvSpPr/>
          <p:nvPr/>
        </p:nvSpPr>
        <p:spPr>
          <a:xfrm>
            <a:off x="1034352" y="5326603"/>
            <a:ext cx="401934" cy="401934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7</a:t>
            </a: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71C00AE8-8288-8FD6-E87F-6521270C4E5B}"/>
              </a:ext>
            </a:extLst>
          </p:cNvPr>
          <p:cNvCxnSpPr>
            <a:cxnSpLocks/>
            <a:stCxn id="10" idx="2"/>
          </p:cNvCxnSpPr>
          <p:nvPr/>
        </p:nvCxnSpPr>
        <p:spPr>
          <a:xfrm>
            <a:off x="791662" y="4490775"/>
            <a:ext cx="4296" cy="563577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Box 10">
            <a:extLst>
              <a:ext uri="{FF2B5EF4-FFF2-40B4-BE49-F238E27FC236}">
                <a16:creationId xmlns:a16="http://schemas.microsoft.com/office/drawing/2014/main" id="{6FF3FDEE-D0B5-F3E3-601C-FB41626E15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10" y="2412800"/>
            <a:ext cx="1468446" cy="770015"/>
          </a:xfrm>
          <a:prstGeom prst="rect">
            <a:avLst/>
          </a:prstGeom>
          <a:noFill/>
          <a:ln w="12700">
            <a:solidFill>
              <a:schemeClr val="bg2">
                <a:lumMod val="9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endParaRPr lang="ru-RU" altLang="ru-RU" b="1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435FCA1-A94D-3911-E13E-8ABF26B3212F}"/>
              </a:ext>
            </a:extLst>
          </p:cNvPr>
          <p:cNvSpPr txBox="1"/>
          <p:nvPr/>
        </p:nvSpPr>
        <p:spPr>
          <a:xfrm>
            <a:off x="5335395" y="2378947"/>
            <a:ext cx="8494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2">
                    <a:lumMod val="90000"/>
                  </a:schemeClr>
                </a:solidFill>
              </a:rPr>
              <a:t>project</a:t>
            </a: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3FCC5AAD-210D-856D-F520-06ED883C3AB9}"/>
              </a:ext>
            </a:extLst>
          </p:cNvPr>
          <p:cNvSpPr/>
          <p:nvPr/>
        </p:nvSpPr>
        <p:spPr>
          <a:xfrm>
            <a:off x="6292152" y="2722266"/>
            <a:ext cx="401934" cy="40193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39" name="Text Box 10">
            <a:extLst>
              <a:ext uri="{FF2B5EF4-FFF2-40B4-BE49-F238E27FC236}">
                <a16:creationId xmlns:a16="http://schemas.microsoft.com/office/drawing/2014/main" id="{DD535DDB-B293-C9BD-4447-018C67067B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3689" y="3720760"/>
            <a:ext cx="1468446" cy="770015"/>
          </a:xfrm>
          <a:prstGeom prst="rect">
            <a:avLst/>
          </a:prstGeom>
          <a:noFill/>
          <a:ln w="12700">
            <a:solidFill>
              <a:schemeClr val="bg2">
                <a:lumMod val="9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endParaRPr lang="ru-RU" altLang="ru-RU" b="1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F540499-E080-C166-B8BE-C9245DBC2D91}"/>
              </a:ext>
            </a:extLst>
          </p:cNvPr>
          <p:cNvSpPr txBox="1"/>
          <p:nvPr/>
        </p:nvSpPr>
        <p:spPr>
          <a:xfrm>
            <a:off x="4345074" y="3686907"/>
            <a:ext cx="11828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2">
                    <a:lumMod val="90000"/>
                  </a:schemeClr>
                </a:solidFill>
              </a:rPr>
              <a:t>subproject</a:t>
            </a: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6D6C22DD-00A6-1CA7-2071-540FEEB6E7C5}"/>
              </a:ext>
            </a:extLst>
          </p:cNvPr>
          <p:cNvSpPr/>
          <p:nvPr/>
        </p:nvSpPr>
        <p:spPr>
          <a:xfrm>
            <a:off x="4787202" y="4018503"/>
            <a:ext cx="401934" cy="401934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B0A77214-1592-F4C1-1D04-7D06A3995D55}"/>
              </a:ext>
            </a:extLst>
          </p:cNvPr>
          <p:cNvSpPr/>
          <p:nvPr/>
        </p:nvSpPr>
        <p:spPr>
          <a:xfrm>
            <a:off x="5352631" y="4019907"/>
            <a:ext cx="401934" cy="401934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43" name="Text Box 10">
            <a:extLst>
              <a:ext uri="{FF2B5EF4-FFF2-40B4-BE49-F238E27FC236}">
                <a16:creationId xmlns:a16="http://schemas.microsoft.com/office/drawing/2014/main" id="{C5D31BA5-4D68-D792-10E0-2EB7295AC1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77018" y="3722436"/>
            <a:ext cx="1468446" cy="770015"/>
          </a:xfrm>
          <a:prstGeom prst="rect">
            <a:avLst/>
          </a:prstGeom>
          <a:noFill/>
          <a:ln w="12700">
            <a:solidFill>
              <a:schemeClr val="bg2">
                <a:lumMod val="9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endParaRPr lang="ru-RU" altLang="ru-RU" b="1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23B2DE38-50C6-A677-33AD-B846BED868AB}"/>
              </a:ext>
            </a:extLst>
          </p:cNvPr>
          <p:cNvSpPr txBox="1"/>
          <p:nvPr/>
        </p:nvSpPr>
        <p:spPr>
          <a:xfrm>
            <a:off x="6378403" y="3688583"/>
            <a:ext cx="11828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2">
                    <a:lumMod val="90000"/>
                  </a:schemeClr>
                </a:solidFill>
              </a:rPr>
              <a:t>subproject</a:t>
            </a: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CCFE6935-DBE5-8943-4054-1F755232CE26}"/>
              </a:ext>
            </a:extLst>
          </p:cNvPr>
          <p:cNvSpPr/>
          <p:nvPr/>
        </p:nvSpPr>
        <p:spPr>
          <a:xfrm>
            <a:off x="6426831" y="4021767"/>
            <a:ext cx="401934" cy="401934"/>
          </a:xfrm>
          <a:prstGeom prst="ellipse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B75A5A39-4EC0-3F66-3E60-D0162704A0C2}"/>
              </a:ext>
            </a:extLst>
          </p:cNvPr>
          <p:cNvSpPr/>
          <p:nvPr/>
        </p:nvSpPr>
        <p:spPr>
          <a:xfrm>
            <a:off x="7398660" y="4019202"/>
            <a:ext cx="401934" cy="401934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6</a:t>
            </a:r>
          </a:p>
        </p:txBody>
      </p: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852633AF-24E3-58F1-C77E-2286B0B908D8}"/>
              </a:ext>
            </a:extLst>
          </p:cNvPr>
          <p:cNvCxnSpPr>
            <a:cxnSpLocks/>
            <a:stCxn id="36" idx="2"/>
          </p:cNvCxnSpPr>
          <p:nvPr/>
        </p:nvCxnSpPr>
        <p:spPr>
          <a:xfrm flipH="1">
            <a:off x="5086350" y="3182815"/>
            <a:ext cx="981883" cy="531935"/>
          </a:xfrm>
          <a:prstGeom prst="straightConnector1">
            <a:avLst/>
          </a:prstGeom>
          <a:ln w="12700">
            <a:solidFill>
              <a:schemeClr val="bg2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A785F83E-5EEA-5FF3-81D8-E0CC70AC55D6}"/>
              </a:ext>
            </a:extLst>
          </p:cNvPr>
          <p:cNvCxnSpPr>
            <a:cxnSpLocks/>
            <a:stCxn id="36" idx="2"/>
          </p:cNvCxnSpPr>
          <p:nvPr/>
        </p:nvCxnSpPr>
        <p:spPr>
          <a:xfrm>
            <a:off x="6068233" y="3182815"/>
            <a:ext cx="1094567" cy="531935"/>
          </a:xfrm>
          <a:prstGeom prst="straightConnector1">
            <a:avLst/>
          </a:prstGeom>
          <a:ln w="12700">
            <a:solidFill>
              <a:schemeClr val="bg2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Oval 48">
            <a:extLst>
              <a:ext uri="{FF2B5EF4-FFF2-40B4-BE49-F238E27FC236}">
                <a16:creationId xmlns:a16="http://schemas.microsoft.com/office/drawing/2014/main" id="{988282D2-6EF6-C5D4-A369-BA5B88953A69}"/>
              </a:ext>
            </a:extLst>
          </p:cNvPr>
          <p:cNvSpPr/>
          <p:nvPr/>
        </p:nvSpPr>
        <p:spPr>
          <a:xfrm>
            <a:off x="6915781" y="4026529"/>
            <a:ext cx="401934" cy="401934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50" name="Text Box 10">
            <a:extLst>
              <a:ext uri="{FF2B5EF4-FFF2-40B4-BE49-F238E27FC236}">
                <a16:creationId xmlns:a16="http://schemas.microsoft.com/office/drawing/2014/main" id="{9C3B3933-A92A-2247-3904-38CC49F87A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37339" y="5041560"/>
            <a:ext cx="1468446" cy="770015"/>
          </a:xfrm>
          <a:prstGeom prst="rect">
            <a:avLst/>
          </a:prstGeom>
          <a:noFill/>
          <a:ln w="12700">
            <a:solidFill>
              <a:schemeClr val="bg2">
                <a:lumMod val="9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endParaRPr lang="ru-RU" altLang="ru-RU" b="1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14D2199-D45E-0435-0D8D-1241E205C8FA}"/>
              </a:ext>
            </a:extLst>
          </p:cNvPr>
          <p:cNvSpPr txBox="1"/>
          <p:nvPr/>
        </p:nvSpPr>
        <p:spPr>
          <a:xfrm>
            <a:off x="4338724" y="5007707"/>
            <a:ext cx="15150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2">
                    <a:lumMod val="90000"/>
                  </a:schemeClr>
                </a:solidFill>
              </a:rPr>
              <a:t>subsubproject</a:t>
            </a: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EBF2B001-B34D-178E-044A-86FC9A153D2B}"/>
              </a:ext>
            </a:extLst>
          </p:cNvPr>
          <p:cNvSpPr/>
          <p:nvPr/>
        </p:nvSpPr>
        <p:spPr>
          <a:xfrm>
            <a:off x="5320602" y="5326603"/>
            <a:ext cx="401934" cy="401934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7</a:t>
            </a: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7A1BDFEB-CE6D-5B54-1907-99B12C90C52A}"/>
              </a:ext>
            </a:extLst>
          </p:cNvPr>
          <p:cNvCxnSpPr>
            <a:cxnSpLocks/>
            <a:stCxn id="39" idx="2"/>
          </p:cNvCxnSpPr>
          <p:nvPr/>
        </p:nvCxnSpPr>
        <p:spPr>
          <a:xfrm>
            <a:off x="5077912" y="4490775"/>
            <a:ext cx="4296" cy="563577"/>
          </a:xfrm>
          <a:prstGeom prst="straightConnector1">
            <a:avLst/>
          </a:prstGeom>
          <a:ln w="12700">
            <a:solidFill>
              <a:schemeClr val="bg2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nector: Curved 53">
            <a:extLst>
              <a:ext uri="{FF2B5EF4-FFF2-40B4-BE49-F238E27FC236}">
                <a16:creationId xmlns:a16="http://schemas.microsoft.com/office/drawing/2014/main" id="{1925EC5D-2992-EB0B-4901-9CC58E14E04E}"/>
              </a:ext>
            </a:extLst>
          </p:cNvPr>
          <p:cNvCxnSpPr>
            <a:cxnSpLocks/>
            <a:stCxn id="41" idx="4"/>
            <a:endCxn id="52" idx="2"/>
          </p:cNvCxnSpPr>
          <p:nvPr/>
        </p:nvCxnSpPr>
        <p:spPr>
          <a:xfrm rot="16200000" flipH="1">
            <a:off x="4600819" y="4807786"/>
            <a:ext cx="1107133" cy="332433"/>
          </a:xfrm>
          <a:prstGeom prst="curvedConnector2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nector: Curved 54">
            <a:extLst>
              <a:ext uri="{FF2B5EF4-FFF2-40B4-BE49-F238E27FC236}">
                <a16:creationId xmlns:a16="http://schemas.microsoft.com/office/drawing/2014/main" id="{8B950149-9AA0-193D-1C79-B27CB7B67326}"/>
              </a:ext>
            </a:extLst>
          </p:cNvPr>
          <p:cNvCxnSpPr>
            <a:cxnSpLocks/>
            <a:stCxn id="38" idx="2"/>
            <a:endCxn id="41" idx="0"/>
          </p:cNvCxnSpPr>
          <p:nvPr/>
        </p:nvCxnSpPr>
        <p:spPr>
          <a:xfrm rot="10800000" flipV="1">
            <a:off x="4988170" y="2923233"/>
            <a:ext cx="1303983" cy="1095270"/>
          </a:xfrm>
          <a:prstGeom prst="curvedConnector2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nector: Curved 55">
            <a:extLst>
              <a:ext uri="{FF2B5EF4-FFF2-40B4-BE49-F238E27FC236}">
                <a16:creationId xmlns:a16="http://schemas.microsoft.com/office/drawing/2014/main" id="{BB04831F-6908-DD9A-2CD0-94BE50AE0C37}"/>
              </a:ext>
            </a:extLst>
          </p:cNvPr>
          <p:cNvCxnSpPr>
            <a:cxnSpLocks/>
            <a:stCxn id="49" idx="4"/>
            <a:endCxn id="46" idx="4"/>
          </p:cNvCxnSpPr>
          <p:nvPr/>
        </p:nvCxnSpPr>
        <p:spPr>
          <a:xfrm rot="5400000" flipH="1" flipV="1">
            <a:off x="7354523" y="4183360"/>
            <a:ext cx="7327" cy="482879"/>
          </a:xfrm>
          <a:prstGeom prst="curvedConnector3">
            <a:avLst>
              <a:gd name="adj1" fmla="val -3119967"/>
            </a:avLst>
          </a:prstGeom>
          <a:ln w="254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nector: Curved 56">
            <a:extLst>
              <a:ext uri="{FF2B5EF4-FFF2-40B4-BE49-F238E27FC236}">
                <a16:creationId xmlns:a16="http://schemas.microsoft.com/office/drawing/2014/main" id="{A4713878-7623-463F-3F4A-0A778CB3DBB3}"/>
              </a:ext>
            </a:extLst>
          </p:cNvPr>
          <p:cNvCxnSpPr>
            <a:cxnSpLocks/>
            <a:stCxn id="38" idx="2"/>
            <a:endCxn id="42" idx="0"/>
          </p:cNvCxnSpPr>
          <p:nvPr/>
        </p:nvCxnSpPr>
        <p:spPr>
          <a:xfrm rot="10800000" flipV="1">
            <a:off x="5553598" y="2923233"/>
            <a:ext cx="738554" cy="1096674"/>
          </a:xfrm>
          <a:prstGeom prst="curvedConnector2">
            <a:avLst/>
          </a:prstGeom>
          <a:ln w="254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nector: Curved 57">
            <a:extLst>
              <a:ext uri="{FF2B5EF4-FFF2-40B4-BE49-F238E27FC236}">
                <a16:creationId xmlns:a16="http://schemas.microsoft.com/office/drawing/2014/main" id="{A1213B28-3B5E-8E71-EF09-C20599E8F3B6}"/>
              </a:ext>
            </a:extLst>
          </p:cNvPr>
          <p:cNvCxnSpPr>
            <a:cxnSpLocks/>
            <a:stCxn id="42" idx="6"/>
            <a:endCxn id="45" idx="2"/>
          </p:cNvCxnSpPr>
          <p:nvPr/>
        </p:nvCxnSpPr>
        <p:spPr>
          <a:xfrm>
            <a:off x="5754565" y="4220874"/>
            <a:ext cx="672266" cy="1860"/>
          </a:xfrm>
          <a:prstGeom prst="curvedConnector3">
            <a:avLst>
              <a:gd name="adj1" fmla="val 50000"/>
            </a:avLst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nector: Curved 58">
            <a:extLst>
              <a:ext uri="{FF2B5EF4-FFF2-40B4-BE49-F238E27FC236}">
                <a16:creationId xmlns:a16="http://schemas.microsoft.com/office/drawing/2014/main" id="{1AB8840B-147F-D925-6A43-CDCFD51EDC26}"/>
              </a:ext>
            </a:extLst>
          </p:cNvPr>
          <p:cNvCxnSpPr>
            <a:cxnSpLocks/>
            <a:stCxn id="42" idx="4"/>
            <a:endCxn id="49" idx="4"/>
          </p:cNvCxnSpPr>
          <p:nvPr/>
        </p:nvCxnSpPr>
        <p:spPr>
          <a:xfrm rot="16200000" flipH="1">
            <a:off x="6331862" y="3643577"/>
            <a:ext cx="6622" cy="1563150"/>
          </a:xfrm>
          <a:prstGeom prst="curvedConnector3">
            <a:avLst>
              <a:gd name="adj1" fmla="val 3552129"/>
            </a:avLst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Connector: Curved 59">
            <a:extLst>
              <a:ext uri="{FF2B5EF4-FFF2-40B4-BE49-F238E27FC236}">
                <a16:creationId xmlns:a16="http://schemas.microsoft.com/office/drawing/2014/main" id="{0ADCAD2B-3907-E482-4FA6-A2EFAE1235E7}"/>
              </a:ext>
            </a:extLst>
          </p:cNvPr>
          <p:cNvCxnSpPr>
            <a:cxnSpLocks/>
            <a:stCxn id="45" idx="0"/>
            <a:endCxn id="49" idx="0"/>
          </p:cNvCxnSpPr>
          <p:nvPr/>
        </p:nvCxnSpPr>
        <p:spPr>
          <a:xfrm rot="16200000" flipH="1">
            <a:off x="6869892" y="3779673"/>
            <a:ext cx="4762" cy="488950"/>
          </a:xfrm>
          <a:prstGeom prst="curvedConnector3">
            <a:avLst>
              <a:gd name="adj1" fmla="val -4800504"/>
            </a:avLst>
          </a:prstGeom>
          <a:ln w="254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Connector: Curved 60">
            <a:extLst>
              <a:ext uri="{FF2B5EF4-FFF2-40B4-BE49-F238E27FC236}">
                <a16:creationId xmlns:a16="http://schemas.microsoft.com/office/drawing/2014/main" id="{D183C83D-8BFA-ABD8-B595-D8CA024BB64C}"/>
              </a:ext>
            </a:extLst>
          </p:cNvPr>
          <p:cNvCxnSpPr>
            <a:cxnSpLocks/>
            <a:stCxn id="41" idx="4"/>
            <a:endCxn id="42" idx="4"/>
          </p:cNvCxnSpPr>
          <p:nvPr/>
        </p:nvCxnSpPr>
        <p:spPr>
          <a:xfrm rot="16200000" flipH="1">
            <a:off x="5270181" y="4138424"/>
            <a:ext cx="1404" cy="565429"/>
          </a:xfrm>
          <a:prstGeom prst="curvedConnector3">
            <a:avLst>
              <a:gd name="adj1" fmla="val 16382051"/>
            </a:avLst>
          </a:prstGeom>
          <a:ln w="254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 Box 10">
            <a:extLst>
              <a:ext uri="{FF2B5EF4-FFF2-40B4-BE49-F238E27FC236}">
                <a16:creationId xmlns:a16="http://schemas.microsoft.com/office/drawing/2014/main" id="{925FECB5-62E4-C674-870B-8F8C774A7F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75810" y="2412800"/>
            <a:ext cx="1468446" cy="770015"/>
          </a:xfrm>
          <a:prstGeom prst="rect">
            <a:avLst/>
          </a:prstGeom>
          <a:noFill/>
          <a:ln w="12700">
            <a:solidFill>
              <a:schemeClr val="bg2">
                <a:lumMod val="9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endParaRPr lang="ru-RU" altLang="ru-RU" b="1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188A709C-D807-AC88-036F-3085E2AF8056}"/>
              </a:ext>
            </a:extLst>
          </p:cNvPr>
          <p:cNvSpPr txBox="1"/>
          <p:nvPr/>
        </p:nvSpPr>
        <p:spPr>
          <a:xfrm>
            <a:off x="9577195" y="2378947"/>
            <a:ext cx="8494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2">
                    <a:lumMod val="90000"/>
                  </a:schemeClr>
                </a:solidFill>
              </a:rPr>
              <a:t>project</a:t>
            </a:r>
          </a:p>
        </p:txBody>
      </p:sp>
      <p:sp>
        <p:nvSpPr>
          <p:cNvPr id="1024" name="Oval 1023">
            <a:extLst>
              <a:ext uri="{FF2B5EF4-FFF2-40B4-BE49-F238E27FC236}">
                <a16:creationId xmlns:a16="http://schemas.microsoft.com/office/drawing/2014/main" id="{A0A396FF-0431-B2FB-088B-FA00A5A13296}"/>
              </a:ext>
            </a:extLst>
          </p:cNvPr>
          <p:cNvSpPr/>
          <p:nvPr/>
        </p:nvSpPr>
        <p:spPr>
          <a:xfrm>
            <a:off x="10533952" y="2722266"/>
            <a:ext cx="401934" cy="40193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025" name="Text Box 10">
            <a:extLst>
              <a:ext uri="{FF2B5EF4-FFF2-40B4-BE49-F238E27FC236}">
                <a16:creationId xmlns:a16="http://schemas.microsoft.com/office/drawing/2014/main" id="{EE2019A8-9C7B-9D29-3332-D5CC58EAA7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85489" y="3720760"/>
            <a:ext cx="1468446" cy="770015"/>
          </a:xfrm>
          <a:prstGeom prst="rect">
            <a:avLst/>
          </a:prstGeom>
          <a:noFill/>
          <a:ln w="12700">
            <a:solidFill>
              <a:schemeClr val="bg2">
                <a:lumMod val="9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endParaRPr lang="ru-RU" altLang="ru-RU" b="1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027" name="TextBox 1026">
            <a:extLst>
              <a:ext uri="{FF2B5EF4-FFF2-40B4-BE49-F238E27FC236}">
                <a16:creationId xmlns:a16="http://schemas.microsoft.com/office/drawing/2014/main" id="{3321F46F-2481-6402-F3AB-05F244D7EB19}"/>
              </a:ext>
            </a:extLst>
          </p:cNvPr>
          <p:cNvSpPr txBox="1"/>
          <p:nvPr/>
        </p:nvSpPr>
        <p:spPr>
          <a:xfrm>
            <a:off x="8586874" y="3686907"/>
            <a:ext cx="11828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2">
                    <a:lumMod val="90000"/>
                  </a:schemeClr>
                </a:solidFill>
              </a:rPr>
              <a:t>subproject</a:t>
            </a:r>
          </a:p>
        </p:txBody>
      </p:sp>
      <p:sp>
        <p:nvSpPr>
          <p:cNvPr id="1028" name="Oval 1027">
            <a:extLst>
              <a:ext uri="{FF2B5EF4-FFF2-40B4-BE49-F238E27FC236}">
                <a16:creationId xmlns:a16="http://schemas.microsoft.com/office/drawing/2014/main" id="{E9E5E80C-999E-8AEB-D6E4-FF96661DADCD}"/>
              </a:ext>
            </a:extLst>
          </p:cNvPr>
          <p:cNvSpPr/>
          <p:nvPr/>
        </p:nvSpPr>
        <p:spPr>
          <a:xfrm>
            <a:off x="9029002" y="4018503"/>
            <a:ext cx="401934" cy="401934"/>
          </a:xfrm>
          <a:prstGeom prst="ellipse">
            <a:avLst/>
          </a:prstGeom>
          <a:solidFill>
            <a:schemeClr val="accent2">
              <a:lumMod val="40000"/>
              <a:lumOff val="60000"/>
              <a:alpha val="30000"/>
            </a:schemeClr>
          </a:solidFill>
          <a:ln>
            <a:solidFill>
              <a:schemeClr val="tx1">
                <a:alpha val="3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>
                    <a:alpha val="30000"/>
                  </a:schemeClr>
                </a:solidFill>
              </a:rPr>
              <a:t>2</a:t>
            </a:r>
          </a:p>
        </p:txBody>
      </p:sp>
      <p:sp>
        <p:nvSpPr>
          <p:cNvPr id="1029" name="Oval 1028">
            <a:extLst>
              <a:ext uri="{FF2B5EF4-FFF2-40B4-BE49-F238E27FC236}">
                <a16:creationId xmlns:a16="http://schemas.microsoft.com/office/drawing/2014/main" id="{FB5A64DF-68C7-CDA6-D9DA-6CBEE2FAF985}"/>
              </a:ext>
            </a:extLst>
          </p:cNvPr>
          <p:cNvSpPr/>
          <p:nvPr/>
        </p:nvSpPr>
        <p:spPr>
          <a:xfrm>
            <a:off x="9594431" y="4017526"/>
            <a:ext cx="401934" cy="401934"/>
          </a:xfrm>
          <a:prstGeom prst="ellipse">
            <a:avLst/>
          </a:prstGeom>
          <a:solidFill>
            <a:schemeClr val="accent1">
              <a:lumMod val="60000"/>
              <a:lumOff val="40000"/>
              <a:alpha val="30000"/>
            </a:schemeClr>
          </a:solidFill>
          <a:ln>
            <a:solidFill>
              <a:schemeClr val="tx1">
                <a:alpha val="3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>
                    <a:alpha val="30000"/>
                  </a:schemeClr>
                </a:solidFill>
              </a:rPr>
              <a:t>3</a:t>
            </a:r>
          </a:p>
        </p:txBody>
      </p:sp>
      <p:sp>
        <p:nvSpPr>
          <p:cNvPr id="1030" name="Text Box 10">
            <a:extLst>
              <a:ext uri="{FF2B5EF4-FFF2-40B4-BE49-F238E27FC236}">
                <a16:creationId xmlns:a16="http://schemas.microsoft.com/office/drawing/2014/main" id="{557BCA7D-470B-7052-B8FB-FBB53A2507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18818" y="3722436"/>
            <a:ext cx="1468446" cy="770015"/>
          </a:xfrm>
          <a:prstGeom prst="rect">
            <a:avLst/>
          </a:prstGeom>
          <a:noFill/>
          <a:ln w="12700">
            <a:solidFill>
              <a:schemeClr val="bg2">
                <a:lumMod val="9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endParaRPr lang="ru-RU" altLang="ru-RU" b="1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031" name="TextBox 1030">
            <a:extLst>
              <a:ext uri="{FF2B5EF4-FFF2-40B4-BE49-F238E27FC236}">
                <a16:creationId xmlns:a16="http://schemas.microsoft.com/office/drawing/2014/main" id="{69E5B58F-B505-FA82-7243-A6093E5B20A4}"/>
              </a:ext>
            </a:extLst>
          </p:cNvPr>
          <p:cNvSpPr txBox="1"/>
          <p:nvPr/>
        </p:nvSpPr>
        <p:spPr>
          <a:xfrm>
            <a:off x="10620203" y="3688583"/>
            <a:ext cx="11828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2">
                    <a:lumMod val="90000"/>
                  </a:schemeClr>
                </a:solidFill>
              </a:rPr>
              <a:t>subproject</a:t>
            </a:r>
          </a:p>
        </p:txBody>
      </p:sp>
      <p:sp>
        <p:nvSpPr>
          <p:cNvPr id="1032" name="Oval 1031">
            <a:extLst>
              <a:ext uri="{FF2B5EF4-FFF2-40B4-BE49-F238E27FC236}">
                <a16:creationId xmlns:a16="http://schemas.microsoft.com/office/drawing/2014/main" id="{1A7DA756-CFC8-A877-413D-545104964544}"/>
              </a:ext>
            </a:extLst>
          </p:cNvPr>
          <p:cNvSpPr/>
          <p:nvPr/>
        </p:nvSpPr>
        <p:spPr>
          <a:xfrm>
            <a:off x="10668631" y="4013829"/>
            <a:ext cx="401934" cy="401934"/>
          </a:xfrm>
          <a:prstGeom prst="ellipse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1033" name="Oval 1032">
            <a:extLst>
              <a:ext uri="{FF2B5EF4-FFF2-40B4-BE49-F238E27FC236}">
                <a16:creationId xmlns:a16="http://schemas.microsoft.com/office/drawing/2014/main" id="{6A3C86D7-26AA-2DA0-B7CA-527261687399}"/>
              </a:ext>
            </a:extLst>
          </p:cNvPr>
          <p:cNvSpPr/>
          <p:nvPr/>
        </p:nvSpPr>
        <p:spPr>
          <a:xfrm>
            <a:off x="11640460" y="4019202"/>
            <a:ext cx="401934" cy="401934"/>
          </a:xfrm>
          <a:prstGeom prst="ellipse">
            <a:avLst/>
          </a:prstGeom>
          <a:solidFill>
            <a:schemeClr val="accent6">
              <a:lumMod val="60000"/>
              <a:lumOff val="40000"/>
              <a:alpha val="30000"/>
            </a:schemeClr>
          </a:solidFill>
          <a:ln>
            <a:solidFill>
              <a:schemeClr val="tx1">
                <a:alpha val="3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>
                    <a:alpha val="30000"/>
                  </a:schemeClr>
                </a:solidFill>
              </a:rPr>
              <a:t>6</a:t>
            </a:r>
          </a:p>
        </p:txBody>
      </p:sp>
      <p:cxnSp>
        <p:nvCxnSpPr>
          <p:cNvPr id="1034" name="Straight Arrow Connector 1033">
            <a:extLst>
              <a:ext uri="{FF2B5EF4-FFF2-40B4-BE49-F238E27FC236}">
                <a16:creationId xmlns:a16="http://schemas.microsoft.com/office/drawing/2014/main" id="{CF7F5CCF-0101-6FF6-6DED-9D0FC0387156}"/>
              </a:ext>
            </a:extLst>
          </p:cNvPr>
          <p:cNvCxnSpPr>
            <a:cxnSpLocks/>
            <a:stCxn id="62" idx="2"/>
          </p:cNvCxnSpPr>
          <p:nvPr/>
        </p:nvCxnSpPr>
        <p:spPr>
          <a:xfrm flipH="1">
            <a:off x="9328150" y="3182815"/>
            <a:ext cx="981883" cy="531935"/>
          </a:xfrm>
          <a:prstGeom prst="straightConnector1">
            <a:avLst/>
          </a:prstGeom>
          <a:ln w="12700">
            <a:solidFill>
              <a:schemeClr val="bg2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5" name="Straight Arrow Connector 1034">
            <a:extLst>
              <a:ext uri="{FF2B5EF4-FFF2-40B4-BE49-F238E27FC236}">
                <a16:creationId xmlns:a16="http://schemas.microsoft.com/office/drawing/2014/main" id="{281562B2-A493-3846-4D77-ADAB96A3FA05}"/>
              </a:ext>
            </a:extLst>
          </p:cNvPr>
          <p:cNvCxnSpPr>
            <a:cxnSpLocks/>
            <a:stCxn id="62" idx="2"/>
          </p:cNvCxnSpPr>
          <p:nvPr/>
        </p:nvCxnSpPr>
        <p:spPr>
          <a:xfrm>
            <a:off x="10310033" y="3182815"/>
            <a:ext cx="1094567" cy="531935"/>
          </a:xfrm>
          <a:prstGeom prst="straightConnector1">
            <a:avLst/>
          </a:prstGeom>
          <a:ln w="12700">
            <a:solidFill>
              <a:schemeClr val="bg2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6" name="Oval 1035">
            <a:extLst>
              <a:ext uri="{FF2B5EF4-FFF2-40B4-BE49-F238E27FC236}">
                <a16:creationId xmlns:a16="http://schemas.microsoft.com/office/drawing/2014/main" id="{F612ADC7-5DC2-B70C-C439-6AA83EBD181A}"/>
              </a:ext>
            </a:extLst>
          </p:cNvPr>
          <p:cNvSpPr/>
          <p:nvPr/>
        </p:nvSpPr>
        <p:spPr>
          <a:xfrm>
            <a:off x="11157581" y="4026529"/>
            <a:ext cx="401934" cy="401934"/>
          </a:xfrm>
          <a:prstGeom prst="ellipse">
            <a:avLst/>
          </a:prstGeom>
          <a:solidFill>
            <a:schemeClr val="accent2">
              <a:lumMod val="40000"/>
              <a:lumOff val="60000"/>
              <a:alpha val="30000"/>
            </a:schemeClr>
          </a:solidFill>
          <a:ln>
            <a:solidFill>
              <a:schemeClr val="tx1">
                <a:alpha val="3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>
                    <a:alpha val="30000"/>
                  </a:schemeClr>
                </a:solidFill>
              </a:rPr>
              <a:t>5</a:t>
            </a:r>
          </a:p>
        </p:txBody>
      </p:sp>
      <p:sp>
        <p:nvSpPr>
          <p:cNvPr id="1037" name="Text Box 10">
            <a:extLst>
              <a:ext uri="{FF2B5EF4-FFF2-40B4-BE49-F238E27FC236}">
                <a16:creationId xmlns:a16="http://schemas.microsoft.com/office/drawing/2014/main" id="{A4A8B03F-6588-4709-B3C9-8096D2B224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79139" y="5041560"/>
            <a:ext cx="1468446" cy="770015"/>
          </a:xfrm>
          <a:prstGeom prst="rect">
            <a:avLst/>
          </a:prstGeom>
          <a:noFill/>
          <a:ln w="12700">
            <a:solidFill>
              <a:schemeClr val="bg2">
                <a:lumMod val="9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endParaRPr lang="ru-RU" altLang="ru-RU" b="1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038" name="TextBox 1037">
            <a:extLst>
              <a:ext uri="{FF2B5EF4-FFF2-40B4-BE49-F238E27FC236}">
                <a16:creationId xmlns:a16="http://schemas.microsoft.com/office/drawing/2014/main" id="{2C4CC0E3-B2CF-CDA1-F858-06C7851F01AD}"/>
              </a:ext>
            </a:extLst>
          </p:cNvPr>
          <p:cNvSpPr txBox="1"/>
          <p:nvPr/>
        </p:nvSpPr>
        <p:spPr>
          <a:xfrm>
            <a:off x="8580524" y="5007707"/>
            <a:ext cx="15150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2">
                    <a:lumMod val="90000"/>
                  </a:schemeClr>
                </a:solidFill>
              </a:rPr>
              <a:t>subsubproject</a:t>
            </a:r>
          </a:p>
        </p:txBody>
      </p:sp>
      <p:sp>
        <p:nvSpPr>
          <p:cNvPr id="1039" name="Oval 1038">
            <a:extLst>
              <a:ext uri="{FF2B5EF4-FFF2-40B4-BE49-F238E27FC236}">
                <a16:creationId xmlns:a16="http://schemas.microsoft.com/office/drawing/2014/main" id="{BCE84A3F-D41E-1546-EE57-F42FB5240D26}"/>
              </a:ext>
            </a:extLst>
          </p:cNvPr>
          <p:cNvSpPr/>
          <p:nvPr/>
        </p:nvSpPr>
        <p:spPr>
          <a:xfrm>
            <a:off x="9562402" y="5326603"/>
            <a:ext cx="401934" cy="401934"/>
          </a:xfrm>
          <a:prstGeom prst="ellipse">
            <a:avLst/>
          </a:prstGeom>
          <a:solidFill>
            <a:schemeClr val="accent1">
              <a:lumMod val="60000"/>
              <a:lumOff val="40000"/>
              <a:alpha val="30000"/>
            </a:schemeClr>
          </a:solidFill>
          <a:ln>
            <a:solidFill>
              <a:schemeClr val="tx1">
                <a:alpha val="3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>
                    <a:alpha val="30000"/>
                  </a:schemeClr>
                </a:solidFill>
              </a:rPr>
              <a:t>7</a:t>
            </a:r>
          </a:p>
        </p:txBody>
      </p:sp>
      <p:cxnSp>
        <p:nvCxnSpPr>
          <p:cNvPr id="1040" name="Straight Arrow Connector 1039">
            <a:extLst>
              <a:ext uri="{FF2B5EF4-FFF2-40B4-BE49-F238E27FC236}">
                <a16:creationId xmlns:a16="http://schemas.microsoft.com/office/drawing/2014/main" id="{D175FE8F-983A-3F1B-4472-F683EA7361B1}"/>
              </a:ext>
            </a:extLst>
          </p:cNvPr>
          <p:cNvCxnSpPr>
            <a:cxnSpLocks/>
            <a:stCxn id="1025" idx="2"/>
          </p:cNvCxnSpPr>
          <p:nvPr/>
        </p:nvCxnSpPr>
        <p:spPr>
          <a:xfrm>
            <a:off x="9319712" y="4490775"/>
            <a:ext cx="4296" cy="563577"/>
          </a:xfrm>
          <a:prstGeom prst="straightConnector1">
            <a:avLst/>
          </a:prstGeom>
          <a:ln w="12700">
            <a:solidFill>
              <a:schemeClr val="bg2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1" name="Connector: Curved 1040">
            <a:extLst>
              <a:ext uri="{FF2B5EF4-FFF2-40B4-BE49-F238E27FC236}">
                <a16:creationId xmlns:a16="http://schemas.microsoft.com/office/drawing/2014/main" id="{94B2BBDA-94C8-C201-D7FC-2FB3761E2775}"/>
              </a:ext>
            </a:extLst>
          </p:cNvPr>
          <p:cNvCxnSpPr>
            <a:cxnSpLocks/>
            <a:stCxn id="1028" idx="4"/>
            <a:endCxn id="1039" idx="2"/>
          </p:cNvCxnSpPr>
          <p:nvPr/>
        </p:nvCxnSpPr>
        <p:spPr>
          <a:xfrm rot="16200000" flipH="1">
            <a:off x="8842619" y="4807786"/>
            <a:ext cx="1107133" cy="332433"/>
          </a:xfrm>
          <a:prstGeom prst="curvedConnector2">
            <a:avLst/>
          </a:prstGeom>
          <a:ln w="25400">
            <a:solidFill>
              <a:schemeClr val="bg2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2" name="Connector: Curved 1041">
            <a:extLst>
              <a:ext uri="{FF2B5EF4-FFF2-40B4-BE49-F238E27FC236}">
                <a16:creationId xmlns:a16="http://schemas.microsoft.com/office/drawing/2014/main" id="{66560CDB-2CF4-357B-6EC6-F6104099010F}"/>
              </a:ext>
            </a:extLst>
          </p:cNvPr>
          <p:cNvCxnSpPr>
            <a:cxnSpLocks/>
            <a:stCxn id="1024" idx="2"/>
            <a:endCxn id="1028" idx="0"/>
          </p:cNvCxnSpPr>
          <p:nvPr/>
        </p:nvCxnSpPr>
        <p:spPr>
          <a:xfrm rot="10800000" flipV="1">
            <a:off x="9229970" y="2923233"/>
            <a:ext cx="1303983" cy="1095270"/>
          </a:xfrm>
          <a:prstGeom prst="curvedConnector2">
            <a:avLst/>
          </a:prstGeom>
          <a:ln w="25400">
            <a:solidFill>
              <a:schemeClr val="bg2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3" name="Connector: Curved 1042">
            <a:extLst>
              <a:ext uri="{FF2B5EF4-FFF2-40B4-BE49-F238E27FC236}">
                <a16:creationId xmlns:a16="http://schemas.microsoft.com/office/drawing/2014/main" id="{655265B0-9F9F-CC98-8767-40542CE02B4E}"/>
              </a:ext>
            </a:extLst>
          </p:cNvPr>
          <p:cNvCxnSpPr>
            <a:cxnSpLocks/>
            <a:stCxn id="1036" idx="4"/>
            <a:endCxn id="1033" idx="4"/>
          </p:cNvCxnSpPr>
          <p:nvPr/>
        </p:nvCxnSpPr>
        <p:spPr>
          <a:xfrm rot="5400000" flipH="1" flipV="1">
            <a:off x="11596323" y="4183360"/>
            <a:ext cx="7327" cy="482879"/>
          </a:xfrm>
          <a:prstGeom prst="curvedConnector3">
            <a:avLst>
              <a:gd name="adj1" fmla="val -3119967"/>
            </a:avLst>
          </a:prstGeom>
          <a:ln w="25400">
            <a:solidFill>
              <a:schemeClr val="bg2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4" name="Connector: Curved 1043">
            <a:extLst>
              <a:ext uri="{FF2B5EF4-FFF2-40B4-BE49-F238E27FC236}">
                <a16:creationId xmlns:a16="http://schemas.microsoft.com/office/drawing/2014/main" id="{ECB063C5-BC81-882F-FD1D-D1F71D3E8535}"/>
              </a:ext>
            </a:extLst>
          </p:cNvPr>
          <p:cNvCxnSpPr>
            <a:cxnSpLocks/>
            <a:stCxn id="1024" idx="2"/>
            <a:endCxn id="1029" idx="0"/>
          </p:cNvCxnSpPr>
          <p:nvPr/>
        </p:nvCxnSpPr>
        <p:spPr>
          <a:xfrm rot="10800000" flipV="1">
            <a:off x="9795398" y="2923232"/>
            <a:ext cx="738554" cy="1094293"/>
          </a:xfrm>
          <a:prstGeom prst="curvedConnector2">
            <a:avLst/>
          </a:prstGeom>
          <a:ln w="25400">
            <a:solidFill>
              <a:schemeClr val="bg2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5" name="Connector: Curved 1044">
            <a:extLst>
              <a:ext uri="{FF2B5EF4-FFF2-40B4-BE49-F238E27FC236}">
                <a16:creationId xmlns:a16="http://schemas.microsoft.com/office/drawing/2014/main" id="{72311541-271F-800D-7C0E-312042300304}"/>
              </a:ext>
            </a:extLst>
          </p:cNvPr>
          <p:cNvCxnSpPr>
            <a:cxnSpLocks/>
            <a:stCxn id="1029" idx="6"/>
            <a:endCxn id="1032" idx="2"/>
          </p:cNvCxnSpPr>
          <p:nvPr/>
        </p:nvCxnSpPr>
        <p:spPr>
          <a:xfrm flipV="1">
            <a:off x="9996365" y="4214796"/>
            <a:ext cx="672266" cy="3697"/>
          </a:xfrm>
          <a:prstGeom prst="curvedConnector3">
            <a:avLst>
              <a:gd name="adj1" fmla="val 50000"/>
            </a:avLst>
          </a:prstGeom>
          <a:ln w="25400">
            <a:solidFill>
              <a:schemeClr val="bg2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6" name="Connector: Curved 1045">
            <a:extLst>
              <a:ext uri="{FF2B5EF4-FFF2-40B4-BE49-F238E27FC236}">
                <a16:creationId xmlns:a16="http://schemas.microsoft.com/office/drawing/2014/main" id="{378349F3-5C36-EFCF-3D4A-A01080D6E412}"/>
              </a:ext>
            </a:extLst>
          </p:cNvPr>
          <p:cNvCxnSpPr>
            <a:cxnSpLocks/>
            <a:stCxn id="1029" idx="4"/>
            <a:endCxn id="1036" idx="4"/>
          </p:cNvCxnSpPr>
          <p:nvPr/>
        </p:nvCxnSpPr>
        <p:spPr>
          <a:xfrm rot="16200000" flipH="1">
            <a:off x="10572472" y="3642386"/>
            <a:ext cx="9003" cy="1563150"/>
          </a:xfrm>
          <a:prstGeom prst="curvedConnector3">
            <a:avLst>
              <a:gd name="adj1" fmla="val 2639154"/>
            </a:avLst>
          </a:prstGeom>
          <a:ln w="25400">
            <a:solidFill>
              <a:schemeClr val="bg2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7" name="Connector: Curved 1046">
            <a:extLst>
              <a:ext uri="{FF2B5EF4-FFF2-40B4-BE49-F238E27FC236}">
                <a16:creationId xmlns:a16="http://schemas.microsoft.com/office/drawing/2014/main" id="{4FF32DF6-A205-E3FA-7C79-B40A81E6C85D}"/>
              </a:ext>
            </a:extLst>
          </p:cNvPr>
          <p:cNvCxnSpPr>
            <a:cxnSpLocks/>
            <a:stCxn id="1032" idx="0"/>
            <a:endCxn id="1036" idx="0"/>
          </p:cNvCxnSpPr>
          <p:nvPr/>
        </p:nvCxnSpPr>
        <p:spPr>
          <a:xfrm rot="16200000" flipH="1">
            <a:off x="11107723" y="3775704"/>
            <a:ext cx="12700" cy="488950"/>
          </a:xfrm>
          <a:prstGeom prst="curvedConnector3">
            <a:avLst>
              <a:gd name="adj1" fmla="val -1800000"/>
            </a:avLst>
          </a:prstGeom>
          <a:ln w="25400">
            <a:solidFill>
              <a:schemeClr val="bg2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8" name="Connector: Curved 1047">
            <a:extLst>
              <a:ext uri="{FF2B5EF4-FFF2-40B4-BE49-F238E27FC236}">
                <a16:creationId xmlns:a16="http://schemas.microsoft.com/office/drawing/2014/main" id="{F3D56768-870F-2EFA-7CC2-72BFC1039820}"/>
              </a:ext>
            </a:extLst>
          </p:cNvPr>
          <p:cNvCxnSpPr>
            <a:cxnSpLocks/>
            <a:stCxn id="1028" idx="4"/>
            <a:endCxn id="1029" idx="4"/>
          </p:cNvCxnSpPr>
          <p:nvPr/>
        </p:nvCxnSpPr>
        <p:spPr>
          <a:xfrm rot="5400000" flipH="1" flipV="1">
            <a:off x="9512194" y="4137234"/>
            <a:ext cx="977" cy="565429"/>
          </a:xfrm>
          <a:prstGeom prst="curvedConnector3">
            <a:avLst>
              <a:gd name="adj1" fmla="val -23398158"/>
            </a:avLst>
          </a:prstGeom>
          <a:ln w="25400">
            <a:solidFill>
              <a:schemeClr val="bg2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49" name="Picture 4" descr="Key Value Stores Icons - Free SVG &amp; PNG Key Value Stores Images - Noun  Project">
            <a:extLst>
              <a:ext uri="{FF2B5EF4-FFF2-40B4-BE49-F238E27FC236}">
                <a16:creationId xmlns:a16="http://schemas.microsoft.com/office/drawing/2014/main" id="{0947FDD6-3B5C-C772-F61C-C5AB5A43D8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57908" y="2645437"/>
            <a:ext cx="535913" cy="535913"/>
          </a:xfrm>
          <a:custGeom>
            <a:avLst/>
            <a:gdLst>
              <a:gd name="csX0" fmla="*/ 0 w 535913"/>
              <a:gd name="csY0" fmla="*/ 0 h 535913"/>
              <a:gd name="csX1" fmla="*/ 535913 w 535913"/>
              <a:gd name="csY1" fmla="*/ 0 h 535913"/>
              <a:gd name="csX2" fmla="*/ 535913 w 535913"/>
              <a:gd name="csY2" fmla="*/ 535913 h 535913"/>
              <a:gd name="csX3" fmla="*/ 0 w 535913"/>
              <a:gd name="csY3" fmla="*/ 535913 h 535913"/>
              <a:gd name="csX4" fmla="*/ 0 w 535913"/>
              <a:gd name="csY4" fmla="*/ 0 h 53591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535913" h="535913" extrusionOk="0">
                <a:moveTo>
                  <a:pt x="0" y="0"/>
                </a:moveTo>
                <a:cubicBezTo>
                  <a:pt x="109712" y="-52941"/>
                  <a:pt x="357834" y="11364"/>
                  <a:pt x="535913" y="0"/>
                </a:cubicBezTo>
                <a:cubicBezTo>
                  <a:pt x="582536" y="226922"/>
                  <a:pt x="489034" y="325182"/>
                  <a:pt x="535913" y="535913"/>
                </a:cubicBezTo>
                <a:cubicBezTo>
                  <a:pt x="303563" y="557045"/>
                  <a:pt x="247885" y="514904"/>
                  <a:pt x="0" y="535913"/>
                </a:cubicBezTo>
                <a:cubicBezTo>
                  <a:pt x="-26769" y="375576"/>
                  <a:pt x="39661" y="262114"/>
                  <a:pt x="0" y="0"/>
                </a:cubicBezTo>
                <a:close/>
              </a:path>
            </a:pathLst>
          </a:custGeom>
          <a:noFill/>
          <a:ln>
            <a:noFill/>
            <a:extLst>
              <a:ext uri="{C807C97D-BFC1-408E-A445-0C87EB9F89A2}">
                <ask:lineSketchStyleProps xmlns:ask="http://schemas.microsoft.com/office/drawing/2018/sketchyshapes" sd="1011431495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" descr="Data Table Icon Images – Browse 77,041 Stock Photos, Vectors, and Video |  Adobe Stock">
            <a:extLst>
              <a:ext uri="{FF2B5EF4-FFF2-40B4-BE49-F238E27FC236}">
                <a16:creationId xmlns:a16="http://schemas.microsoft.com/office/drawing/2014/main" id="{8FFD5872-8EC6-9B4B-1179-B93A70A421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1946" y="4972049"/>
            <a:ext cx="1076304" cy="778051"/>
          </a:xfrm>
          <a:custGeom>
            <a:avLst/>
            <a:gdLst>
              <a:gd name="csX0" fmla="*/ 0 w 1076304"/>
              <a:gd name="csY0" fmla="*/ 0 h 778051"/>
              <a:gd name="csX1" fmla="*/ 527389 w 1076304"/>
              <a:gd name="csY1" fmla="*/ 0 h 778051"/>
              <a:gd name="csX2" fmla="*/ 1076304 w 1076304"/>
              <a:gd name="csY2" fmla="*/ 0 h 778051"/>
              <a:gd name="csX3" fmla="*/ 1076304 w 1076304"/>
              <a:gd name="csY3" fmla="*/ 404587 h 778051"/>
              <a:gd name="csX4" fmla="*/ 1076304 w 1076304"/>
              <a:gd name="csY4" fmla="*/ 778051 h 778051"/>
              <a:gd name="csX5" fmla="*/ 559678 w 1076304"/>
              <a:gd name="csY5" fmla="*/ 778051 h 778051"/>
              <a:gd name="csX6" fmla="*/ 0 w 1076304"/>
              <a:gd name="csY6" fmla="*/ 778051 h 778051"/>
              <a:gd name="csX7" fmla="*/ 0 w 1076304"/>
              <a:gd name="csY7" fmla="*/ 404587 h 778051"/>
              <a:gd name="csX8" fmla="*/ 0 w 1076304"/>
              <a:gd name="csY8" fmla="*/ 0 h 77805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1076304" h="778051" extrusionOk="0">
                <a:moveTo>
                  <a:pt x="0" y="0"/>
                </a:moveTo>
                <a:cubicBezTo>
                  <a:pt x="149341" y="-13951"/>
                  <a:pt x="359071" y="36098"/>
                  <a:pt x="527389" y="0"/>
                </a:cubicBezTo>
                <a:cubicBezTo>
                  <a:pt x="695707" y="-36098"/>
                  <a:pt x="867696" y="21213"/>
                  <a:pt x="1076304" y="0"/>
                </a:cubicBezTo>
                <a:cubicBezTo>
                  <a:pt x="1102501" y="109709"/>
                  <a:pt x="1029814" y="245468"/>
                  <a:pt x="1076304" y="404587"/>
                </a:cubicBezTo>
                <a:cubicBezTo>
                  <a:pt x="1122794" y="563706"/>
                  <a:pt x="1048131" y="614949"/>
                  <a:pt x="1076304" y="778051"/>
                </a:cubicBezTo>
                <a:cubicBezTo>
                  <a:pt x="898272" y="787347"/>
                  <a:pt x="691254" y="744149"/>
                  <a:pt x="559678" y="778051"/>
                </a:cubicBezTo>
                <a:cubicBezTo>
                  <a:pt x="428102" y="811953"/>
                  <a:pt x="191782" y="711985"/>
                  <a:pt x="0" y="778051"/>
                </a:cubicBezTo>
                <a:cubicBezTo>
                  <a:pt x="-13587" y="622474"/>
                  <a:pt x="9356" y="509762"/>
                  <a:pt x="0" y="404587"/>
                </a:cubicBezTo>
                <a:cubicBezTo>
                  <a:pt x="-9356" y="299412"/>
                  <a:pt x="1366" y="92486"/>
                  <a:pt x="0" y="0"/>
                </a:cubicBezTo>
                <a:close/>
              </a:path>
            </a:pathLst>
          </a:custGeom>
          <a:noFill/>
          <a:ln>
            <a:noFill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51" name="Arrow: Right 1050">
            <a:extLst>
              <a:ext uri="{FF2B5EF4-FFF2-40B4-BE49-F238E27FC236}">
                <a16:creationId xmlns:a16="http://schemas.microsoft.com/office/drawing/2014/main" id="{C72BF755-9247-FC45-1ACE-3ADDAF99FDFC}"/>
              </a:ext>
            </a:extLst>
          </p:cNvPr>
          <p:cNvSpPr/>
          <p:nvPr/>
        </p:nvSpPr>
        <p:spPr>
          <a:xfrm>
            <a:off x="3670300" y="4025900"/>
            <a:ext cx="615950" cy="14605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2" name="Arrow: Right 1051">
            <a:extLst>
              <a:ext uri="{FF2B5EF4-FFF2-40B4-BE49-F238E27FC236}">
                <a16:creationId xmlns:a16="http://schemas.microsoft.com/office/drawing/2014/main" id="{3C42370A-7090-93B0-921A-6CE76B363F92}"/>
              </a:ext>
            </a:extLst>
          </p:cNvPr>
          <p:cNvSpPr/>
          <p:nvPr/>
        </p:nvSpPr>
        <p:spPr>
          <a:xfrm>
            <a:off x="7912100" y="4025900"/>
            <a:ext cx="615950" cy="14605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3" name="Arrow: Right 1052">
            <a:extLst>
              <a:ext uri="{FF2B5EF4-FFF2-40B4-BE49-F238E27FC236}">
                <a16:creationId xmlns:a16="http://schemas.microsoft.com/office/drawing/2014/main" id="{66D88031-A72A-6865-970A-8575BAAE7BE5}"/>
              </a:ext>
            </a:extLst>
          </p:cNvPr>
          <p:cNvSpPr/>
          <p:nvPr/>
        </p:nvSpPr>
        <p:spPr>
          <a:xfrm rot="5400000">
            <a:off x="10560050" y="4654550"/>
            <a:ext cx="615950" cy="146050"/>
          </a:xfrm>
          <a:prstGeom prst="rightArrow">
            <a:avLst/>
          </a:prstGeom>
          <a:solidFill>
            <a:srgbClr val="00B050">
              <a:alpha val="5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4" name="Arrow: Right 1053">
            <a:extLst>
              <a:ext uri="{FF2B5EF4-FFF2-40B4-BE49-F238E27FC236}">
                <a16:creationId xmlns:a16="http://schemas.microsoft.com/office/drawing/2014/main" id="{EA861813-FA61-3DC5-7E42-712F5319406E}"/>
              </a:ext>
            </a:extLst>
          </p:cNvPr>
          <p:cNvSpPr/>
          <p:nvPr/>
        </p:nvSpPr>
        <p:spPr>
          <a:xfrm>
            <a:off x="10928350" y="2844800"/>
            <a:ext cx="615950" cy="146050"/>
          </a:xfrm>
          <a:prstGeom prst="rightArrow">
            <a:avLst/>
          </a:prstGeom>
          <a:solidFill>
            <a:srgbClr val="00B050">
              <a:alpha val="5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55" name="Straight Connector 1054">
            <a:extLst>
              <a:ext uri="{FF2B5EF4-FFF2-40B4-BE49-F238E27FC236}">
                <a16:creationId xmlns:a16="http://schemas.microsoft.com/office/drawing/2014/main" id="{8900AFA6-2564-8842-C10F-6694B61C608B}"/>
              </a:ext>
            </a:extLst>
          </p:cNvPr>
          <p:cNvCxnSpPr>
            <a:cxnSpLocks/>
          </p:cNvCxnSpPr>
          <p:nvPr/>
        </p:nvCxnSpPr>
        <p:spPr>
          <a:xfrm>
            <a:off x="3968750" y="2451100"/>
            <a:ext cx="0" cy="3435350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6" name="Text Box 52">
            <a:extLst>
              <a:ext uri="{FF2B5EF4-FFF2-40B4-BE49-F238E27FC236}">
                <a16:creationId xmlns:a16="http://schemas.microsoft.com/office/drawing/2014/main" id="{9636F56D-6E05-F86F-4A1A-EF0A99814A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74671" y="3140671"/>
            <a:ext cx="917329" cy="323165"/>
          </a:xfrm>
          <a:custGeom>
            <a:avLst/>
            <a:gdLst>
              <a:gd name="csX0" fmla="*/ 0 w 917329"/>
              <a:gd name="csY0" fmla="*/ 0 h 323165"/>
              <a:gd name="csX1" fmla="*/ 449491 w 917329"/>
              <a:gd name="csY1" fmla="*/ 0 h 323165"/>
              <a:gd name="csX2" fmla="*/ 917329 w 917329"/>
              <a:gd name="csY2" fmla="*/ 0 h 323165"/>
              <a:gd name="csX3" fmla="*/ 917329 w 917329"/>
              <a:gd name="csY3" fmla="*/ 323165 h 323165"/>
              <a:gd name="csX4" fmla="*/ 458665 w 917329"/>
              <a:gd name="csY4" fmla="*/ 323165 h 323165"/>
              <a:gd name="csX5" fmla="*/ 0 w 917329"/>
              <a:gd name="csY5" fmla="*/ 323165 h 323165"/>
              <a:gd name="csX6" fmla="*/ 0 w 917329"/>
              <a:gd name="csY6" fmla="*/ 0 h 32316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917329" h="323165" extrusionOk="0">
                <a:moveTo>
                  <a:pt x="0" y="0"/>
                </a:moveTo>
                <a:cubicBezTo>
                  <a:pt x="222072" y="-28122"/>
                  <a:pt x="256309" y="25424"/>
                  <a:pt x="449491" y="0"/>
                </a:cubicBezTo>
                <a:cubicBezTo>
                  <a:pt x="642673" y="-25424"/>
                  <a:pt x="810471" y="5101"/>
                  <a:pt x="917329" y="0"/>
                </a:cubicBezTo>
                <a:cubicBezTo>
                  <a:pt x="934499" y="125539"/>
                  <a:pt x="901304" y="220768"/>
                  <a:pt x="917329" y="323165"/>
                </a:cubicBezTo>
                <a:cubicBezTo>
                  <a:pt x="757626" y="372026"/>
                  <a:pt x="650856" y="313282"/>
                  <a:pt x="458665" y="323165"/>
                </a:cubicBezTo>
                <a:cubicBezTo>
                  <a:pt x="266474" y="333048"/>
                  <a:pt x="124779" y="301316"/>
                  <a:pt x="0" y="323165"/>
                </a:cubicBezTo>
                <a:cubicBezTo>
                  <a:pt x="-34687" y="221390"/>
                  <a:pt x="10843" y="133881"/>
                  <a:pt x="0" y="0"/>
                </a:cubicBezTo>
                <a:close/>
              </a:path>
            </a:pathLst>
          </a:custGeom>
          <a:noFill/>
          <a:ln w="63500" algn="ctr">
            <a:noFill/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ts val="0"/>
              </a:spcBef>
            </a:pPr>
            <a:r>
              <a:rPr lang="en-US" altLang="ru-RU" sz="1500" i="1" dirty="0">
                <a:solidFill>
                  <a:prstClr val="black"/>
                </a:solidFill>
                <a:latin typeface="+mn-lt"/>
              </a:rPr>
              <a:t>key-value</a:t>
            </a:r>
            <a:endParaRPr lang="ru-RU" altLang="ru-RU" sz="1500" i="1" dirty="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057" name="Text Box 52">
            <a:extLst>
              <a:ext uri="{FF2B5EF4-FFF2-40B4-BE49-F238E27FC236}">
                <a16:creationId xmlns:a16="http://schemas.microsoft.com/office/drawing/2014/main" id="{D965FA6D-447C-DBE0-61CF-E9F077058A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88871" y="5718771"/>
            <a:ext cx="917329" cy="323165"/>
          </a:xfrm>
          <a:custGeom>
            <a:avLst/>
            <a:gdLst>
              <a:gd name="csX0" fmla="*/ 0 w 917329"/>
              <a:gd name="csY0" fmla="*/ 0 h 323165"/>
              <a:gd name="csX1" fmla="*/ 449491 w 917329"/>
              <a:gd name="csY1" fmla="*/ 0 h 323165"/>
              <a:gd name="csX2" fmla="*/ 917329 w 917329"/>
              <a:gd name="csY2" fmla="*/ 0 h 323165"/>
              <a:gd name="csX3" fmla="*/ 917329 w 917329"/>
              <a:gd name="csY3" fmla="*/ 323165 h 323165"/>
              <a:gd name="csX4" fmla="*/ 458665 w 917329"/>
              <a:gd name="csY4" fmla="*/ 323165 h 323165"/>
              <a:gd name="csX5" fmla="*/ 0 w 917329"/>
              <a:gd name="csY5" fmla="*/ 323165 h 323165"/>
              <a:gd name="csX6" fmla="*/ 0 w 917329"/>
              <a:gd name="csY6" fmla="*/ 0 h 32316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917329" h="323165" extrusionOk="0">
                <a:moveTo>
                  <a:pt x="0" y="0"/>
                </a:moveTo>
                <a:cubicBezTo>
                  <a:pt x="222072" y="-28122"/>
                  <a:pt x="256309" y="25424"/>
                  <a:pt x="449491" y="0"/>
                </a:cubicBezTo>
                <a:cubicBezTo>
                  <a:pt x="642673" y="-25424"/>
                  <a:pt x="810471" y="5101"/>
                  <a:pt x="917329" y="0"/>
                </a:cubicBezTo>
                <a:cubicBezTo>
                  <a:pt x="934499" y="125539"/>
                  <a:pt x="901304" y="220768"/>
                  <a:pt x="917329" y="323165"/>
                </a:cubicBezTo>
                <a:cubicBezTo>
                  <a:pt x="757626" y="372026"/>
                  <a:pt x="650856" y="313282"/>
                  <a:pt x="458665" y="323165"/>
                </a:cubicBezTo>
                <a:cubicBezTo>
                  <a:pt x="266474" y="333048"/>
                  <a:pt x="124779" y="301316"/>
                  <a:pt x="0" y="323165"/>
                </a:cubicBezTo>
                <a:cubicBezTo>
                  <a:pt x="-34687" y="221390"/>
                  <a:pt x="10843" y="133881"/>
                  <a:pt x="0" y="0"/>
                </a:cubicBezTo>
                <a:close/>
              </a:path>
            </a:pathLst>
          </a:custGeom>
          <a:noFill/>
          <a:ln w="63500" algn="ctr">
            <a:noFill/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ts val="0"/>
              </a:spcBef>
            </a:pPr>
            <a:r>
              <a:rPr lang="en-US" altLang="ru-RU" sz="1500" i="1" dirty="0">
                <a:solidFill>
                  <a:prstClr val="black"/>
                </a:solidFill>
                <a:latin typeface="+mn-lt"/>
              </a:rPr>
              <a:t>table</a:t>
            </a:r>
            <a:endParaRPr lang="ru-RU" altLang="ru-RU" sz="1500" i="1" dirty="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058" name="TextBox 1057">
            <a:extLst>
              <a:ext uri="{FF2B5EF4-FFF2-40B4-BE49-F238E27FC236}">
                <a16:creationId xmlns:a16="http://schemas.microsoft.com/office/drawing/2014/main" id="{AA7B068B-8A57-C752-7565-C7180B231069}"/>
              </a:ext>
            </a:extLst>
          </p:cNvPr>
          <p:cNvSpPr txBox="1"/>
          <p:nvPr/>
        </p:nvSpPr>
        <p:spPr>
          <a:xfrm>
            <a:off x="585595" y="1413747"/>
            <a:ext cx="109333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Document-oriented						Graph							  </a:t>
            </a:r>
            <a:r>
              <a:rPr lang="en-US" sz="2400" b="1" dirty="0" err="1"/>
              <a:t>Factographic</a:t>
            </a:r>
            <a:endParaRPr lang="en-US" sz="2400" b="1" dirty="0"/>
          </a:p>
        </p:txBody>
      </p:sp>
      <p:cxnSp>
        <p:nvCxnSpPr>
          <p:cNvPr id="1059" name="Connector: Curved 1058">
            <a:extLst>
              <a:ext uri="{FF2B5EF4-FFF2-40B4-BE49-F238E27FC236}">
                <a16:creationId xmlns:a16="http://schemas.microsoft.com/office/drawing/2014/main" id="{E27D0E04-D2A6-DAF3-34BC-D5CC5BFD4643}"/>
              </a:ext>
            </a:extLst>
          </p:cNvPr>
          <p:cNvCxnSpPr>
            <a:cxnSpLocks/>
            <a:stCxn id="38" idx="6"/>
            <a:endCxn id="45" idx="1"/>
          </p:cNvCxnSpPr>
          <p:nvPr/>
        </p:nvCxnSpPr>
        <p:spPr>
          <a:xfrm flipH="1">
            <a:off x="6485693" y="2923233"/>
            <a:ext cx="208393" cy="1157396"/>
          </a:xfrm>
          <a:prstGeom prst="curvedConnector4">
            <a:avLst>
              <a:gd name="adj1" fmla="val -109697"/>
              <a:gd name="adj2" fmla="val 56139"/>
            </a:avLst>
          </a:prstGeom>
          <a:ln w="254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0" name="Arrow: Right 1059">
            <a:extLst>
              <a:ext uri="{FF2B5EF4-FFF2-40B4-BE49-F238E27FC236}">
                <a16:creationId xmlns:a16="http://schemas.microsoft.com/office/drawing/2014/main" id="{4F7D898B-2D2F-2EBF-CDBC-4DB6D4E7C3E0}"/>
              </a:ext>
            </a:extLst>
          </p:cNvPr>
          <p:cNvSpPr/>
          <p:nvPr/>
        </p:nvSpPr>
        <p:spPr>
          <a:xfrm>
            <a:off x="4127500" y="1568450"/>
            <a:ext cx="615950" cy="14605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1" name="Arrow: Right 1060">
            <a:extLst>
              <a:ext uri="{FF2B5EF4-FFF2-40B4-BE49-F238E27FC236}">
                <a16:creationId xmlns:a16="http://schemas.microsoft.com/office/drawing/2014/main" id="{F1D6887F-8EDD-0E6E-B32F-A5AB21C5FE0F}"/>
              </a:ext>
            </a:extLst>
          </p:cNvPr>
          <p:cNvSpPr/>
          <p:nvPr/>
        </p:nvSpPr>
        <p:spPr>
          <a:xfrm>
            <a:off x="7737475" y="1568450"/>
            <a:ext cx="615950" cy="14605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71738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A03CDC-6D35-0376-62F0-23AB312593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>
            <a:extLst>
              <a:ext uri="{FF2B5EF4-FFF2-40B4-BE49-F238E27FC236}">
                <a16:creationId xmlns:a16="http://schemas.microsoft.com/office/drawing/2014/main" id="{C83B413B-2028-534C-209B-5B342C477B7C}"/>
              </a:ext>
            </a:extLst>
          </p:cNvPr>
          <p:cNvSpPr txBox="1"/>
          <p:nvPr/>
        </p:nvSpPr>
        <p:spPr>
          <a:xfrm rot="16200000">
            <a:off x="3406140" y="3029611"/>
            <a:ext cx="12649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</a:pPr>
            <a:r>
              <a:rPr lang="en-US" altLang="ru-RU" dirty="0">
                <a:solidFill>
                  <a:schemeClr val="tx1"/>
                </a:solidFill>
                <a:latin typeface="Arial" panose="020B0604020202020204" pitchFamily="34" charset="0"/>
              </a:rPr>
              <a:t>ok</a:t>
            </a:r>
            <a:endParaRPr lang="ru-RU" altLang="ru-RU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E7B458D-58A7-1641-4D4D-84EED79BC47F}"/>
              </a:ext>
            </a:extLst>
          </p:cNvPr>
          <p:cNvSpPr/>
          <p:nvPr/>
        </p:nvSpPr>
        <p:spPr>
          <a:xfrm>
            <a:off x="5345680" y="1900191"/>
            <a:ext cx="6008120" cy="4394733"/>
          </a:xfrm>
          <a:prstGeom prst="rect">
            <a:avLst/>
          </a:prstGeom>
          <a:solidFill>
            <a:srgbClr val="00D3F0">
              <a:alpha val="1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05BEF444-E34F-1423-C899-5FC44633C51B}"/>
              </a:ext>
            </a:extLst>
          </p:cNvPr>
          <p:cNvCxnSpPr>
            <a:cxnSpLocks/>
          </p:cNvCxnSpPr>
          <p:nvPr/>
        </p:nvCxnSpPr>
        <p:spPr>
          <a:xfrm flipV="1">
            <a:off x="7673340" y="4346211"/>
            <a:ext cx="1592580" cy="1150620"/>
          </a:xfrm>
          <a:prstGeom prst="straightConnector1">
            <a:avLst/>
          </a:prstGeom>
          <a:ln w="63500">
            <a:solidFill>
              <a:schemeClr val="tx2">
                <a:lumMod val="90000"/>
                <a:lumOff val="10000"/>
                <a:alpha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6A5601C2-7A6D-6BCB-62BD-E628B7DC179C}"/>
              </a:ext>
            </a:extLst>
          </p:cNvPr>
          <p:cNvSpPr txBox="1"/>
          <p:nvPr/>
        </p:nvSpPr>
        <p:spPr>
          <a:xfrm rot="19478933">
            <a:off x="7597140" y="4693606"/>
            <a:ext cx="14935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</a:rPr>
              <a:t>SHA-256</a:t>
            </a:r>
            <a:br>
              <a:rPr lang="en-US" dirty="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</a:rPr>
              <a:t>link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Text Box 10">
            <a:extLst>
              <a:ext uri="{FF2B5EF4-FFF2-40B4-BE49-F238E27FC236}">
                <a16:creationId xmlns:a16="http://schemas.microsoft.com/office/drawing/2014/main" id="{F7C28EC6-FBF1-AC27-224A-DCA0CAA6FC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22867" y="3724410"/>
            <a:ext cx="2009553" cy="615553"/>
          </a:xfrm>
          <a:prstGeom prst="rect">
            <a:avLst/>
          </a:prstGeom>
          <a:solidFill>
            <a:srgbClr val="00B050">
              <a:alpha val="40000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ru-RU" sz="2000" b="1" dirty="0">
                <a:solidFill>
                  <a:schemeClr val="tx1"/>
                </a:solidFill>
                <a:latin typeface="Arial" panose="020B0604020202020204" pitchFamily="34" charset="0"/>
              </a:rPr>
              <a:t>Persisting</a:t>
            </a:r>
            <a:endParaRPr lang="ru-RU" altLang="ru-RU" sz="2000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</a:pPr>
            <a:r>
              <a:rPr lang="ru-RU" altLang="ru-RU" sz="1400" dirty="0">
                <a:solidFill>
                  <a:schemeClr val="tx1"/>
                </a:solidFill>
                <a:latin typeface="Arial" panose="020B0604020202020204" pitchFamily="34" charset="0"/>
              </a:rPr>
              <a:t>(</a:t>
            </a:r>
            <a:r>
              <a:rPr lang="en-US" altLang="ru-RU" sz="1400" dirty="0">
                <a:solidFill>
                  <a:schemeClr val="tx1"/>
                </a:solidFill>
                <a:latin typeface="Arial" panose="020B0604020202020204" pitchFamily="34" charset="0"/>
              </a:rPr>
              <a:t>document</a:t>
            </a:r>
            <a:r>
              <a:rPr lang="ru-RU" altLang="ru-RU" sz="1400" dirty="0">
                <a:solidFill>
                  <a:schemeClr val="tx1"/>
                </a:solidFill>
                <a:latin typeface="Arial" panose="020B0604020202020204" pitchFamily="34" charset="0"/>
              </a:rPr>
              <a:t> + </a:t>
            </a:r>
            <a:r>
              <a:rPr lang="en-US" altLang="ru-RU" sz="1400" dirty="0">
                <a:solidFill>
                  <a:schemeClr val="tx1"/>
                </a:solidFill>
                <a:latin typeface="Arial" panose="020B0604020202020204" pitchFamily="34" charset="0"/>
              </a:rPr>
              <a:t>data</a:t>
            </a:r>
            <a:r>
              <a:rPr lang="ru-RU" altLang="ru-RU" sz="1400" dirty="0">
                <a:solidFill>
                  <a:schemeClr val="tx1"/>
                </a:solidFill>
                <a:latin typeface="Arial" panose="020B0604020202020204" pitchFamily="34" charset="0"/>
              </a:rPr>
              <a:t>)</a:t>
            </a:r>
          </a:p>
        </p:txBody>
      </p:sp>
      <p:sp>
        <p:nvSpPr>
          <p:cNvPr id="29" name="AutoShape 8">
            <a:extLst>
              <a:ext uri="{FF2B5EF4-FFF2-40B4-BE49-F238E27FC236}">
                <a16:creationId xmlns:a16="http://schemas.microsoft.com/office/drawing/2014/main" id="{25470C2E-0BB7-1552-2E37-61AFF89B26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5983" y="3624343"/>
            <a:ext cx="2015836" cy="794802"/>
          </a:xfrm>
          <a:prstGeom prst="flowChartMagneticDisk">
            <a:avLst/>
          </a:prstGeom>
          <a:solidFill>
            <a:srgbClr val="FFFFCC"/>
          </a:solidFill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ru-RU" sz="2000" dirty="0">
                <a:solidFill>
                  <a:schemeClr val="tx1"/>
                </a:solidFill>
                <a:latin typeface="+mn-lt"/>
                <a:ea typeface="Verdana" panose="020B0604030504040204" pitchFamily="34" charset="0"/>
              </a:rPr>
              <a:t>Database</a:t>
            </a:r>
            <a:endParaRPr lang="ru-RU" altLang="ru-RU" sz="2000" dirty="0">
              <a:solidFill>
                <a:schemeClr val="tx1"/>
              </a:solidFill>
              <a:latin typeface="+mn-lt"/>
              <a:ea typeface="Verdana" panose="020B0604030504040204" pitchFamily="34" charset="0"/>
            </a:endParaRP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774DB2EC-7E94-394A-94DA-DE9F2D5564D1}"/>
              </a:ext>
            </a:extLst>
          </p:cNvPr>
          <p:cNvCxnSpPr>
            <a:cxnSpLocks/>
          </p:cNvCxnSpPr>
          <p:nvPr/>
        </p:nvCxnSpPr>
        <p:spPr>
          <a:xfrm>
            <a:off x="7932420" y="4027212"/>
            <a:ext cx="1219200" cy="0"/>
          </a:xfrm>
          <a:prstGeom prst="straightConnector1">
            <a:avLst/>
          </a:prstGeom>
          <a:ln w="63500">
            <a:solidFill>
              <a:schemeClr val="tx2">
                <a:lumMod val="90000"/>
                <a:lumOff val="10000"/>
                <a:alpha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>
            <a:extLst>
              <a:ext uri="{FF2B5EF4-FFF2-40B4-BE49-F238E27FC236}">
                <a16:creationId xmlns:a16="http://schemas.microsoft.com/office/drawing/2014/main" id="{55CCD6D3-A816-E10C-0147-C8B9D0688727}"/>
              </a:ext>
            </a:extLst>
          </p:cNvPr>
          <p:cNvSpPr txBox="1"/>
          <p:nvPr/>
        </p:nvSpPr>
        <p:spPr>
          <a:xfrm>
            <a:off x="7888913" y="3696757"/>
            <a:ext cx="12192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ru-RU" dirty="0">
                <a:latin typeface="Arial" panose="020B0604020202020204" pitchFamily="34" charset="0"/>
                <a:cs typeface="Arial" panose="020B0604020202020204" pitchFamily="34" charset="0"/>
              </a:rPr>
              <a:t>objects</a:t>
            </a:r>
            <a:endParaRPr lang="ru-RU" alt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properties</a:t>
            </a: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04B15D5E-08A1-7C9D-2702-12F574538D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208" y="1881189"/>
            <a:ext cx="716971" cy="716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40D49556-923A-504F-FE3B-9B48A6F9939D}"/>
              </a:ext>
            </a:extLst>
          </p:cNvPr>
          <p:cNvSpPr txBox="1"/>
          <p:nvPr/>
        </p:nvSpPr>
        <p:spPr>
          <a:xfrm>
            <a:off x="647700" y="2475838"/>
            <a:ext cx="164704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ru-RU" dirty="0">
                <a:latin typeface="Arial" panose="020B0604020202020204" pitchFamily="34" charset="0"/>
                <a:cs typeface="Arial" panose="020B0604020202020204" pitchFamily="34" charset="0"/>
              </a:rPr>
              <a:t>user</a:t>
            </a:r>
            <a:endParaRPr lang="ru-RU" alt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/ API</a:t>
            </a:r>
          </a:p>
        </p:txBody>
      </p:sp>
      <p:sp>
        <p:nvSpPr>
          <p:cNvPr id="2" name="Text Box 10">
            <a:extLst>
              <a:ext uri="{FF2B5EF4-FFF2-40B4-BE49-F238E27FC236}">
                <a16:creationId xmlns:a16="http://schemas.microsoft.com/office/drawing/2014/main" id="{FCE2C3E7-DAAF-0D3A-DF23-C3E509224B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67247" y="2151244"/>
            <a:ext cx="2009553" cy="707886"/>
          </a:xfrm>
          <a:prstGeom prst="rect">
            <a:avLst/>
          </a:prstGeom>
          <a:solidFill>
            <a:srgbClr val="0070C0">
              <a:alpha val="30196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ru-RU" sz="2000" b="1" dirty="0">
                <a:solidFill>
                  <a:schemeClr val="tx1"/>
                </a:solidFill>
                <a:latin typeface="Arial" panose="020B0604020202020204" pitchFamily="34" charset="0"/>
              </a:rPr>
              <a:t>Data</a:t>
            </a:r>
          </a:p>
          <a:p>
            <a:pPr algn="ctr" eaLnBrk="1" hangingPunct="1">
              <a:spcBef>
                <a:spcPct val="0"/>
              </a:spcBef>
            </a:pPr>
            <a:r>
              <a:rPr lang="en-US" altLang="ru-RU" sz="2000" b="1" dirty="0">
                <a:solidFill>
                  <a:schemeClr val="tx1"/>
                </a:solidFill>
                <a:latin typeface="Arial" panose="020B0604020202020204" pitchFamily="34" charset="0"/>
              </a:rPr>
              <a:t>validation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9039D0BC-4AA0-F128-FCAB-3452CDB6752C}"/>
              </a:ext>
            </a:extLst>
          </p:cNvPr>
          <p:cNvCxnSpPr>
            <a:cxnSpLocks/>
          </p:cNvCxnSpPr>
          <p:nvPr/>
        </p:nvCxnSpPr>
        <p:spPr>
          <a:xfrm>
            <a:off x="1813560" y="2494551"/>
            <a:ext cx="1051560" cy="0"/>
          </a:xfrm>
          <a:prstGeom prst="straightConnector1">
            <a:avLst/>
          </a:prstGeom>
          <a:ln w="63500">
            <a:solidFill>
              <a:schemeClr val="tx2">
                <a:lumMod val="90000"/>
                <a:lumOff val="10000"/>
                <a:alpha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4BD7F740-FA29-3CA5-81C5-3BBC3422136A}"/>
              </a:ext>
            </a:extLst>
          </p:cNvPr>
          <p:cNvCxnSpPr>
            <a:cxnSpLocks/>
          </p:cNvCxnSpPr>
          <p:nvPr/>
        </p:nvCxnSpPr>
        <p:spPr>
          <a:xfrm flipV="1">
            <a:off x="3878580" y="1176291"/>
            <a:ext cx="0" cy="966877"/>
          </a:xfrm>
          <a:prstGeom prst="straightConnector1">
            <a:avLst/>
          </a:prstGeom>
          <a:ln w="63500">
            <a:solidFill>
              <a:srgbClr val="C00000">
                <a:alpha val="5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Box 10">
            <a:extLst>
              <a:ext uri="{FF2B5EF4-FFF2-40B4-BE49-F238E27FC236}">
                <a16:creationId xmlns:a16="http://schemas.microsoft.com/office/drawing/2014/main" id="{3C3F0FDF-522E-A413-E90D-93F4B72ACA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67247" y="3671070"/>
            <a:ext cx="2009553" cy="707886"/>
          </a:xfrm>
          <a:prstGeom prst="rect">
            <a:avLst/>
          </a:prstGeom>
          <a:solidFill>
            <a:srgbClr val="0070C0">
              <a:alpha val="30196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ru-RU" sz="2000" b="1" dirty="0">
                <a:solidFill>
                  <a:schemeClr val="tx1"/>
                </a:solidFill>
                <a:latin typeface="Arial" panose="020B0604020202020204" pitchFamily="34" charset="0"/>
              </a:rPr>
              <a:t>Data extraction</a:t>
            </a:r>
            <a:endParaRPr lang="ru-RU" altLang="ru-RU" sz="20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DC43316-B7CE-5FE1-F038-DD786021BC83}"/>
              </a:ext>
            </a:extLst>
          </p:cNvPr>
          <p:cNvSpPr txBox="1"/>
          <p:nvPr/>
        </p:nvSpPr>
        <p:spPr>
          <a:xfrm>
            <a:off x="2905125" y="778265"/>
            <a:ext cx="188785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</a:pPr>
            <a:r>
              <a:rPr lang="en-US" altLang="ru-RU" sz="2400" b="1" dirty="0">
                <a:solidFill>
                  <a:schemeClr val="tx1"/>
                </a:solidFill>
                <a:latin typeface="Arial" panose="020B0604020202020204" pitchFamily="34" charset="0"/>
              </a:rPr>
              <a:t>Failure</a:t>
            </a:r>
            <a:endParaRPr lang="ru-RU" altLang="ru-RU" sz="24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41DA5274-2801-7B21-2B68-C9FE1A669C33}"/>
              </a:ext>
            </a:extLst>
          </p:cNvPr>
          <p:cNvCxnSpPr>
            <a:cxnSpLocks/>
          </p:cNvCxnSpPr>
          <p:nvPr/>
        </p:nvCxnSpPr>
        <p:spPr>
          <a:xfrm>
            <a:off x="3878580" y="2867787"/>
            <a:ext cx="0" cy="807864"/>
          </a:xfrm>
          <a:prstGeom prst="straightConnector1">
            <a:avLst/>
          </a:prstGeom>
          <a:ln w="63500">
            <a:solidFill>
              <a:srgbClr val="00B050">
                <a:alpha val="5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6A7D5972-4281-AD65-58F6-784AD11033E3}"/>
              </a:ext>
            </a:extLst>
          </p:cNvPr>
          <p:cNvCxnSpPr>
            <a:cxnSpLocks/>
          </p:cNvCxnSpPr>
          <p:nvPr/>
        </p:nvCxnSpPr>
        <p:spPr>
          <a:xfrm>
            <a:off x="4884420" y="4026171"/>
            <a:ext cx="1051560" cy="0"/>
          </a:xfrm>
          <a:prstGeom prst="straightConnector1">
            <a:avLst/>
          </a:prstGeom>
          <a:ln w="63500">
            <a:solidFill>
              <a:schemeClr val="tx2">
                <a:lumMod val="90000"/>
                <a:lumOff val="10000"/>
                <a:alpha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Flowchart: Multidocument 19">
            <a:extLst>
              <a:ext uri="{FF2B5EF4-FFF2-40B4-BE49-F238E27FC236}">
                <a16:creationId xmlns:a16="http://schemas.microsoft.com/office/drawing/2014/main" id="{717CBE04-4C86-0525-8013-2272BB4B29AB}"/>
              </a:ext>
            </a:extLst>
          </p:cNvPr>
          <p:cNvSpPr/>
          <p:nvPr/>
        </p:nvSpPr>
        <p:spPr>
          <a:xfrm>
            <a:off x="6099945" y="4924075"/>
            <a:ext cx="1567543" cy="1266093"/>
          </a:xfrm>
          <a:prstGeom prst="flowChartMultidocument">
            <a:avLst/>
          </a:prstGeom>
          <a:solidFill>
            <a:srgbClr val="FFFFC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File 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storage</a:t>
            </a:r>
          </a:p>
        </p:txBody>
      </p:sp>
      <p:sp>
        <p:nvSpPr>
          <p:cNvPr id="21" name="Text Box 10">
            <a:extLst>
              <a:ext uri="{FF2B5EF4-FFF2-40B4-BE49-F238E27FC236}">
                <a16:creationId xmlns:a16="http://schemas.microsoft.com/office/drawing/2014/main" id="{AD4A386C-3B35-41FB-691E-894824D72D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67247" y="5286510"/>
            <a:ext cx="2009553" cy="707886"/>
          </a:xfrm>
          <a:prstGeom prst="rect">
            <a:avLst/>
          </a:prstGeom>
          <a:solidFill>
            <a:srgbClr val="0070C0">
              <a:alpha val="30196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ru-RU" sz="2000" b="1" dirty="0">
                <a:solidFill>
                  <a:schemeClr val="tx1"/>
                </a:solidFill>
                <a:latin typeface="Arial" panose="020B0604020202020204" pitchFamily="34" charset="0"/>
              </a:rPr>
              <a:t>Data visualisation</a:t>
            </a:r>
            <a:endParaRPr lang="ru-RU" altLang="ru-RU" sz="20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988F96DD-8F19-ADA0-0693-58F91518DB8F}"/>
              </a:ext>
            </a:extLst>
          </p:cNvPr>
          <p:cNvCxnSpPr>
            <a:cxnSpLocks/>
          </p:cNvCxnSpPr>
          <p:nvPr/>
        </p:nvCxnSpPr>
        <p:spPr>
          <a:xfrm flipH="1">
            <a:off x="4876800" y="5641611"/>
            <a:ext cx="1219200" cy="0"/>
          </a:xfrm>
          <a:prstGeom prst="straightConnector1">
            <a:avLst/>
          </a:prstGeom>
          <a:ln w="63500">
            <a:solidFill>
              <a:schemeClr val="tx2">
                <a:lumMod val="90000"/>
                <a:lumOff val="10000"/>
                <a:alpha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B95425E8-1787-BD9B-D324-2DB84352EA27}"/>
              </a:ext>
            </a:extLst>
          </p:cNvPr>
          <p:cNvCxnSpPr>
            <a:cxnSpLocks/>
          </p:cNvCxnSpPr>
          <p:nvPr/>
        </p:nvCxnSpPr>
        <p:spPr>
          <a:xfrm>
            <a:off x="6949440" y="4346211"/>
            <a:ext cx="0" cy="571500"/>
          </a:xfrm>
          <a:prstGeom prst="straightConnector1">
            <a:avLst/>
          </a:prstGeom>
          <a:ln w="63500">
            <a:solidFill>
              <a:schemeClr val="tx2">
                <a:lumMod val="90000"/>
                <a:lumOff val="10000"/>
                <a:alpha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 Box 10">
            <a:extLst>
              <a:ext uri="{FF2B5EF4-FFF2-40B4-BE49-F238E27FC236}">
                <a16:creationId xmlns:a16="http://schemas.microsoft.com/office/drawing/2014/main" id="{A119623B-D187-F8BF-6C8F-1BE9208986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0287" y="4669290"/>
            <a:ext cx="2009553" cy="400110"/>
          </a:xfrm>
          <a:prstGeom prst="rect">
            <a:avLst/>
          </a:prstGeom>
          <a:solidFill>
            <a:srgbClr val="FFC000">
              <a:alpha val="50000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ru-RU" sz="2000" b="1" dirty="0">
                <a:solidFill>
                  <a:schemeClr val="tx1"/>
                </a:solidFill>
                <a:latin typeface="Arial" panose="020B0604020202020204" pitchFamily="34" charset="0"/>
              </a:rPr>
              <a:t>View</a:t>
            </a:r>
            <a:endParaRPr lang="ru-RU" altLang="ru-RU" sz="2000" b="1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40E7F8D9-2270-0DCE-AA30-9E0966EA2B8D}"/>
              </a:ext>
            </a:extLst>
          </p:cNvPr>
          <p:cNvCxnSpPr>
            <a:cxnSpLocks/>
            <a:stCxn id="41" idx="0"/>
          </p:cNvCxnSpPr>
          <p:nvPr/>
        </p:nvCxnSpPr>
        <p:spPr>
          <a:xfrm flipV="1">
            <a:off x="1525064" y="3218451"/>
            <a:ext cx="0" cy="1450839"/>
          </a:xfrm>
          <a:prstGeom prst="straightConnector1">
            <a:avLst/>
          </a:prstGeom>
          <a:ln w="63500">
            <a:solidFill>
              <a:schemeClr val="tx2">
                <a:lumMod val="90000"/>
                <a:lumOff val="10000"/>
                <a:alpha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9DEE073B-C38E-0DE0-6AB1-FE383B8573DF}"/>
              </a:ext>
            </a:extLst>
          </p:cNvPr>
          <p:cNvCxnSpPr>
            <a:cxnSpLocks/>
          </p:cNvCxnSpPr>
          <p:nvPr/>
        </p:nvCxnSpPr>
        <p:spPr>
          <a:xfrm flipV="1">
            <a:off x="1516380" y="5070111"/>
            <a:ext cx="0" cy="556260"/>
          </a:xfrm>
          <a:prstGeom prst="straightConnector1">
            <a:avLst/>
          </a:prstGeom>
          <a:ln w="63500">
            <a:solidFill>
              <a:schemeClr val="tx2">
                <a:lumMod val="90000"/>
                <a:lumOff val="10000"/>
                <a:alpha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20D1E909-BAE3-E47A-3F53-55189FB6A488}"/>
              </a:ext>
            </a:extLst>
          </p:cNvPr>
          <p:cNvCxnSpPr>
            <a:cxnSpLocks/>
          </p:cNvCxnSpPr>
          <p:nvPr/>
        </p:nvCxnSpPr>
        <p:spPr>
          <a:xfrm flipH="1">
            <a:off x="1485900" y="5656851"/>
            <a:ext cx="1379220" cy="0"/>
          </a:xfrm>
          <a:prstGeom prst="straightConnector1">
            <a:avLst/>
          </a:prstGeom>
          <a:ln w="63500">
            <a:solidFill>
              <a:schemeClr val="tx2">
                <a:lumMod val="90000"/>
                <a:lumOff val="10000"/>
                <a:alpha val="5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C24F5F5E-A6B2-0813-8F78-13307059AD32}"/>
              </a:ext>
            </a:extLst>
          </p:cNvPr>
          <p:cNvSpPr txBox="1"/>
          <p:nvPr/>
        </p:nvSpPr>
        <p:spPr>
          <a:xfrm rot="16200000">
            <a:off x="3421380" y="1494117"/>
            <a:ext cx="12649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</a:pPr>
            <a:r>
              <a:rPr lang="en-US" altLang="ru-RU" dirty="0">
                <a:solidFill>
                  <a:schemeClr val="tx1"/>
                </a:solidFill>
                <a:latin typeface="Arial" panose="020B0604020202020204" pitchFamily="34" charset="0"/>
              </a:rPr>
              <a:t>fail</a:t>
            </a:r>
            <a:endParaRPr lang="ru-RU" altLang="ru-RU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CA306262-EAA8-B0C5-C8E3-74278EFFB7D2}"/>
              </a:ext>
            </a:extLst>
          </p:cNvPr>
          <p:cNvSpPr txBox="1"/>
          <p:nvPr/>
        </p:nvSpPr>
        <p:spPr>
          <a:xfrm>
            <a:off x="1436370" y="5674115"/>
            <a:ext cx="14249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</a:pPr>
            <a:r>
              <a:rPr lang="en-US" altLang="ru-RU" dirty="0">
                <a:latin typeface="Arial" panose="020B0604020202020204" pitchFamily="34" charset="0"/>
              </a:rPr>
              <a:t>HTML</a:t>
            </a:r>
            <a:endParaRPr lang="ru-RU" altLang="ru-RU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08CB4259-50DC-2483-C7BD-6BF411680C3B}"/>
              </a:ext>
            </a:extLst>
          </p:cNvPr>
          <p:cNvSpPr txBox="1"/>
          <p:nvPr/>
        </p:nvSpPr>
        <p:spPr>
          <a:xfrm>
            <a:off x="1722120" y="2058425"/>
            <a:ext cx="12039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ru-RU" dirty="0">
                <a:latin typeface="Arial" panose="020B0604020202020204" pitchFamily="34" charset="0"/>
              </a:rPr>
              <a:t>document</a:t>
            </a:r>
            <a:endParaRPr lang="en-US" dirty="0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840329D5-504F-71AC-B599-BC0CBFDC1741}"/>
              </a:ext>
            </a:extLst>
          </p:cNvPr>
          <p:cNvSpPr txBox="1"/>
          <p:nvPr/>
        </p:nvSpPr>
        <p:spPr>
          <a:xfrm>
            <a:off x="4787372" y="3674443"/>
            <a:ext cx="120396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JSON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F5EE0C23-9D72-7909-0431-23D2D1999912}"/>
              </a:ext>
            </a:extLst>
          </p:cNvPr>
          <p:cNvSpPr txBox="1"/>
          <p:nvPr/>
        </p:nvSpPr>
        <p:spPr>
          <a:xfrm>
            <a:off x="4914900" y="5251205"/>
            <a:ext cx="12039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ru-RU" dirty="0">
                <a:latin typeface="Arial" panose="020B0604020202020204" pitchFamily="34" charset="0"/>
                <a:cs typeface="Arial" panose="020B0604020202020204" pitchFamily="34" charset="0"/>
              </a:rPr>
              <a:t>document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75CA4967-D1BF-39F2-8DEC-281057C4E984}"/>
              </a:ext>
            </a:extLst>
          </p:cNvPr>
          <p:cNvSpPr txBox="1"/>
          <p:nvPr/>
        </p:nvSpPr>
        <p:spPr>
          <a:xfrm>
            <a:off x="5787176" y="4369875"/>
            <a:ext cx="12039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ru-RU" dirty="0">
                <a:latin typeface="Arial" panose="020B0604020202020204" pitchFamily="34" charset="0"/>
                <a:cs typeface="Arial" panose="020B0604020202020204" pitchFamily="34" charset="0"/>
              </a:rPr>
              <a:t>document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AB8DDEB7-C0F7-270F-BA4A-C2DD0F767D24}"/>
              </a:ext>
            </a:extLst>
          </p:cNvPr>
          <p:cNvSpPr txBox="1"/>
          <p:nvPr/>
        </p:nvSpPr>
        <p:spPr>
          <a:xfrm>
            <a:off x="6753225" y="1989845"/>
            <a:ext cx="304609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</a:pPr>
            <a:r>
              <a:rPr lang="en-US" altLang="ru-RU" sz="2400" b="1" i="1" dirty="0">
                <a:solidFill>
                  <a:schemeClr val="tx1"/>
                </a:solidFill>
                <a:latin typeface="Arial" panose="020B0604020202020204" pitchFamily="34" charset="0"/>
              </a:rPr>
              <a:t>MatInf</a:t>
            </a:r>
            <a:r>
              <a:rPr lang="en-US" altLang="ru-RU" sz="2400" b="1" dirty="0">
                <a:solidFill>
                  <a:schemeClr val="tx1"/>
                </a:solidFill>
                <a:latin typeface="Arial" panose="020B0604020202020204" pitchFamily="34" charset="0"/>
              </a:rPr>
              <a:t> RDMS</a:t>
            </a:r>
            <a:endParaRPr lang="ru-RU" altLang="ru-RU" sz="24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" name="Titel 4">
            <a:extLst>
              <a:ext uri="{FF2B5EF4-FFF2-40B4-BE49-F238E27FC236}">
                <a16:creationId xmlns:a16="http://schemas.microsoft.com/office/drawing/2014/main" id="{8EE3117C-C692-B999-A66A-409F3253BB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999" y="108000"/>
            <a:ext cx="11764994" cy="792000"/>
          </a:xfrm>
        </p:spPr>
        <p:txBody>
          <a:bodyPr/>
          <a:lstStyle/>
          <a:p>
            <a:r>
              <a:rPr lang="en-US" dirty="0"/>
              <a:t>Documents workflow: </a:t>
            </a:r>
            <a:r>
              <a:rPr lang="en-US" dirty="0" err="1"/>
              <a:t>Standardisation</a:t>
            </a:r>
            <a:r>
              <a:rPr lang="en-US" dirty="0"/>
              <a:t>, Testing, Extraction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2442269-43B3-6DC9-E0C8-A4752604C3BF}"/>
              </a:ext>
            </a:extLst>
          </p:cNvPr>
          <p:cNvSpPr txBox="1"/>
          <p:nvPr/>
        </p:nvSpPr>
        <p:spPr>
          <a:xfrm>
            <a:off x="5580592" y="1031571"/>
            <a:ext cx="464714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altLang="ru-RU" sz="2400" dirty="0">
                <a:latin typeface="Arial" panose="020B0604020202020204" pitchFamily="34" charset="0"/>
              </a:rPr>
              <a:t>Type-dependent mechanisms</a:t>
            </a:r>
            <a:endParaRPr lang="ru-RU" altLang="ru-RU" sz="24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8566981-22AA-AAFA-9015-93E2097130D8}"/>
              </a:ext>
            </a:extLst>
          </p:cNvPr>
          <p:cNvSpPr/>
          <p:nvPr/>
        </p:nvSpPr>
        <p:spPr>
          <a:xfrm>
            <a:off x="2593092" y="1891745"/>
            <a:ext cx="2577283" cy="4405360"/>
          </a:xfrm>
          <a:prstGeom prst="rect">
            <a:avLst/>
          </a:prstGeom>
          <a:solidFill>
            <a:schemeClr val="bg1">
              <a:lumMod val="50000"/>
              <a:alpha val="0"/>
            </a:schemeClr>
          </a:solidFill>
          <a:ln w="127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4AD6E965-9FD7-1ACE-BBAE-7F6D2F6460CF}"/>
              </a:ext>
            </a:extLst>
          </p:cNvPr>
          <p:cNvCxnSpPr>
            <a:cxnSpLocks/>
          </p:cNvCxnSpPr>
          <p:nvPr/>
        </p:nvCxnSpPr>
        <p:spPr>
          <a:xfrm flipH="1">
            <a:off x="5156200" y="1354667"/>
            <a:ext cx="702733" cy="541866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60000"/>
              </a:srgbClr>
            </a:solidFill>
            <a:prstDash val="solid"/>
            <a:miter lim="800000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9038856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37085A-EF42-0812-E40E-3ABDA651E6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43EC71D4-A33E-97B0-966E-5687CE7275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Integration: AI-ready datasets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457D4FA-6DDE-E133-A96E-4AB75221A68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75330" y="6362393"/>
            <a:ext cx="8816670" cy="485999"/>
          </a:xfrm>
        </p:spPr>
        <p:txBody>
          <a:bodyPr>
            <a:normAutofit/>
          </a:bodyPr>
          <a:lstStyle/>
          <a:p>
            <a:pPr indent="0">
              <a:buNone/>
            </a:pPr>
            <a:r>
              <a:rPr lang="en-US" sz="1200" dirty="0">
                <a:hlinkClick r:id="rId3"/>
              </a:rPr>
              <a:t>https://inf.mdi.ruhr-uni-bochum.de/object/sample-demo-29196</a:t>
            </a:r>
            <a:endParaRPr lang="en-US" sz="1200" dirty="0"/>
          </a:p>
          <a:p>
            <a:pPr indent="0">
              <a:buNone/>
            </a:pPr>
            <a:endParaRPr lang="en-US" sz="900" dirty="0">
              <a:solidFill>
                <a:srgbClr val="0070C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FF39636-7C92-0B5D-87AE-6C757BD5389D}"/>
              </a:ext>
            </a:extLst>
          </p:cNvPr>
          <p:cNvSpPr txBox="1"/>
          <p:nvPr/>
        </p:nvSpPr>
        <p:spPr>
          <a:xfrm>
            <a:off x="193135" y="768154"/>
            <a:ext cx="105107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Example: Volume &amp; Surface compositions, Bandgap, Resistance, Catalytic activity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E42F4A85-0D15-73E7-4BF7-F7522BD4F6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7300" y="1143000"/>
            <a:ext cx="7891277" cy="517711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C2122E68-4A30-0885-4A11-26B71D1223D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25570"/>
          <a:stretch/>
        </p:blipFill>
        <p:spPr>
          <a:xfrm>
            <a:off x="8498475" y="228600"/>
            <a:ext cx="3469407" cy="6078072"/>
          </a:xfrm>
          <a:prstGeom prst="rect">
            <a:avLst/>
          </a:prstGeom>
        </p:spPr>
      </p:pic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A47B29C-BBF9-F88D-5A2E-9743013C8847}"/>
              </a:ext>
            </a:extLst>
          </p:cNvPr>
          <p:cNvCxnSpPr>
            <a:cxnSpLocks/>
          </p:cNvCxnSpPr>
          <p:nvPr/>
        </p:nvCxnSpPr>
        <p:spPr>
          <a:xfrm>
            <a:off x="5432612" y="2259106"/>
            <a:ext cx="3079376" cy="0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50000"/>
              </a:srgbClr>
            </a:solidFill>
            <a:prstDash val="solid"/>
            <a:miter lim="800000"/>
            <a:tailEnd type="triangle"/>
          </a:ln>
          <a:effectLst/>
        </p:spPr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4A997EF4-5392-C907-CC6A-BDB4F68E186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4409" y="2711083"/>
            <a:ext cx="5918479" cy="130407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405E56CB-638B-2886-DF43-548595973C0C}"/>
              </a:ext>
            </a:extLst>
          </p:cNvPr>
          <p:cNvCxnSpPr>
            <a:cxnSpLocks/>
          </p:cNvCxnSpPr>
          <p:nvPr/>
        </p:nvCxnSpPr>
        <p:spPr>
          <a:xfrm>
            <a:off x="4771095" y="2390732"/>
            <a:ext cx="0" cy="342194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50000"/>
              </a:srgbClr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06C28632-FB7D-B5FD-8B63-1D85DB96314C}"/>
              </a:ext>
            </a:extLst>
          </p:cNvPr>
          <p:cNvCxnSpPr>
            <a:cxnSpLocks/>
          </p:cNvCxnSpPr>
          <p:nvPr/>
        </p:nvCxnSpPr>
        <p:spPr>
          <a:xfrm flipV="1">
            <a:off x="3945276" y="4037744"/>
            <a:ext cx="267128" cy="513708"/>
          </a:xfrm>
          <a:prstGeom prst="straightConnector1">
            <a:avLst/>
          </a:prstGeom>
          <a:noFill/>
          <a:ln w="63500" cap="flat" cmpd="sng" algn="ctr">
            <a:solidFill>
              <a:srgbClr val="00B050">
                <a:alpha val="80000"/>
              </a:srgbClr>
            </a:solidFill>
            <a:prstDash val="solid"/>
            <a:miter lim="800000"/>
            <a:tailEnd type="triangle"/>
          </a:ln>
          <a:effectLst/>
        </p:spPr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B8B06D9D-4C01-70AD-0FC9-B73AC59806AA}"/>
              </a:ext>
            </a:extLst>
          </p:cNvPr>
          <p:cNvSpPr/>
          <p:nvPr/>
        </p:nvSpPr>
        <p:spPr>
          <a:xfrm>
            <a:off x="3828422" y="2713056"/>
            <a:ext cx="1419853" cy="1316334"/>
          </a:xfrm>
          <a:prstGeom prst="rect">
            <a:avLst/>
          </a:prstGeom>
          <a:solidFill>
            <a:srgbClr val="92D050">
              <a:alpha val="10000"/>
            </a:srgbClr>
          </a:solidFill>
          <a:ln>
            <a:solidFill>
              <a:schemeClr val="accent1">
                <a:shade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FA54EDF-1E20-6C1A-6849-FC5FD94F3F34}"/>
              </a:ext>
            </a:extLst>
          </p:cNvPr>
          <p:cNvSpPr/>
          <p:nvPr/>
        </p:nvSpPr>
        <p:spPr>
          <a:xfrm>
            <a:off x="5247544" y="2710593"/>
            <a:ext cx="1429481" cy="1316334"/>
          </a:xfrm>
          <a:prstGeom prst="rect">
            <a:avLst/>
          </a:prstGeom>
          <a:solidFill>
            <a:srgbClr val="92D050">
              <a:alpha val="10000"/>
            </a:srgbClr>
          </a:solidFill>
          <a:ln>
            <a:solidFill>
              <a:schemeClr val="accent1">
                <a:shade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DB0905A9-2A86-600E-0715-C11F477FF81E}"/>
              </a:ext>
            </a:extLst>
          </p:cNvPr>
          <p:cNvCxnSpPr>
            <a:cxnSpLocks/>
          </p:cNvCxnSpPr>
          <p:nvPr/>
        </p:nvCxnSpPr>
        <p:spPr>
          <a:xfrm flipV="1">
            <a:off x="4897776" y="4029075"/>
            <a:ext cx="479087" cy="865277"/>
          </a:xfrm>
          <a:prstGeom prst="straightConnector1">
            <a:avLst/>
          </a:prstGeom>
          <a:noFill/>
          <a:ln w="63500" cap="flat" cmpd="sng" algn="ctr">
            <a:solidFill>
              <a:srgbClr val="00B050">
                <a:alpha val="80000"/>
              </a:srgbClr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27586480-3E2E-0F42-C0C2-B8A35D5A4DB2}"/>
              </a:ext>
            </a:extLst>
          </p:cNvPr>
          <p:cNvCxnSpPr>
            <a:cxnSpLocks/>
          </p:cNvCxnSpPr>
          <p:nvPr/>
        </p:nvCxnSpPr>
        <p:spPr>
          <a:xfrm flipV="1">
            <a:off x="5476875" y="4010025"/>
            <a:ext cx="1395413" cy="952500"/>
          </a:xfrm>
          <a:prstGeom prst="straightConnector1">
            <a:avLst/>
          </a:prstGeom>
          <a:noFill/>
          <a:ln w="63500" cap="flat" cmpd="sng" algn="ctr">
            <a:solidFill>
              <a:srgbClr val="00B050">
                <a:alpha val="80000"/>
              </a:srgbClr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26DF7727-57DD-3400-8FC4-5073CB5F8BF9}"/>
              </a:ext>
            </a:extLst>
          </p:cNvPr>
          <p:cNvCxnSpPr>
            <a:cxnSpLocks/>
          </p:cNvCxnSpPr>
          <p:nvPr/>
        </p:nvCxnSpPr>
        <p:spPr>
          <a:xfrm flipV="1">
            <a:off x="6486525" y="4014788"/>
            <a:ext cx="676275" cy="614362"/>
          </a:xfrm>
          <a:prstGeom prst="straightConnector1">
            <a:avLst/>
          </a:prstGeom>
          <a:noFill/>
          <a:ln w="63500" cap="flat" cmpd="sng" algn="ctr">
            <a:solidFill>
              <a:srgbClr val="00B050">
                <a:alpha val="80000"/>
              </a:srgbClr>
            </a:solidFill>
            <a:prstDash val="solid"/>
            <a:miter lim="800000"/>
            <a:tailEnd type="triangle"/>
          </a:ln>
          <a:effectLst/>
        </p:spPr>
      </p:cxnSp>
      <p:sp>
        <p:nvSpPr>
          <p:cNvPr id="33" name="Rectangle 32">
            <a:extLst>
              <a:ext uri="{FF2B5EF4-FFF2-40B4-BE49-F238E27FC236}">
                <a16:creationId xmlns:a16="http://schemas.microsoft.com/office/drawing/2014/main" id="{B14236BC-C07F-FBCF-BB9A-8A2FA6D5089B}"/>
              </a:ext>
            </a:extLst>
          </p:cNvPr>
          <p:cNvSpPr/>
          <p:nvPr/>
        </p:nvSpPr>
        <p:spPr>
          <a:xfrm>
            <a:off x="7319231" y="2705831"/>
            <a:ext cx="943707" cy="1316334"/>
          </a:xfrm>
          <a:prstGeom prst="rect">
            <a:avLst/>
          </a:prstGeom>
          <a:solidFill>
            <a:srgbClr val="92D050">
              <a:alpha val="10000"/>
            </a:srgbClr>
          </a:solidFill>
          <a:ln>
            <a:solidFill>
              <a:schemeClr val="accent1">
                <a:shade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102B1CF5-4E47-5CE4-DA48-426F8609B14B}"/>
              </a:ext>
            </a:extLst>
          </p:cNvPr>
          <p:cNvCxnSpPr>
            <a:cxnSpLocks/>
          </p:cNvCxnSpPr>
          <p:nvPr/>
        </p:nvCxnSpPr>
        <p:spPr>
          <a:xfrm flipV="1">
            <a:off x="2962275" y="4014788"/>
            <a:ext cx="4700587" cy="1243012"/>
          </a:xfrm>
          <a:prstGeom prst="straightConnector1">
            <a:avLst/>
          </a:prstGeom>
          <a:noFill/>
          <a:ln w="63500" cap="flat" cmpd="sng" algn="ctr">
            <a:solidFill>
              <a:srgbClr val="00B050">
                <a:alpha val="80000"/>
              </a:srgbClr>
            </a:solidFill>
            <a:prstDash val="solid"/>
            <a:miter lim="800000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3869189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5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5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3" grpId="0" animBg="1"/>
      <p:bldP spid="3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F66AA4-274A-9D22-992A-F23EB03EC5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4">
            <a:extLst>
              <a:ext uri="{FF2B5EF4-FFF2-40B4-BE49-F238E27FC236}">
                <a16:creationId xmlns:a16="http://schemas.microsoft.com/office/drawing/2014/main" id="{35BC73CE-C568-B7BE-8494-69CADE0484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83392" y="416008"/>
            <a:ext cx="7813352" cy="1272942"/>
          </a:xfrm>
        </p:spPr>
        <p:txBody>
          <a:bodyPr/>
          <a:lstStyle/>
          <a:p>
            <a:r>
              <a:rPr lang="en-US" dirty="0"/>
              <a:t>Ok. Enough with recap…</a:t>
            </a:r>
            <a:br>
              <a:rPr lang="en-US" dirty="0"/>
            </a:br>
            <a:r>
              <a:rPr lang="en-US" dirty="0"/>
              <a:t>What’s new</a:t>
            </a:r>
            <a:r>
              <a:rPr lang="ru-RU" dirty="0"/>
              <a:t>?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7223621-1A06-FA85-0692-40362E7F7EB7}"/>
              </a:ext>
            </a:extLst>
          </p:cNvPr>
          <p:cNvSpPr txBox="1"/>
          <p:nvPr/>
        </p:nvSpPr>
        <p:spPr>
          <a:xfrm>
            <a:off x="495875" y="2850401"/>
            <a:ext cx="11390576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 defTabSz="914377">
              <a:spcBef>
                <a:spcPts val="0"/>
              </a:spcBef>
              <a:buAutoNum type="arabicParenR"/>
            </a:pPr>
            <a:r>
              <a:rPr lang="en-US" altLang="ru-RU" sz="2600" dirty="0">
                <a:solidFill>
                  <a:prstClr val="black"/>
                </a:solidFill>
              </a:rPr>
              <a:t>DB structure adjusted </a:t>
            </a:r>
            <a:r>
              <a:rPr lang="en-US" altLang="ru-RU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(</a:t>
            </a:r>
            <a:r>
              <a:rPr lang="en-US" altLang="ru-RU" sz="20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ObjectInfo</a:t>
            </a:r>
            <a:r>
              <a:rPr lang="en-US" altLang="ru-RU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: </a:t>
            </a:r>
            <a:r>
              <a:rPr lang="en-US" altLang="ru-RU" sz="20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ObjectFileSize</a:t>
            </a:r>
            <a:r>
              <a:rPr lang="en-US" altLang="ru-RU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introduced, </a:t>
            </a:r>
            <a:r>
              <a:rPr lang="en-US" altLang="ru-RU" sz="20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IsPublished</a:t>
            </a:r>
            <a:r>
              <a:rPr lang="en-US" altLang="ru-RU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removed, </a:t>
            </a:r>
            <a:r>
              <a:rPr lang="en-US" altLang="ru-RU" sz="20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etc</a:t>
            </a:r>
            <a:r>
              <a:rPr lang="en-US" altLang="ru-RU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.)</a:t>
            </a:r>
          </a:p>
          <a:p>
            <a:pPr marL="514350" indent="-514350" defTabSz="914377">
              <a:spcBef>
                <a:spcPts val="0"/>
              </a:spcBef>
              <a:buAutoNum type="arabicParenR"/>
            </a:pPr>
            <a:r>
              <a:rPr lang="en-US" altLang="ru-RU" sz="2600" dirty="0">
                <a:solidFill>
                  <a:prstClr val="black"/>
                </a:solidFill>
              </a:rPr>
              <a:t>VRO API views changed accordingly</a:t>
            </a:r>
          </a:p>
          <a:p>
            <a:pPr marL="514350" indent="-514350" defTabSz="914377">
              <a:spcBef>
                <a:spcPts val="0"/>
              </a:spcBef>
              <a:buAutoNum type="arabicParenR"/>
            </a:pPr>
            <a:r>
              <a:rPr lang="en-US" altLang="ru-RU" sz="2600" dirty="0">
                <a:solidFill>
                  <a:prstClr val="black"/>
                </a:solidFill>
              </a:rPr>
              <a:t>Successful RDMS </a:t>
            </a:r>
            <a:r>
              <a:rPr lang="en-US" altLang="ru-RU" sz="2600" dirty="0">
                <a:solidFill>
                  <a:prstClr val="black"/>
                </a:solidFill>
                <a:latin typeface="+mn-lt"/>
              </a:rPr>
              <a:t>Migration to </a:t>
            </a:r>
            <a:r>
              <a:rPr lang="en-US" altLang="ru-RU" sz="2600" dirty="0" err="1">
                <a:solidFill>
                  <a:prstClr val="black"/>
                </a:solidFill>
                <a:latin typeface="+mn-lt"/>
              </a:rPr>
              <a:t>.Net</a:t>
            </a:r>
            <a:r>
              <a:rPr lang="en-US" altLang="ru-RU" sz="2600" dirty="0">
                <a:solidFill>
                  <a:prstClr val="black"/>
                </a:solidFill>
                <a:latin typeface="+mn-lt"/>
              </a:rPr>
              <a:t> 10 (LTS)</a:t>
            </a:r>
          </a:p>
          <a:p>
            <a:pPr marL="514350" indent="-514350" defTabSz="914377">
              <a:spcBef>
                <a:spcPts val="0"/>
              </a:spcBef>
              <a:buAutoNum type="arabicParenR"/>
            </a:pPr>
            <a:r>
              <a:rPr lang="en-US" altLang="ru-RU" sz="2600" dirty="0">
                <a:solidFill>
                  <a:prstClr val="black"/>
                </a:solidFill>
              </a:rPr>
              <a:t>DB migration to SQL Server 2025 </a:t>
            </a:r>
            <a:r>
              <a:rPr lang="en-US" altLang="ru-RU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(vectors, </a:t>
            </a:r>
            <a:r>
              <a:rPr lang="en-US" altLang="ru-RU" sz="20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RegExp</a:t>
            </a:r>
            <a:r>
              <a:rPr lang="en-US" altLang="ru-RU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 JSON native type, optimized locking)</a:t>
            </a:r>
            <a:br>
              <a:rPr lang="en-US" altLang="ru-RU" sz="2600" dirty="0">
                <a:solidFill>
                  <a:prstClr val="black"/>
                </a:solidFill>
              </a:rPr>
            </a:br>
            <a:r>
              <a:rPr lang="en-US" altLang="ru-RU" sz="2600" dirty="0">
                <a:solidFill>
                  <a:prstClr val="black"/>
                </a:solidFill>
              </a:rPr>
              <a:t>is in test phase (TBD in April) </a:t>
            </a:r>
            <a:endParaRPr lang="en-US" altLang="ru-RU" sz="2600" dirty="0">
              <a:solidFill>
                <a:prstClr val="black"/>
              </a:solidFill>
              <a:latin typeface="+mn-lt"/>
            </a:endParaRPr>
          </a:p>
          <a:p>
            <a:pPr defTabSz="914377">
              <a:spcBef>
                <a:spcPts val="0"/>
              </a:spcBef>
            </a:pPr>
            <a:endParaRPr lang="en-US" altLang="ru-RU" sz="2600" b="1" dirty="0">
              <a:solidFill>
                <a:prstClr val="black"/>
              </a:solidFill>
              <a:latin typeface="+mn-lt"/>
            </a:endParaRPr>
          </a:p>
          <a:p>
            <a:pPr defTabSz="914377">
              <a:spcBef>
                <a:spcPts val="0"/>
              </a:spcBef>
            </a:pPr>
            <a:r>
              <a:rPr lang="en-US" altLang="ru-RU" sz="5400" b="1" dirty="0">
                <a:solidFill>
                  <a:srgbClr val="0070C0"/>
                </a:solidFill>
                <a:latin typeface="+mn-lt"/>
              </a:rPr>
              <a:t>Goal: </a:t>
            </a:r>
            <a:r>
              <a:rPr lang="en-US" altLang="ru-RU" sz="5400" dirty="0">
                <a:solidFill>
                  <a:srgbClr val="0070C0"/>
                </a:solidFill>
                <a:latin typeface="+mn-lt"/>
              </a:rPr>
              <a:t>publish data…</a:t>
            </a:r>
          </a:p>
        </p:txBody>
      </p:sp>
      <p:pic>
        <p:nvPicPr>
          <p:cNvPr id="1026" name="Picture 2" descr="Are You Bored At Work? Do You Know Why? Is There Anything You Can Do About  It? : Appreciation at Work">
            <a:extLst>
              <a:ext uri="{FF2B5EF4-FFF2-40B4-BE49-F238E27FC236}">
                <a16:creationId xmlns:a16="http://schemas.microsoft.com/office/drawing/2014/main" id="{2A8D7735-C399-69B3-D0AB-5F990F1769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267" y="84437"/>
            <a:ext cx="2756399" cy="1862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3514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5940</TotalTime>
  <Words>2074</Words>
  <Application>Microsoft Office PowerPoint</Application>
  <PresentationFormat>Widescreen</PresentationFormat>
  <Paragraphs>380</Paragraphs>
  <Slides>24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1" baseType="lpstr">
      <vt:lpstr>Arial</vt:lpstr>
      <vt:lpstr>Calibri</vt:lpstr>
      <vt:lpstr>Calibri Light</vt:lpstr>
      <vt:lpstr>Courier New</vt:lpstr>
      <vt:lpstr>Inter</vt:lpstr>
      <vt:lpstr>Slack-Lato</vt:lpstr>
      <vt:lpstr>Office</vt:lpstr>
      <vt:lpstr>DEMI: Research Data Management System Update (and a Recap of the Key Points)</vt:lpstr>
      <vt:lpstr>Agenda</vt:lpstr>
      <vt:lpstr>Object Graph as a Research Workflow Representation</vt:lpstr>
      <vt:lpstr>Statefulness: Sample Transformation Workflow</vt:lpstr>
      <vt:lpstr>Traceability: Handovers Workflow</vt:lpstr>
      <vt:lpstr>Goal: RDMS evolution towards AI-ready datasets</vt:lpstr>
      <vt:lpstr>Documents workflow: Standardisation, Testing, Extraction</vt:lpstr>
      <vt:lpstr>Data Integration: AI-ready datasets</vt:lpstr>
      <vt:lpstr>Ok. Enough with recap… What’s new?</vt:lpstr>
      <vt:lpstr>Sliders in data visualizations </vt:lpstr>
      <vt:lpstr>Towards Curation: Flagging unreliable data</vt:lpstr>
      <vt:lpstr>Licenses in objects</vt:lpstr>
      <vt:lpstr>RDMS Access Levels</vt:lpstr>
      <vt:lpstr>Data publication</vt:lpstr>
      <vt:lpstr>Public objects registry</vt:lpstr>
      <vt:lpstr>Data publication script</vt:lpstr>
      <vt:lpstr>RDMS: Search Criteria Extension</vt:lpstr>
      <vt:lpstr>How many data do we have?</vt:lpstr>
      <vt:lpstr>Outlook: Architecture</vt:lpstr>
      <vt:lpstr>RDMS Free Playground</vt:lpstr>
      <vt:lpstr>Data Acquisition API: Dashboards &amp; Datasets</vt:lpstr>
      <vt:lpstr>Flexible data queries for advances users</vt:lpstr>
      <vt:lpstr>RDMS: Getting a Composition-Property Dataset</vt:lpstr>
      <vt:lpstr>RDMS: Is my data safe?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Günther, Franziska, Dr.</dc:creator>
  <cp:lastModifiedBy>Victor Dudarev</cp:lastModifiedBy>
  <cp:revision>483</cp:revision>
  <cp:lastPrinted>2021-07-01T07:54:40Z</cp:lastPrinted>
  <dcterms:created xsi:type="dcterms:W3CDTF">2018-11-13T11:45:51Z</dcterms:created>
  <dcterms:modified xsi:type="dcterms:W3CDTF">2026-04-09T11:03:14Z</dcterms:modified>
</cp:coreProperties>
</file>