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5" r:id="rId1"/>
    <p:sldMasterId id="2147483679" r:id="rId2"/>
  </p:sldMasterIdLst>
  <p:notesMasterIdLst>
    <p:notesMasterId r:id="rId28"/>
  </p:notesMasterIdLst>
  <p:sldIdLst>
    <p:sldId id="256" r:id="rId3"/>
    <p:sldId id="270" r:id="rId4"/>
    <p:sldId id="278" r:id="rId5"/>
    <p:sldId id="301" r:id="rId6"/>
    <p:sldId id="345" r:id="rId7"/>
    <p:sldId id="346" r:id="rId8"/>
    <p:sldId id="317" r:id="rId9"/>
    <p:sldId id="371" r:id="rId10"/>
    <p:sldId id="370" r:id="rId11"/>
    <p:sldId id="350" r:id="rId12"/>
    <p:sldId id="310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44" r:id="rId22"/>
    <p:sldId id="380" r:id="rId23"/>
    <p:sldId id="347" r:id="rId24"/>
    <p:sldId id="319" r:id="rId25"/>
    <p:sldId id="297" r:id="rId26"/>
    <p:sldId id="269" r:id="rId2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B0BD07-221F-49F1-84C3-A636A7D2C99B}">
          <p14:sldIdLst>
            <p14:sldId id="256"/>
            <p14:sldId id="270"/>
          </p14:sldIdLst>
        </p14:section>
        <p14:section name="Registration and Authorisation" id="{9DE38028-3816-473B-93AB-3D2BEE8FE395}">
          <p14:sldIdLst>
            <p14:sldId id="278"/>
            <p14:sldId id="301"/>
          </p14:sldIdLst>
        </p14:section>
        <p14:section name="Roles and Access Level" id="{0C359469-FD53-418A-AEAC-35FAC0528DB6}">
          <p14:sldIdLst>
            <p14:sldId id="345"/>
            <p14:sldId id="346"/>
            <p14:sldId id="317"/>
          </p14:sldIdLst>
        </p14:section>
        <p14:section name="Customisation" id="{4FFCC5D5-CA34-4C6B-92DA-344CEB4D4C6F}">
          <p14:sldIdLst>
            <p14:sldId id="371"/>
            <p14:sldId id="370"/>
          </p14:sldIdLst>
        </p14:section>
        <p14:section name="Properties (List + Table)" id="{919160CB-B534-4223-A870-0E131551DDD5}">
          <p14:sldIdLst>
            <p14:sldId id="350"/>
            <p14:sldId id="310"/>
          </p14:sldIdLst>
        </p14:section>
        <p14:section name="Sample (customisation)" id="{F4E9592A-0539-41C8-9CC1-3784FB93FBBE}">
          <p14:sldIdLst>
            <p14:sldId id="372"/>
            <p14:sldId id="373"/>
          </p14:sldIdLst>
        </p14:section>
        <p14:section name="Handover event" id="{059D6DB1-E649-472B-999B-B2482E6B3EAB}">
          <p14:sldIdLst>
            <p14:sldId id="374"/>
            <p14:sldId id="375"/>
            <p14:sldId id="376"/>
            <p14:sldId id="377"/>
          </p14:sldIdLst>
        </p14:section>
        <p14:section name="Reports &amp; Statistics" id="{4CAB8D39-78AF-48AB-A04E-DFAA069FF5C7}">
          <p14:sldIdLst>
            <p14:sldId id="378"/>
            <p14:sldId id="379"/>
            <p14:sldId id="344"/>
          </p14:sldIdLst>
        </p14:section>
        <p14:section name="Sample -&gt; EDX -&gt; Resistance" id="{FE824825-3A01-4710-B58E-E2885B0BD01A}">
          <p14:sldIdLst>
            <p14:sldId id="380"/>
          </p14:sldIdLst>
        </p14:section>
        <p14:section name="Demo &amp; Production" id="{66DF70C9-3D68-49B1-8C13-7C9D42B2DEDD}">
          <p14:sldIdLst>
            <p14:sldId id="347"/>
            <p14:sldId id="319"/>
          </p14:sldIdLst>
        </p14:section>
        <p14:section name="Conclusion" id="{0964B7A0-5128-4CC1-B3A8-54398A55AA56}">
          <p14:sldIdLst>
            <p14:sldId id="29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FD401A-9AFC-CEB2-2E40-A6115EBD7297}" name="Carsten Placke-Yan" initials="CPY" userId="Carsten Placke-Yan" providerId="None"/>
  <p188:author id="{639AA42E-AEF7-5BC6-A619-3DB851885769}" name="Timo  Fockenberg" initials="TF" userId="S::timo.fockenberg@uni-due.de::ca5b5eaa-ed32-423f-b93f-7fe16104f6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65C"/>
    <a:srgbClr val="0432FF"/>
    <a:srgbClr val="004C93"/>
    <a:srgbClr val="2E316C"/>
    <a:srgbClr val="E9EBF5"/>
    <a:srgbClr val="4C0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86404" autoAdjust="0"/>
  </p:normalViewPr>
  <p:slideViewPr>
    <p:cSldViewPr snapToGrid="0">
      <p:cViewPr varScale="1">
        <p:scale>
          <a:sx n="95" d="100"/>
          <a:sy n="95" d="100"/>
        </p:scale>
        <p:origin x="9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52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BD12-B764-4614-BC86-391BAE625E29}" type="datetimeFigureOut">
              <a:rPr lang="de-DE" smtClean="0"/>
              <a:t>23.02.2024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28B1-2554-491D-B226-BCE32FA918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75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05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8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7059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544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056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705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052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70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10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343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40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0455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187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https://qr.io/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924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https://qr.io/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811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569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40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08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71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16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4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428B1-2554-491D-B226-BCE32FA918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52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274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045E6-D734-4DB2-BEE5-DF972DD20CA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23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3765550"/>
            <a:ext cx="12192000" cy="309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12192000" cy="3765550"/>
          </a:xfrm>
          <a:prstGeom prst="rect">
            <a:avLst/>
          </a:prstGeom>
          <a:solidFill>
            <a:srgbClr val="004C9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493776" y="742950"/>
            <a:ext cx="11201400" cy="55422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46200" y="3849688"/>
            <a:ext cx="94488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4C9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Name(s)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1337733" y="831853"/>
            <a:ext cx="9450000" cy="27987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sm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132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736000" y="624000"/>
            <a:ext cx="672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5999" y="5270400"/>
            <a:ext cx="6720000" cy="43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0442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>
          <p15:clr>
            <a:srgbClr val="FBAE40"/>
          </p15:clr>
        </p15:guide>
        <p15:guide id="2" pos="4468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24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624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320000"/>
            <a:ext cx="5280000" cy="1392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7037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>
          <p15:clr>
            <a:srgbClr val="FBAE40"/>
          </p15:clr>
        </p15:guide>
        <p15:guide id="5" pos="27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130765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  <p15:guide id="5" pos="2790">
          <p15:clr>
            <a:srgbClr val="FBAE40"/>
          </p15:clr>
        </p15:guide>
        <p15:guide id="6" pos="5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43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72000" y="1272000"/>
            <a:ext cx="6048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01497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5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5472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83352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60000" y="1224000"/>
            <a:ext cx="456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528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00" y="4944000"/>
            <a:ext cx="5280000" cy="768000"/>
          </a:xfrm>
        </p:spPr>
        <p:txBody>
          <a:bodyPr/>
          <a:lstStyle>
            <a:lvl1pPr>
              <a:lnSpc>
                <a:spcPts val="1600"/>
              </a:lnSpc>
              <a:spcAft>
                <a:spcPts val="0"/>
              </a:spcAft>
              <a:defRPr sz="1200"/>
            </a:lvl1pPr>
            <a:lvl2pPr>
              <a:lnSpc>
                <a:spcPts val="1600"/>
              </a:lnSpc>
              <a:spcAft>
                <a:spcPts val="0"/>
              </a:spcAft>
              <a:defRPr sz="1200"/>
            </a:lvl2pPr>
            <a:lvl3pPr>
              <a:lnSpc>
                <a:spcPts val="1600"/>
              </a:lnSpc>
              <a:spcAft>
                <a:spcPts val="0"/>
              </a:spcAft>
              <a:defRPr sz="1200"/>
            </a:lvl3pPr>
            <a:lvl4pPr>
              <a:lnSpc>
                <a:spcPts val="1600"/>
              </a:lnSpc>
              <a:spcAft>
                <a:spcPts val="0"/>
              </a:spcAft>
              <a:defRPr sz="1200"/>
            </a:lvl4pPr>
            <a:lvl5pPr>
              <a:lnSpc>
                <a:spcPts val="1600"/>
              </a:lnSpc>
              <a:spcAft>
                <a:spcPts val="0"/>
              </a:spcAft>
              <a:defRPr sz="1200"/>
            </a:lvl5pPr>
            <a:lvl6pPr>
              <a:lnSpc>
                <a:spcPts val="1600"/>
              </a:lnSpc>
              <a:spcAft>
                <a:spcPts val="0"/>
              </a:spcAft>
              <a:defRPr sz="1200"/>
            </a:lvl6pPr>
            <a:lvl7pPr>
              <a:lnSpc>
                <a:spcPts val="1600"/>
              </a:lnSpc>
              <a:spcAft>
                <a:spcPts val="0"/>
              </a:spcAft>
              <a:defRPr sz="1200"/>
            </a:lvl7pPr>
            <a:lvl8pPr>
              <a:lnSpc>
                <a:spcPts val="1600"/>
              </a:lnSpc>
              <a:spcAft>
                <a:spcPts val="0"/>
              </a:spcAft>
              <a:defRPr sz="1200"/>
            </a:lvl8pPr>
            <a:lvl9pPr>
              <a:lnSpc>
                <a:spcPts val="16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4277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4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45051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0" y="1224000"/>
            <a:ext cx="72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00" y="1272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0" y="3504000"/>
            <a:ext cx="288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1562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0012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0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E10AE831-2867-F646-83B4-DA810147BE78}"/>
              </a:ext>
            </a:extLst>
          </p:cNvPr>
          <p:cNvSpPr txBox="1"/>
          <p:nvPr userDrawn="1"/>
        </p:nvSpPr>
        <p:spPr>
          <a:xfrm>
            <a:off x="219600" y="6390591"/>
            <a:ext cx="489047" cy="427215"/>
          </a:xfrm>
          <a:prstGeom prst="rect">
            <a:avLst/>
          </a:prstGeom>
          <a:noFill/>
        </p:spPr>
        <p:txBody>
          <a:bodyPr wrap="none" lIns="0" rtlCol="0" anchor="ctr" anchorCtr="0">
            <a:noAutofit/>
          </a:bodyPr>
          <a:lstStyle/>
          <a:p>
            <a:fld id="{C2010D74-AEB2-4A4B-A2EC-3697475144BD}" type="slidenum">
              <a:rPr lang="en-GB" sz="1400" b="0" kern="1200" smtClean="0">
                <a:solidFill>
                  <a:srgbClr val="004C93"/>
                </a:solidFill>
                <a:latin typeface="+mn-lt"/>
                <a:ea typeface="ＭＳ Ｐゴシック" charset="-128"/>
                <a:cs typeface="Calibri" panose="020F0502020204030204" pitchFamily="34" charset="0"/>
              </a:rPr>
              <a:t>‹#›</a:t>
            </a:fld>
            <a:endParaRPr lang="en-GB" sz="1400" b="0" kern="1200" dirty="0">
              <a:solidFill>
                <a:srgbClr val="004C93"/>
              </a:solidFill>
              <a:latin typeface="+mn-lt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0DD7736-FA16-9041-A930-CE6D748B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08000"/>
            <a:ext cx="11764994" cy="792000"/>
          </a:xfrm>
        </p:spPr>
        <p:txBody>
          <a:bodyPr tIns="36000" bIns="36000">
            <a:noAutofit/>
          </a:bodyPr>
          <a:lstStyle>
            <a:lvl1pPr>
              <a:defRPr lang="de-DE" sz="3600" b="1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noProof="0" dirty="0"/>
          </a:p>
        </p:txBody>
      </p:sp>
      <p:grpSp>
        <p:nvGrpSpPr>
          <p:cNvPr id="22" name="Area C" hidden="1">
            <a:extLst>
              <a:ext uri="{FF2B5EF4-FFF2-40B4-BE49-F238E27FC236}">
                <a16:creationId xmlns:a16="http://schemas.microsoft.com/office/drawing/2014/main" id="{0F8AF86F-DAD4-E648-A096-8E7DDD34F16A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23" name="Element_C">
              <a:extLst>
                <a:ext uri="{FF2B5EF4-FFF2-40B4-BE49-F238E27FC236}">
                  <a16:creationId xmlns:a16="http://schemas.microsoft.com/office/drawing/2014/main" id="{717E5556-728B-D449-9DB4-95716CFA47C0}"/>
                </a:ext>
              </a:extLst>
            </p:cNvPr>
            <p:cNvSpPr/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_C">
              <a:extLst>
                <a:ext uri="{FF2B5EF4-FFF2-40B4-BE49-F238E27FC236}">
                  <a16:creationId xmlns:a16="http://schemas.microsoft.com/office/drawing/2014/main" id="{3331879B-FD0F-4F43-8A20-22FB5D4129E5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C01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Area B" hidden="1">
            <a:extLst>
              <a:ext uri="{FF2B5EF4-FFF2-40B4-BE49-F238E27FC236}">
                <a16:creationId xmlns:a16="http://schemas.microsoft.com/office/drawing/2014/main" id="{5F7337AB-AC00-9A4F-AE65-68CE30482C06}"/>
              </a:ext>
            </a:extLst>
          </p:cNvPr>
          <p:cNvGrpSpPr/>
          <p:nvPr userDrawn="1"/>
        </p:nvGrpSpPr>
        <p:grpSpPr>
          <a:xfrm>
            <a:off x="11407608" y="144000"/>
            <a:ext cx="720000" cy="720000"/>
            <a:chOff x="11448000" y="144000"/>
            <a:chExt cx="720000" cy="720000"/>
          </a:xfrm>
        </p:grpSpPr>
        <p:sp>
          <p:nvSpPr>
            <p:cNvPr id="17" name="Element_B">
              <a:extLst>
                <a:ext uri="{FF2B5EF4-FFF2-40B4-BE49-F238E27FC236}">
                  <a16:creationId xmlns:a16="http://schemas.microsoft.com/office/drawing/2014/main" id="{C489C6BB-48D0-214E-8C59-0E82FE5099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1448000" y="1440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rmAutofit/>
            </a:bodyPr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_B">
              <a:extLst>
                <a:ext uri="{FF2B5EF4-FFF2-40B4-BE49-F238E27FC236}">
                  <a16:creationId xmlns:a16="http://schemas.microsoft.com/office/drawing/2014/main" id="{96CD414C-3C04-2E4A-897D-68B2E774E954}"/>
                </a:ext>
              </a:extLst>
            </p:cNvPr>
            <p:cNvSpPr txBox="1"/>
            <p:nvPr/>
          </p:nvSpPr>
          <p:spPr>
            <a:xfrm>
              <a:off x="11448000" y="288000"/>
              <a:ext cx="72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rm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B02</a:t>
              </a:r>
              <a:endParaRPr lang="en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Design Element: Line">
            <a:extLst>
              <a:ext uri="{FF2B5EF4-FFF2-40B4-BE49-F238E27FC236}">
                <a16:creationId xmlns:a16="http://schemas.microsoft.com/office/drawing/2014/main" id="{78779EE9-EA30-7A40-A4ED-51C6928F2CBA}"/>
              </a:ext>
            </a:extLst>
          </p:cNvPr>
          <p:cNvCxnSpPr>
            <a:cxnSpLocks/>
          </p:cNvCxnSpPr>
          <p:nvPr userDrawn="1"/>
        </p:nvCxnSpPr>
        <p:spPr>
          <a:xfrm>
            <a:off x="215999" y="6342499"/>
            <a:ext cx="1176499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esentation Details">
            <a:extLst>
              <a:ext uri="{FF2B5EF4-FFF2-40B4-BE49-F238E27FC236}">
                <a16:creationId xmlns:a16="http://schemas.microsoft.com/office/drawing/2014/main" id="{4D7C228A-EAD6-1667-CBEA-C827F0274DC9}"/>
              </a:ext>
            </a:extLst>
          </p:cNvPr>
          <p:cNvSpPr txBox="1"/>
          <p:nvPr userDrawn="1"/>
        </p:nvSpPr>
        <p:spPr>
          <a:xfrm>
            <a:off x="580104" y="6372000"/>
            <a:ext cx="4995073" cy="485999"/>
          </a:xfrm>
          <a:prstGeom prst="rect">
            <a:avLst/>
          </a:prstGeom>
          <a:noFill/>
        </p:spPr>
        <p:txBody>
          <a:bodyPr wrap="none" lIns="90000" rIns="90000" rtlCol="0" anchor="ctr" anchorCtr="0">
            <a:noAutofit/>
          </a:bodyPr>
          <a:lstStyle/>
          <a:p>
            <a:r>
              <a:rPr lang="en-US" sz="1300" b="1" noProof="0" dirty="0">
                <a:solidFill>
                  <a:srgbClr val="004C93"/>
                </a:solidFill>
              </a:rPr>
              <a:t>DEMI Meeting | </a:t>
            </a:r>
            <a:r>
              <a:rPr lang="en-US" sz="1200" noProof="0" dirty="0">
                <a:solidFill>
                  <a:srgbClr val="004C93"/>
                </a:solidFill>
              </a:rPr>
              <a:t>23 February 2024</a:t>
            </a:r>
          </a:p>
        </p:txBody>
      </p:sp>
      <p:sp>
        <p:nvSpPr>
          <p:cNvPr id="7" name="References" hidden="1">
            <a:extLst>
              <a:ext uri="{FF2B5EF4-FFF2-40B4-BE49-F238E27FC236}">
                <a16:creationId xmlns:a16="http://schemas.microsoft.com/office/drawing/2014/main" id="{9F55CC67-CB81-B052-1C1C-EF8D44B1F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023" y="6362393"/>
            <a:ext cx="5313301" cy="485999"/>
          </a:xfrm>
        </p:spPr>
        <p:txBody>
          <a:bodyPr lIns="36000" tIns="18000" rIns="36000" bIns="0">
            <a:normAutofit/>
          </a:bodyPr>
          <a:lstStyle>
            <a:lvl1pPr marL="0" indent="-228600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Reference 1</a:t>
            </a:r>
          </a:p>
          <a:p>
            <a:pPr lvl="0"/>
            <a:r>
              <a:rPr lang="en-US" noProof="0" dirty="0"/>
              <a:t>Reference 2</a:t>
            </a:r>
          </a:p>
          <a:p>
            <a:pPr lvl="0"/>
            <a:r>
              <a:rPr lang="en-US" noProof="0" dirty="0"/>
              <a:t>Reference 3</a:t>
            </a:r>
          </a:p>
        </p:txBody>
      </p:sp>
    </p:spTree>
    <p:extLst>
      <p:ext uri="{BB962C8B-B14F-4D97-AF65-F5344CB8AC3E}">
        <p14:creationId xmlns:p14="http://schemas.microsoft.com/office/powerpoint/2010/main" val="268814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05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4000" y="5640000"/>
            <a:ext cx="10080000" cy="432000"/>
          </a:xfrm>
        </p:spPr>
        <p:txBody>
          <a:bodyPr/>
          <a:lstStyle>
            <a:lvl1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1pPr>
            <a:lvl2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2pPr>
            <a:lvl3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3pPr>
            <a:lvl4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4pPr>
            <a:lvl5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5pPr>
            <a:lvl6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6pPr>
            <a:lvl7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7pPr>
            <a:lvl8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8pPr>
            <a:lvl9pPr marL="0" indent="0" algn="l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24000" y="6240000"/>
            <a:ext cx="10080000" cy="192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000" y="4665600"/>
            <a:ext cx="3340800" cy="231864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0910400" cy="4248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600" y="0"/>
            <a:ext cx="1920483" cy="192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5193600"/>
            <a:ext cx="4703915" cy="432000"/>
          </a:xfrm>
        </p:spPr>
        <p:txBody>
          <a:bodyPr/>
          <a:lstStyle>
            <a:lvl1pPr>
              <a:lnSpc>
                <a:spcPts val="3333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9599" y="5193600"/>
            <a:ext cx="3340800" cy="432000"/>
          </a:xfrm>
        </p:spPr>
        <p:txBody>
          <a:bodyPr anchor="ctr" anchorCtr="0"/>
          <a:lstStyle>
            <a:lvl1pPr algn="ctr">
              <a:defRPr sz="140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31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008000"/>
            <a:ext cx="10896000" cy="960000"/>
          </a:xfrm>
        </p:spPr>
        <p:txBody>
          <a:bodyPr/>
          <a:lstStyle>
            <a:lvl1pPr>
              <a:lnSpc>
                <a:spcPts val="7600"/>
              </a:lnSpc>
              <a:defRPr sz="6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968589"/>
            <a:ext cx="10896000" cy="1919817"/>
          </a:xfrm>
        </p:spPr>
        <p:txBody>
          <a:bodyPr/>
          <a:lstStyle>
            <a:lvl1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1pPr>
            <a:lvl2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2pPr>
            <a:lvl3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3pPr>
            <a:lvl4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4pPr>
            <a:lvl5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5pPr>
            <a:lvl6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6pPr>
            <a:lvl7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7pPr>
            <a:lvl8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8pPr>
            <a:lvl9pPr>
              <a:lnSpc>
                <a:spcPts val="7600"/>
              </a:lnSpc>
              <a:defRPr sz="6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1855049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0" y="1104000"/>
            <a:ext cx="10896000" cy="720000"/>
          </a:xfrm>
        </p:spPr>
        <p:txBody>
          <a:bodyPr/>
          <a:lstStyle>
            <a:lvl1pPr>
              <a:lnSpc>
                <a:spcPts val="5867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0" y="1823999"/>
            <a:ext cx="10896000" cy="3888000"/>
          </a:xfrm>
        </p:spPr>
        <p:txBody>
          <a:bodyPr/>
          <a:lstStyle>
            <a:lvl1pPr>
              <a:lnSpc>
                <a:spcPts val="5867"/>
              </a:lnSpc>
              <a:spcAft>
                <a:spcPts val="0"/>
              </a:spcAft>
              <a:defRPr sz="4800" b="0">
                <a:solidFill>
                  <a:schemeClr val="bg1"/>
                </a:solidFill>
              </a:defRPr>
            </a:lvl1pPr>
            <a:lvl2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2pPr>
            <a:lvl3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3pPr>
            <a:lvl4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4pPr>
            <a:lvl5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5pPr>
            <a:lvl6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6pPr>
            <a:lvl7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7pPr>
            <a:lvl8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8pPr>
            <a:lvl9pPr>
              <a:lnSpc>
                <a:spcPts val="5867"/>
              </a:lnSpc>
              <a:defRPr sz="4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524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311992">
              <a:tabLst>
                <a:tab pos="311992" algn="l"/>
              </a:tabLst>
              <a:defRPr/>
            </a:lvl2pPr>
            <a:lvl3pPr defTabSz="311992">
              <a:tabLst>
                <a:tab pos="311992" algn="l"/>
              </a:tabLst>
              <a:defRPr/>
            </a:lvl3pPr>
            <a:lvl4pPr defTabSz="311992">
              <a:tabLst>
                <a:tab pos="311992" algn="l"/>
              </a:tabLst>
              <a:defRPr/>
            </a:lvl4pPr>
            <a:lvl5pPr defTabSz="311992">
              <a:tabLst>
                <a:tab pos="311992" algn="l"/>
              </a:tabLst>
              <a:defRPr/>
            </a:lvl5pPr>
            <a:lvl6pPr marL="0" indent="0" defTabSz="311992">
              <a:buFont typeface="+mj-lt"/>
              <a:buNone/>
              <a:tabLst>
                <a:tab pos="311992" algn="l"/>
              </a:tabLst>
              <a:defRPr/>
            </a:lvl6pPr>
            <a:lvl7pPr defTabSz="311992">
              <a:tabLst>
                <a:tab pos="311992" algn="l"/>
              </a:tabLst>
              <a:defRPr/>
            </a:lvl7pPr>
            <a:lvl8pPr defTabSz="311992">
              <a:tabLst>
                <a:tab pos="311992" algn="l"/>
              </a:tabLst>
              <a:defRPr/>
            </a:lvl8pPr>
            <a:lvl9pPr defTabSz="311992">
              <a:tabLst>
                <a:tab pos="311992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3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4000" y="1224000"/>
            <a:ext cx="10896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3505067" y="-624000"/>
            <a:ext cx="19778197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6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12336001" y="4437031"/>
            <a:ext cx="2756284" cy="11522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753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624000" y="528000"/>
            <a:ext cx="1008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624000" y="1224000"/>
            <a:ext cx="1008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480000" y="7365485"/>
            <a:ext cx="5712011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960000" y="6336000"/>
            <a:ext cx="84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32000" y="6336000"/>
            <a:ext cx="33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6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784000" y="-624000"/>
            <a:ext cx="17712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6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6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6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6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5980800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744000" y="6239520"/>
            <a:ext cx="2016000" cy="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0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6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1600"/>
        </a:spcAft>
        <a:buSzPct val="75000"/>
        <a:buFont typeface="Arial" panose="020B0604020202020204" pitchFamily="34" charset="0"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11992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623984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935977" indent="-311992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7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>
          <p15:clr>
            <a:srgbClr val="5ACBF0"/>
          </p15:clr>
        </p15:guide>
        <p15:guide id="2" pos="5059">
          <p15:clr>
            <a:srgbClr val="5ACBF0"/>
          </p15:clr>
        </p15:guide>
        <p15:guide id="3" orient="horz" pos="245">
          <p15:clr>
            <a:srgbClr val="5ACBF0"/>
          </p15:clr>
        </p15:guide>
        <p15:guide id="4" orient="horz" pos="2700">
          <p15:clr>
            <a:srgbClr val="5ACBF0"/>
          </p15:clr>
        </p15:guide>
        <p15:guide id="5" pos="544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c247.mdi.ruhr-uni-bochum.de/object/synthesis-for-sample-8220-co-deposition-221111-k3-3-192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demo.mdi.ruhr-uni-bochum.de/object/ag2s-487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ta_typ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crc247.mdi.ruhr-uni-bochum.de/custom/editsample/0/?idr=179&amp;returl=%2Frubric%2Farea-c_c04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di.matinf.pro/custom/editsample/43508/?idr=2748&amp;returl=%252Frubric%252Fte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c247.mdi.ruhr-uni-bochum.de/handove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c247.mdi.ruhr-uni-bochum.de/rubric/area-c_c0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c247.mdi.ruhr-uni-bochum.de/report/objectsstatistic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c247.mdi.ruhr-uni-bochum.de/report/usersstatistic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mi.matinf.pro/search/?system=Ni-V&amp;typeid=8&amp;Nipctmin=15&amp;Nipctmax=20&amp;pr0name=R&amp;pr0type=Float&amp;pr0min=10000000&amp;pr0max=11111111&amp;prcnt=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mdi.ruhr-uni-bochum.d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hyperlink" Target="https://inf.mdi.ruhr-uni-bochum.d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mi.matinf.pro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ctor.Dudarev@rub.de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https://gitlab.ruhr-uni-bochum.de/" TargetMode="Externa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lab.ruhr-uni-bochum.de/vic/webutilslib" TargetMode="External"/><Relationship Id="rId11" Type="http://schemas.openxmlformats.org/officeDocument/2006/relationships/image" Target="../media/image58.png"/><Relationship Id="rId5" Type="http://schemas.openxmlformats.org/officeDocument/2006/relationships/hyperlink" Target="https://gitlab.ruhr-uni-bochum.de/vic/identitymanagerui" TargetMode="External"/><Relationship Id="rId10" Type="http://schemas.openxmlformats.org/officeDocument/2006/relationships/image" Target="../media/image57.png"/><Relationship Id="rId4" Type="http://schemas.openxmlformats.org/officeDocument/2006/relationships/hyperlink" Target="https://gitlab.ruhr-uni-bochum.de/vic/infproject" TargetMode="External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qDlaSxRxqnigCT2mpn5jptllRlWgObB/edit?usp=sharing&amp;ouid=117346421118620353373&amp;rtpof=true&amp;sd=tru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dudarev.ru/" TargetMode="External"/><Relationship Id="rId4" Type="http://schemas.openxmlformats.org/officeDocument/2006/relationships/hyperlink" Target="mailto:Victor.Dudarev@rub.d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openid.net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en.wikipedia.org/wiki/Authorization" TargetMode="External"/><Relationship Id="rId4" Type="http://schemas.openxmlformats.org/officeDocument/2006/relationships/hyperlink" Target="https://en.wikipedia.org/wiki/Authentic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learn.microsoft.com/en-us/aspnet/core/security/authentication/identity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demo.mdi.ruhr-uni-bochum.de/rubric/binary-compounds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hyperlink" Target="https://demo.mdi.ruhr-uni-bochum.de/object/ag2s-4870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6CCD21-E299-5C7E-CA0C-A0E5FDD35A78}"/>
              </a:ext>
            </a:extLst>
          </p:cNvPr>
          <p:cNvSpPr/>
          <p:nvPr/>
        </p:nvSpPr>
        <p:spPr>
          <a:xfrm>
            <a:off x="0" y="5752682"/>
            <a:ext cx="12192000" cy="1105318"/>
          </a:xfrm>
          <a:prstGeom prst="rect">
            <a:avLst/>
          </a:prstGeom>
          <a:solidFill>
            <a:srgbClr val="1736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2F0A855-EB3C-04D6-EFE5-D5946B1C1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0" y="3849688"/>
            <a:ext cx="9448800" cy="1022115"/>
          </a:xfrm>
        </p:spPr>
        <p:txBody>
          <a:bodyPr>
            <a:normAutofit/>
          </a:bodyPr>
          <a:lstStyle/>
          <a:p>
            <a:r>
              <a:rPr lang="en-US" dirty="0"/>
              <a:t>Victor </a:t>
            </a:r>
            <a:r>
              <a:rPr lang="en-US" dirty="0" err="1"/>
              <a:t>Dudarev</a:t>
            </a:r>
            <a:r>
              <a:rPr lang="en-US" dirty="0"/>
              <a:t>, Alfred Ludwig</a:t>
            </a:r>
          </a:p>
        </p:txBody>
      </p:sp>
      <p:sp>
        <p:nvSpPr>
          <p:cNvPr id="19" name="Titel 5">
            <a:extLst>
              <a:ext uri="{FF2B5EF4-FFF2-40B4-BE49-F238E27FC236}">
                <a16:creationId xmlns:a16="http://schemas.microsoft.com/office/drawing/2014/main" id="{1FD4D80D-43CE-4DFC-2871-ED5F1AF6F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142" y="831853"/>
            <a:ext cx="10264877" cy="27987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Management for DEMI: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Request &amp; Some Use Cases </a:t>
            </a:r>
            <a:endParaRPr lang="de-DE" sz="4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C8B0B-DF98-5F00-355E-7ADE055E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51" y="6073677"/>
            <a:ext cx="2114845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 </a:t>
            </a:r>
            <a:r>
              <a:rPr lang="en-US" dirty="0"/>
              <a:t>Templates for type</a:t>
            </a:r>
            <a:br>
              <a:rPr lang="en-US" sz="3733" dirty="0"/>
            </a:b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BEED1-0C3C-D48A-FED3-3FF244893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448" y="6362393"/>
            <a:ext cx="4973934" cy="485999"/>
          </a:xfrm>
        </p:spPr>
        <p:txBody>
          <a:bodyPr/>
          <a:lstStyle/>
          <a:p>
            <a:pPr indent="0" defTabSz="914377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https://crc247.mdi.ruhr-uni-bochum.de/object/synthesis-for-sample-8220-co-deposition-221111-k3-3-1922</a:t>
            </a:r>
            <a:endParaRPr lang="en-US" alt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indent="0" defTabSz="914377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https://demo.mdi.ruhr-uni-bochum.de/object/ag2s-4870</a:t>
            </a:r>
            <a:endParaRPr lang="en-US" dirty="0"/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1908EAB5-C3AB-8ADF-3129-D38672F8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83" y="1899234"/>
            <a:ext cx="3312019" cy="605230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sz="2133" b="1" dirty="0">
                <a:solidFill>
                  <a:prstClr val="black"/>
                </a:solidFill>
                <a:latin typeface="Arial" panose="020B0604020202020204" pitchFamily="34" charset="0"/>
              </a:rPr>
              <a:t>List</a:t>
            </a:r>
            <a:endParaRPr lang="ru-RU" altLang="ru-RU" sz="2133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specify sorted properties list with separators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5C469BCA-988F-9935-9DC5-008271A3A6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7699" y="1426866"/>
            <a:ext cx="1907878" cy="47341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3" name="Line 36">
            <a:extLst>
              <a:ext uri="{FF2B5EF4-FFF2-40B4-BE49-F238E27FC236}">
                <a16:creationId xmlns:a16="http://schemas.microsoft.com/office/drawing/2014/main" id="{0EDD996A-F214-78C2-AE18-7249AC129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2348" y="1457011"/>
            <a:ext cx="1917586" cy="44222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34" name="Titel 4">
            <a:extLst>
              <a:ext uri="{FF2B5EF4-FFF2-40B4-BE49-F238E27FC236}">
                <a16:creationId xmlns:a16="http://schemas.microsoft.com/office/drawing/2014/main" id="{AE330AE2-ECC2-79F9-4132-ABD2E5BBDAC1}"/>
              </a:ext>
            </a:extLst>
          </p:cNvPr>
          <p:cNvSpPr txBox="1">
            <a:spLocks/>
          </p:cNvSpPr>
          <p:nvPr/>
        </p:nvSpPr>
        <p:spPr>
          <a:xfrm>
            <a:off x="4338766" y="755712"/>
            <a:ext cx="3264363" cy="792000"/>
          </a:xfrm>
          <a:prstGeom prst="rect">
            <a:avLst/>
          </a:prstGeom>
        </p:spPr>
        <p:txBody>
          <a:bodyPr vert="horz" lIns="91440" tIns="36000" rIns="9144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baseline="0" smtClean="0">
                <a:solidFill>
                  <a:srgbClr val="004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 defTabSz="1219170"/>
            <a:r>
              <a:rPr lang="en-US" dirty="0"/>
              <a:t>Template</a:t>
            </a:r>
            <a:endParaRPr lang="en-GB" dirty="0"/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BDF01054-06E6-40CD-64CD-CDA86C8AD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935" y="1894839"/>
            <a:ext cx="3456383" cy="605230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defTabSz="914377">
              <a:spcBef>
                <a:spcPct val="0"/>
              </a:spcBef>
            </a:pPr>
            <a:r>
              <a:rPr lang="en-US" altLang="ru-RU" sz="2133" b="1" dirty="0">
                <a:solidFill>
                  <a:schemeClr val="tx1"/>
                </a:solidFill>
                <a:latin typeface="Arial" panose="020B0604020202020204" pitchFamily="34" charset="0"/>
              </a:rPr>
              <a:t>Table</a:t>
            </a:r>
            <a:endParaRPr lang="ru-RU" altLang="ru-RU" sz="2133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defTabSz="914377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specify table structure: columns &amp; types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4966DA-8124-1E9D-2095-50F889CA2CCD}"/>
              </a:ext>
            </a:extLst>
          </p:cNvPr>
          <p:cNvSpPr txBox="1"/>
          <p:nvPr/>
        </p:nvSpPr>
        <p:spPr>
          <a:xfrm>
            <a:off x="4818184" y="1809932"/>
            <a:ext cx="29290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Create an object with 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“_Template” 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Specify properties set</a:t>
            </a:r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D02F1F5-A3F7-EA76-1190-6017E2FEC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3" y="2657775"/>
            <a:ext cx="4405950" cy="345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EF8F877-A92D-5F19-8EF6-9990B8BB4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561" y="3336873"/>
            <a:ext cx="5054655" cy="1977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371A41-E4E4-5FD2-A582-4D14F5892A7C}"/>
              </a:ext>
            </a:extLst>
          </p:cNvPr>
          <p:cNvSpPr txBox="1"/>
          <p:nvPr/>
        </p:nvSpPr>
        <p:spPr>
          <a:xfrm>
            <a:off x="1584289" y="6082157"/>
            <a:ext cx="2929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1400" dirty="0">
                <a:solidFill>
                  <a:prstClr val="black"/>
                </a:solidFill>
                <a:latin typeface="+mn-lt"/>
              </a:rPr>
              <a:t>Key-value pairs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0B0E8-404C-6978-5AB4-73B6BE2AB3D6}"/>
              </a:ext>
            </a:extLst>
          </p:cNvPr>
          <p:cNvSpPr txBox="1"/>
          <p:nvPr/>
        </p:nvSpPr>
        <p:spPr>
          <a:xfrm>
            <a:off x="7043895" y="5269915"/>
            <a:ext cx="5067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ru-RU" sz="1400" dirty="0">
                <a:solidFill>
                  <a:prstClr val="black"/>
                </a:solidFill>
                <a:latin typeface="+mn-lt"/>
              </a:rPr>
              <a:t>Data in a table with predefined structure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395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</a:t>
            </a:r>
            <a:r>
              <a:rPr lang="en-US" sz="3733" dirty="0"/>
              <a:t>: Extended Properties &amp; Search</a:t>
            </a:r>
            <a:br>
              <a:rPr lang="en-US" sz="3733" dirty="0"/>
            </a:br>
            <a:endParaRPr lang="de-DE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BEED1-0C3C-D48A-FED3-3FF244893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 defTabSz="914377">
              <a:buNone/>
            </a:pPr>
            <a:r>
              <a:rPr lang="en-US" altLang="ru-RU" sz="1000" dirty="0">
                <a:solidFill>
                  <a:prstClr val="black"/>
                </a:solidFill>
                <a:latin typeface="Arial" panose="020B0604020202020204" pitchFamily="34" charset="0"/>
                <a:hlinkClick r:id="rId3"/>
              </a:rPr>
              <a:t>https://en.wikipedia.org/wiki/Data_type</a:t>
            </a:r>
            <a:endParaRPr lang="en-US" altLang="ru-RU" sz="1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52">
            <a:extLst>
              <a:ext uri="{FF2B5EF4-FFF2-40B4-BE49-F238E27FC236}">
                <a16:creationId xmlns:a16="http://schemas.microsoft.com/office/drawing/2014/main" id="{ECE8CDA6-538F-1854-2C60-80C1E68BD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6" y="790465"/>
            <a:ext cx="1205504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2800" b="1" dirty="0">
                <a:solidFill>
                  <a:prstClr val="black"/>
                </a:solidFill>
                <a:latin typeface="+mn-lt"/>
              </a:rPr>
              <a:t>All values are to be stored using appropriate data types!</a:t>
            </a:r>
            <a:endParaRPr lang="en-US" altLang="ru-RU" sz="2800" dirty="0">
              <a:solidFill>
                <a:prstClr val="black"/>
              </a:solidFill>
              <a:latin typeface="+mn-lt"/>
            </a:endParaRPr>
          </a:p>
          <a:p>
            <a:pPr defTabSz="914377">
              <a:spcBef>
                <a:spcPts val="1200"/>
              </a:spcBef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DEFINITION: 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Data type is a collection or grouping of data values, usually specified by a 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set of possible values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, a </a:t>
            </a: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set of allowed operations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on these values</a:t>
            </a:r>
            <a:r>
              <a:rPr lang="en-US" altLang="ru-R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and/or a representation of these values as machine types.</a:t>
            </a:r>
            <a:endParaRPr lang="ru-RU" altLang="ru-RU" sz="18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" name="Text Box 52">
            <a:extLst>
              <a:ext uri="{FF2B5EF4-FFF2-40B4-BE49-F238E27FC236}">
                <a16:creationId xmlns:a16="http://schemas.microsoft.com/office/drawing/2014/main" id="{1EFDC779-7A3B-71AD-043B-5583C531B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52" y="2067851"/>
            <a:ext cx="1205504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defTabSz="914377">
              <a:spcBef>
                <a:spcPts val="0"/>
              </a:spcBef>
            </a:pPr>
            <a:r>
              <a:rPr lang="en-US" altLang="ru-RU" sz="1800" u="sng" dirty="0">
                <a:solidFill>
                  <a:prstClr val="black"/>
                </a:solidFill>
                <a:latin typeface="+mn-lt"/>
              </a:rPr>
              <a:t>Supported data types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(and their visualization in the search form):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Int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– integer values (64-bit signed integer) in range [-9 223 372 036 854 775 808; 9 223 372 036 854 775 807].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Float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– double-precision floating-point (8 bytes, IEEE-754), ±5.0×10</a:t>
            </a:r>
            <a:r>
              <a:rPr lang="en-US" altLang="ru-RU" sz="1800" baseline="30000" dirty="0">
                <a:solidFill>
                  <a:prstClr val="black"/>
                </a:solidFill>
                <a:latin typeface="+mn-lt"/>
              </a:rPr>
              <a:t>−324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to ±1.7 × 10</a:t>
            </a:r>
            <a:r>
              <a:rPr lang="en-US" altLang="ru-RU" sz="1800" baseline="30000" dirty="0">
                <a:solidFill>
                  <a:prstClr val="black"/>
                </a:solidFill>
                <a:latin typeface="+mn-lt"/>
              </a:rPr>
              <a:t>308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.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ru-RU" sz="1800" dirty="0">
              <a:solidFill>
                <a:prstClr val="black"/>
              </a:solidFill>
              <a:latin typeface="+mn-lt"/>
            </a:endParaRP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>
                <a:solidFill>
                  <a:prstClr val="black"/>
                </a:solidFill>
                <a:latin typeface="+mn-lt"/>
              </a:rPr>
              <a:t>String 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– any characters sequence no longer than 4096 symbols.</a:t>
            </a:r>
          </a:p>
          <a:p>
            <a:pPr marL="228594" indent="-228594" defTabSz="9143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b="1" dirty="0" err="1">
                <a:solidFill>
                  <a:prstClr val="black"/>
                </a:solidFill>
                <a:latin typeface="+mn-lt"/>
              </a:rPr>
              <a:t>BigString</a:t>
            </a:r>
            <a:r>
              <a:rPr lang="en-US" altLang="ru-RU" sz="1800" dirty="0">
                <a:solidFill>
                  <a:prstClr val="black"/>
                </a:solidFill>
                <a:latin typeface="+mn-lt"/>
              </a:rPr>
              <a:t> – any characters sequence no longer than 2 147 483 647 symbols (2 Gb).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E7AB6-4DA6-FB6C-02D2-EA508C7D8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50" y="2677854"/>
            <a:ext cx="9697803" cy="457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B5A96-3374-3E36-27E6-9D887E8C0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287" y="3508147"/>
            <a:ext cx="9707330" cy="5048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C980C9-F13F-C058-4638-1DBF42AC7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142" y="4743704"/>
            <a:ext cx="9707330" cy="1590897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A31A55-EEEB-0810-68FC-C31331CEF22D}"/>
              </a:ext>
            </a:extLst>
          </p:cNvPr>
          <p:cNvCxnSpPr>
            <a:cxnSpLocks/>
          </p:cNvCxnSpPr>
          <p:nvPr/>
        </p:nvCxnSpPr>
        <p:spPr>
          <a:xfrm>
            <a:off x="3184418" y="3156098"/>
            <a:ext cx="5929437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567A609-32BD-C1CA-C2A5-470D40F4A773}"/>
              </a:ext>
            </a:extLst>
          </p:cNvPr>
          <p:cNvCxnSpPr>
            <a:cxnSpLocks/>
          </p:cNvCxnSpPr>
          <p:nvPr/>
        </p:nvCxnSpPr>
        <p:spPr>
          <a:xfrm>
            <a:off x="3186093" y="4021929"/>
            <a:ext cx="5929437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4FC439-A97E-8A15-24E4-000628C59B43}"/>
              </a:ext>
            </a:extLst>
          </p:cNvPr>
          <p:cNvCxnSpPr>
            <a:cxnSpLocks/>
          </p:cNvCxnSpPr>
          <p:nvPr/>
        </p:nvCxnSpPr>
        <p:spPr>
          <a:xfrm>
            <a:off x="3197816" y="5550948"/>
            <a:ext cx="4338448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12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</a:t>
            </a:r>
            <a:r>
              <a:rPr lang="en-US" dirty="0" err="1"/>
              <a:t>Customised</a:t>
            </a:r>
            <a:r>
              <a:rPr lang="en-US" dirty="0"/>
              <a:t> Form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5154" y="6362393"/>
            <a:ext cx="4945616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https://crc247.mdi.ruhr-uni-bochum.de/custom/editsample/0/?idr=179&amp;returl=%2Frubric%2Farea-c_c04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A33C2-EF4D-EA40-8982-5B12B3D63E0E}"/>
              </a:ext>
            </a:extLst>
          </p:cNvPr>
          <p:cNvSpPr txBox="1"/>
          <p:nvPr/>
        </p:nvSpPr>
        <p:spPr>
          <a:xfrm>
            <a:off x="1838846" y="891674"/>
            <a:ext cx="5566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</a:rPr>
              <a:t>- </a:t>
            </a:r>
            <a:r>
              <a:rPr lang="en-US" sz="2800" dirty="0" err="1">
                <a:solidFill>
                  <a:prstClr val="black"/>
                </a:solidFill>
              </a:rPr>
              <a:t>Customised</a:t>
            </a:r>
            <a:r>
              <a:rPr lang="en-US" sz="2800" dirty="0">
                <a:solidFill>
                  <a:prstClr val="black"/>
                </a:solidFill>
              </a:rPr>
              <a:t> sample input</a:t>
            </a:r>
            <a:endParaRPr lang="en-US" sz="2000" dirty="0">
              <a:solidFill>
                <a:prstClr val="black"/>
              </a:solidFill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0B322-4DDA-1E84-5483-9D4F38F6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46" y="938444"/>
            <a:ext cx="1305107" cy="4191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E955B9-20AE-54AE-9313-69B1E10DE5CE}"/>
              </a:ext>
            </a:extLst>
          </p:cNvPr>
          <p:cNvSpPr txBox="1"/>
          <p:nvPr/>
        </p:nvSpPr>
        <p:spPr>
          <a:xfrm>
            <a:off x="222738" y="5365283"/>
            <a:ext cx="6017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800" dirty="0" err="1">
                <a:solidFill>
                  <a:prstClr val="black"/>
                </a:solidFill>
              </a:rPr>
              <a:t>Customisation</a:t>
            </a:r>
            <a:r>
              <a:rPr lang="en-US" sz="2800" dirty="0">
                <a:solidFill>
                  <a:prstClr val="black"/>
                </a:solidFill>
              </a:rPr>
              <a:t> with UI form / JS 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DC0947-5340-4B35-0943-5A7079C9E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917" y="374277"/>
            <a:ext cx="4219083" cy="1694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09A7B8-5AED-AEE1-E078-E9C19A26D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81" y="1517301"/>
            <a:ext cx="7406515" cy="37463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DC8181-77EF-09B4-9DA2-9FA76E0B7264}"/>
              </a:ext>
            </a:extLst>
          </p:cNvPr>
          <p:cNvCxnSpPr>
            <a:cxnSpLocks/>
          </p:cNvCxnSpPr>
          <p:nvPr/>
        </p:nvCxnSpPr>
        <p:spPr>
          <a:xfrm flipV="1">
            <a:off x="7417614" y="602901"/>
            <a:ext cx="560777" cy="1658684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34AE98-6649-2170-6748-B1448D4BBCA1}"/>
              </a:ext>
            </a:extLst>
          </p:cNvPr>
          <p:cNvCxnSpPr>
            <a:cxnSpLocks/>
          </p:cNvCxnSpPr>
          <p:nvPr/>
        </p:nvCxnSpPr>
        <p:spPr>
          <a:xfrm>
            <a:off x="7389143" y="2735532"/>
            <a:ext cx="750022" cy="0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6831081-BA40-AE4B-58CF-9ADD48C0E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405" y="4058079"/>
            <a:ext cx="3433022" cy="2169387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E031C0-D3C0-E4A7-E3D1-C1FFC97BB6BE}"/>
              </a:ext>
            </a:extLst>
          </p:cNvPr>
          <p:cNvCxnSpPr>
            <a:cxnSpLocks/>
          </p:cNvCxnSpPr>
          <p:nvPr/>
        </p:nvCxnSpPr>
        <p:spPr>
          <a:xfrm>
            <a:off x="7451108" y="4274605"/>
            <a:ext cx="828734" cy="0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83BA3F2-8A32-9F70-DABC-42D5935B7BB6}"/>
              </a:ext>
            </a:extLst>
          </p:cNvPr>
          <p:cNvSpPr txBox="1"/>
          <p:nvPr/>
        </p:nvSpPr>
        <p:spPr>
          <a:xfrm>
            <a:off x="8000162" y="0"/>
            <a:ext cx="3736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</a:rPr>
              <a:t>List from subproject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3C9327-0A52-4053-A609-7FF42FD220F7}"/>
              </a:ext>
            </a:extLst>
          </p:cNvPr>
          <p:cNvSpPr txBox="1"/>
          <p:nvPr/>
        </p:nvSpPr>
        <p:spPr>
          <a:xfrm>
            <a:off x="8092272" y="2162070"/>
            <a:ext cx="4099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</a:rPr>
              <a:t>List from JS-template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897F2C-5B71-6596-195B-E552BE9E038C}"/>
              </a:ext>
            </a:extLst>
          </p:cNvPr>
          <p:cNvSpPr txBox="1"/>
          <p:nvPr/>
        </p:nvSpPr>
        <p:spPr>
          <a:xfrm>
            <a:off x="8253046" y="3660948"/>
            <a:ext cx="4099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</a:rPr>
              <a:t>Standard chemical system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414F54-4466-A5FE-83DF-3F5D0DCA3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5008" y="2522137"/>
            <a:ext cx="3520008" cy="12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7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Sample Transformation Workflow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5415539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https://mdi.matinf.pro/custom/editsample/43508/?idr=2748&amp;returl=%252Frubric%252Ftest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A33C2-EF4D-EA40-8982-5B12B3D63E0E}"/>
              </a:ext>
            </a:extLst>
          </p:cNvPr>
          <p:cNvSpPr txBox="1"/>
          <p:nvPr/>
        </p:nvSpPr>
        <p:spPr>
          <a:xfrm>
            <a:off x="231112" y="791190"/>
            <a:ext cx="9827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800" dirty="0"/>
              <a:t>Create Processing State &amp; Split Sample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D65FF-7CD8-A9E8-EA02-908191801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29" y="1559356"/>
            <a:ext cx="6866581" cy="137476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B11A2F9E-5C88-5224-E5C4-59716E32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87" y="3721599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initial state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9C727D9-1DA9-5856-583C-4F3C23D24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030" y="3713226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changed state 2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89F477-9A98-7B4A-F6FA-1756407C0C04}"/>
              </a:ext>
            </a:extLst>
          </p:cNvPr>
          <p:cNvCxnSpPr>
            <a:cxnSpLocks/>
          </p:cNvCxnSpPr>
          <p:nvPr/>
        </p:nvCxnSpPr>
        <p:spPr>
          <a:xfrm>
            <a:off x="2304683" y="4031770"/>
            <a:ext cx="1192149" cy="0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3DD6333-E85E-DB72-8168-8BA9CD311679}"/>
              </a:ext>
            </a:extLst>
          </p:cNvPr>
          <p:cNvSpPr txBox="1"/>
          <p:nvPr/>
        </p:nvSpPr>
        <p:spPr>
          <a:xfrm>
            <a:off x="2332898" y="3686790"/>
            <a:ext cx="16462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annealing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9448755-4E5C-17E1-9E5D-74A835440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082" y="3212489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Sample_2a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subsample 2a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F40CE2-276D-413A-0964-2FCD099FD087}"/>
              </a:ext>
            </a:extLst>
          </p:cNvPr>
          <p:cNvCxnSpPr>
            <a:cxnSpLocks/>
            <a:stCxn id="16" idx="3"/>
            <a:endCxn id="49" idx="1"/>
          </p:cNvCxnSpPr>
          <p:nvPr/>
        </p:nvCxnSpPr>
        <p:spPr>
          <a:xfrm flipV="1">
            <a:off x="8834670" y="1297937"/>
            <a:ext cx="1064928" cy="2240784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7251AB0-3126-0AAB-C604-24D7B2A9C54E}"/>
              </a:ext>
            </a:extLst>
          </p:cNvPr>
          <p:cNvSpPr txBox="1"/>
          <p:nvPr/>
        </p:nvSpPr>
        <p:spPr>
          <a:xfrm rot="17863206">
            <a:off x="8705229" y="2291746"/>
            <a:ext cx="991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polishing</a:t>
            </a:r>
          </a:p>
        </p:txBody>
      </p:sp>
      <p:sp>
        <p:nvSpPr>
          <p:cNvPr id="21" name="Flowchart: Multidocument 20">
            <a:extLst>
              <a:ext uri="{FF2B5EF4-FFF2-40B4-BE49-F238E27FC236}">
                <a16:creationId xmlns:a16="http://schemas.microsoft.com/office/drawing/2014/main" id="{ED4A8531-542B-393C-1DE8-D82F7E99B2E0}"/>
              </a:ext>
            </a:extLst>
          </p:cNvPr>
          <p:cNvSpPr/>
          <p:nvPr/>
        </p:nvSpPr>
        <p:spPr>
          <a:xfrm>
            <a:off x="331605" y="4913644"/>
            <a:ext cx="1567543" cy="1266093"/>
          </a:xfrm>
          <a:prstGeom prst="flowChartMultidocumen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24DA7A-2AF7-DB62-1E34-0BB935E24F5B}"/>
              </a:ext>
            </a:extLst>
          </p:cNvPr>
          <p:cNvCxnSpPr>
            <a:cxnSpLocks/>
          </p:cNvCxnSpPr>
          <p:nvPr/>
        </p:nvCxnSpPr>
        <p:spPr>
          <a:xfrm flipV="1">
            <a:off x="5632493" y="3858567"/>
            <a:ext cx="1079811" cy="175526"/>
          </a:xfrm>
          <a:prstGeom prst="straightConnector1">
            <a:avLst/>
          </a:prstGeom>
          <a:noFill/>
          <a:ln w="63500" cap="flat" cmpd="sng" algn="ctr">
            <a:solidFill>
              <a:srgbClr val="00B05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D10BEB-2CCD-7D55-516C-F3BB4CBB8965}"/>
              </a:ext>
            </a:extLst>
          </p:cNvPr>
          <p:cNvCxnSpPr>
            <a:cxnSpLocks/>
            <a:stCxn id="2" idx="2"/>
            <a:endCxn id="21" idx="0"/>
          </p:cNvCxnSpPr>
          <p:nvPr/>
        </p:nvCxnSpPr>
        <p:spPr>
          <a:xfrm>
            <a:off x="1219581" y="4374062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1" name="Text Box 10">
            <a:extLst>
              <a:ext uri="{FF2B5EF4-FFF2-40B4-BE49-F238E27FC236}">
                <a16:creationId xmlns:a16="http://schemas.microsoft.com/office/drawing/2014/main" id="{2EDFE7ED-05D6-0B12-E78F-8DCD36825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708" y="4219001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Sample_2b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subsample 2b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2" name="Flowchart: Multidocument 41">
            <a:extLst>
              <a:ext uri="{FF2B5EF4-FFF2-40B4-BE49-F238E27FC236}">
                <a16:creationId xmlns:a16="http://schemas.microsoft.com/office/drawing/2014/main" id="{CB1303DF-0501-FF45-BC7C-2C745980F9C9}"/>
              </a:ext>
            </a:extLst>
          </p:cNvPr>
          <p:cNvSpPr/>
          <p:nvPr/>
        </p:nvSpPr>
        <p:spPr>
          <a:xfrm>
            <a:off x="3719575" y="4925370"/>
            <a:ext cx="1567543" cy="1266093"/>
          </a:xfrm>
          <a:prstGeom prst="flowChartMultidocumen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54DD39C-F4B2-B93A-0C58-84B4FE790C14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4607551" y="4385788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AE05135-84A4-A3EA-18E1-BF716C1D8AE8}"/>
              </a:ext>
            </a:extLst>
          </p:cNvPr>
          <p:cNvSpPr txBox="1"/>
          <p:nvPr/>
        </p:nvSpPr>
        <p:spPr>
          <a:xfrm>
            <a:off x="5690727" y="3557836"/>
            <a:ext cx="890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splitting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07DCD58-97D0-E014-D88B-F72514B54A44}"/>
              </a:ext>
            </a:extLst>
          </p:cNvPr>
          <p:cNvCxnSpPr>
            <a:cxnSpLocks/>
          </p:cNvCxnSpPr>
          <p:nvPr/>
        </p:nvCxnSpPr>
        <p:spPr>
          <a:xfrm>
            <a:off x="5634169" y="4025719"/>
            <a:ext cx="1058039" cy="224734"/>
          </a:xfrm>
          <a:prstGeom prst="straightConnector1">
            <a:avLst/>
          </a:prstGeom>
          <a:noFill/>
          <a:ln w="63500" cap="flat" cmpd="sng" algn="ctr">
            <a:solidFill>
              <a:srgbClr val="00B05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49" name="Text Box 10">
            <a:extLst>
              <a:ext uri="{FF2B5EF4-FFF2-40B4-BE49-F238E27FC236}">
                <a16:creationId xmlns:a16="http://schemas.microsoft.com/office/drawing/2014/main" id="{94004F91-BCBC-F3E1-F6E0-A55B0A0EF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9598" y="971705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Sample_2a_2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subsample 2a state 2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3" name="Flowchart: Multidocument 52">
            <a:extLst>
              <a:ext uri="{FF2B5EF4-FFF2-40B4-BE49-F238E27FC236}">
                <a16:creationId xmlns:a16="http://schemas.microsoft.com/office/drawing/2014/main" id="{C34E2817-B967-6D26-CD01-1D6DAAE15650}"/>
              </a:ext>
            </a:extLst>
          </p:cNvPr>
          <p:cNvSpPr/>
          <p:nvPr/>
        </p:nvSpPr>
        <p:spPr>
          <a:xfrm>
            <a:off x="10162243" y="2173798"/>
            <a:ext cx="1567543" cy="1266093"/>
          </a:xfrm>
          <a:prstGeom prst="flowChartMultidocumen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Documents2a_2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C949F08-3575-0DC7-83C4-E2241457AFC9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11050219" y="1634216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5" name="Text Box 10">
            <a:extLst>
              <a:ext uri="{FF2B5EF4-FFF2-40B4-BE49-F238E27FC236}">
                <a16:creationId xmlns:a16="http://schemas.microsoft.com/office/drawing/2014/main" id="{42EDC877-4329-2D15-1624-AF168FC6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1271" y="3656286"/>
            <a:ext cx="2160588" cy="652463"/>
          </a:xfrm>
          <a:prstGeom prst="rect">
            <a:avLst/>
          </a:prstGeom>
          <a:solidFill>
            <a:srgbClr val="0070C0">
              <a:alpha val="3019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accent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accent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</a:rPr>
              <a:t>Sample_2b_2</a:t>
            </a:r>
            <a:endParaRPr lang="ru-RU" altLang="ru-RU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ru-RU" sz="1200">
                <a:solidFill>
                  <a:schemeClr val="tx1"/>
                </a:solidFill>
                <a:latin typeface="Arial" panose="020B0604020202020204" pitchFamily="34" charset="0"/>
              </a:rPr>
              <a:t>subsample 2b </a:t>
            </a:r>
            <a:r>
              <a:rPr lang="en-US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state 2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6" name="Flowchart: Multidocument 55">
            <a:extLst>
              <a:ext uri="{FF2B5EF4-FFF2-40B4-BE49-F238E27FC236}">
                <a16:creationId xmlns:a16="http://schemas.microsoft.com/office/drawing/2014/main" id="{8063DD91-A237-C04C-ADB6-EA381C0621D6}"/>
              </a:ext>
            </a:extLst>
          </p:cNvPr>
          <p:cNvSpPr/>
          <p:nvPr/>
        </p:nvSpPr>
        <p:spPr>
          <a:xfrm>
            <a:off x="10163916" y="4858379"/>
            <a:ext cx="1567543" cy="1266093"/>
          </a:xfrm>
          <a:prstGeom prst="flowChartMultidocumen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Documents2b_2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C0B7B76-6B03-6841-B3BF-680CEE9A96AE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11051892" y="4318797"/>
            <a:ext cx="3637" cy="539582"/>
          </a:xfrm>
          <a:prstGeom prst="straightConnector1">
            <a:avLst/>
          </a:prstGeom>
          <a:noFill/>
          <a:ln w="63500" cap="flat" cmpd="sng" algn="ctr">
            <a:solidFill>
              <a:schemeClr val="bg1">
                <a:lumMod val="50000"/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0D512E1-0373-74F9-EBAC-E95DD47B2AE9}"/>
              </a:ext>
            </a:extLst>
          </p:cNvPr>
          <p:cNvCxnSpPr>
            <a:cxnSpLocks/>
            <a:stCxn id="41" idx="3"/>
            <a:endCxn id="55" idx="1"/>
          </p:cNvCxnSpPr>
          <p:nvPr/>
        </p:nvCxnSpPr>
        <p:spPr>
          <a:xfrm flipV="1">
            <a:off x="8826296" y="3982518"/>
            <a:ext cx="1074975" cy="562715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0F2A870-E5CF-0F50-3540-2633688DC36F}"/>
              </a:ext>
            </a:extLst>
          </p:cNvPr>
          <p:cNvSpPr txBox="1"/>
          <p:nvPr/>
        </p:nvSpPr>
        <p:spPr>
          <a:xfrm rot="19837486">
            <a:off x="8767195" y="3931302"/>
            <a:ext cx="991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oxidation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35245A-BF8D-586C-D083-A1BC751BE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724" y="1397715"/>
            <a:ext cx="3824456" cy="1779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1600FE-8D59-C053-F3EA-41A9E2C840D7}"/>
              </a:ext>
            </a:extLst>
          </p:cNvPr>
          <p:cNvCxnSpPr>
            <a:cxnSpLocks/>
          </p:cNvCxnSpPr>
          <p:nvPr/>
        </p:nvCxnSpPr>
        <p:spPr>
          <a:xfrm>
            <a:off x="1477108" y="2893925"/>
            <a:ext cx="1436914" cy="844062"/>
          </a:xfrm>
          <a:prstGeom prst="straightConnector1">
            <a:avLst/>
          </a:prstGeom>
          <a:noFill/>
          <a:ln w="63500" cap="flat" cmpd="sng" algn="ctr">
            <a:solidFill>
              <a:schemeClr val="accent4"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06ED51-FFA6-05B7-9AEA-B368F7EB65F9}"/>
              </a:ext>
            </a:extLst>
          </p:cNvPr>
          <p:cNvCxnSpPr>
            <a:cxnSpLocks/>
          </p:cNvCxnSpPr>
          <p:nvPr/>
        </p:nvCxnSpPr>
        <p:spPr>
          <a:xfrm>
            <a:off x="5196673" y="3086518"/>
            <a:ext cx="932822" cy="601227"/>
          </a:xfrm>
          <a:prstGeom prst="straightConnector1">
            <a:avLst/>
          </a:prstGeom>
          <a:noFill/>
          <a:ln w="63500" cap="flat" cmpd="sng" algn="ctr">
            <a:solidFill>
              <a:schemeClr val="accent4">
                <a:alpha val="50000"/>
              </a:schemeClr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817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Samples or Handover event: initialisation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6AFA3-2867-101C-BB03-AD950662E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90" y="1121143"/>
            <a:ext cx="1933845" cy="1219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0E2867-D0D9-2698-A529-DFCA6B777B20}"/>
              </a:ext>
            </a:extLst>
          </p:cNvPr>
          <p:cNvSpPr txBox="1"/>
          <p:nvPr/>
        </p:nvSpPr>
        <p:spPr>
          <a:xfrm>
            <a:off x="176866" y="758016"/>
            <a:ext cx="1186105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200" dirty="0"/>
              <a:t>In “physically transferrable” objects (samples), find a green handover button</a:t>
            </a:r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r>
              <a:rPr lang="en-US" sz="2200" dirty="0"/>
              <a:t>Select the recipient and press a blue button.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A3C5C6-DB55-5369-4AF7-40FA292FF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22" y="2843682"/>
            <a:ext cx="3333107" cy="342912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6853BB-335E-12D4-5F67-94F02BD49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650" y="2131582"/>
            <a:ext cx="4266971" cy="358171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4" name="Line 36">
            <a:extLst>
              <a:ext uri="{FF2B5EF4-FFF2-40B4-BE49-F238E27FC236}">
                <a16:creationId xmlns:a16="http://schemas.microsoft.com/office/drawing/2014/main" id="{FDA1EEBA-1651-0686-FBB3-5D878A8A01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8219" y="3155182"/>
            <a:ext cx="5154804" cy="552660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EC7C8-15FD-EDE2-ED79-F6BBDDFFD6E0}"/>
              </a:ext>
            </a:extLst>
          </p:cNvPr>
          <p:cNvSpPr txBox="1"/>
          <p:nvPr/>
        </p:nvSpPr>
        <p:spPr>
          <a:xfrm rot="21203749">
            <a:off x="3750547" y="2995637"/>
            <a:ext cx="1745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Select recipient</a:t>
            </a:r>
            <a:endParaRPr lang="en-US" dirty="0"/>
          </a:p>
        </p:txBody>
      </p:sp>
      <p:sp>
        <p:nvSpPr>
          <p:cNvPr id="17" name="Line 36">
            <a:extLst>
              <a:ext uri="{FF2B5EF4-FFF2-40B4-BE49-F238E27FC236}">
                <a16:creationId xmlns:a16="http://schemas.microsoft.com/office/drawing/2014/main" id="{4853E815-8544-F2EE-0127-E61E53D6F1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7718" y="4330840"/>
            <a:ext cx="4901922" cy="61964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030D1A-E972-7368-3879-2B9F8D4EBA18}"/>
              </a:ext>
            </a:extLst>
          </p:cNvPr>
          <p:cNvSpPr txBox="1"/>
          <p:nvPr/>
        </p:nvSpPr>
        <p:spPr>
          <a:xfrm>
            <a:off x="3705699" y="3992937"/>
            <a:ext cx="3653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Specify Amount (optional)</a:t>
            </a:r>
            <a:endParaRPr lang="en-US" dirty="0"/>
          </a:p>
        </p:txBody>
      </p:sp>
      <p:sp>
        <p:nvSpPr>
          <p:cNvPr id="19" name="Line 36">
            <a:extLst>
              <a:ext uri="{FF2B5EF4-FFF2-40B4-BE49-F238E27FC236}">
                <a16:creationId xmlns:a16="http://schemas.microsoft.com/office/drawing/2014/main" id="{54FA15C2-93A1-623B-28D6-7002F487FC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9393" y="5236865"/>
            <a:ext cx="4901922" cy="61964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AA3986-D636-EF8C-EFD5-B5CAA1949CC9}"/>
              </a:ext>
            </a:extLst>
          </p:cNvPr>
          <p:cNvSpPr txBox="1"/>
          <p:nvPr/>
        </p:nvSpPr>
        <p:spPr>
          <a:xfrm>
            <a:off x="3697325" y="4878867"/>
            <a:ext cx="3653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Specify Comments</a:t>
            </a:r>
            <a:endParaRPr lang="en-US" dirty="0"/>
          </a:p>
        </p:txBody>
      </p:sp>
      <p:sp>
        <p:nvSpPr>
          <p:cNvPr id="21" name="Line 36">
            <a:extLst>
              <a:ext uri="{FF2B5EF4-FFF2-40B4-BE49-F238E27FC236}">
                <a16:creationId xmlns:a16="http://schemas.microsoft.com/office/drawing/2014/main" id="{CD465F2B-6AAC-77EE-5E7D-8BDBE7D458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31995" y="6059155"/>
            <a:ext cx="2627645" cy="25119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AAF461-DA99-F7E3-8C74-47A61C7880D1}"/>
              </a:ext>
            </a:extLst>
          </p:cNvPr>
          <p:cNvSpPr txBox="1"/>
          <p:nvPr/>
        </p:nvSpPr>
        <p:spPr>
          <a:xfrm>
            <a:off x="4613400" y="5694459"/>
            <a:ext cx="2289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3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0E2867-D0D9-2698-A529-DFCA6B777B20}"/>
              </a:ext>
            </a:extLst>
          </p:cNvPr>
          <p:cNvSpPr txBox="1"/>
          <p:nvPr/>
        </p:nvSpPr>
        <p:spPr>
          <a:xfrm>
            <a:off x="85753" y="724370"/>
            <a:ext cx="11861059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200" dirty="0"/>
              <a:t>Handover event is created</a:t>
            </a:r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r>
              <a:rPr lang="en-US" sz="2200" dirty="0"/>
              <a:t>Recipient is notified by e-mail</a:t>
            </a:r>
          </a:p>
          <a:p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0741C3-EA2E-9DAC-A257-8811E0979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67" y="1121462"/>
            <a:ext cx="7021729" cy="182894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Samples or Handover event: delivering / delivered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D2AF3-C070-06A2-D581-01EAE8583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32" y="3519273"/>
            <a:ext cx="5948701" cy="273448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Line 36">
            <a:extLst>
              <a:ext uri="{FF2B5EF4-FFF2-40B4-BE49-F238E27FC236}">
                <a16:creationId xmlns:a16="http://schemas.microsoft.com/office/drawing/2014/main" id="{8D43A409-5E0F-BEB2-C359-E5BE78AD5C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4377" y="1758462"/>
            <a:ext cx="1788607" cy="633046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Line 36">
            <a:extLst>
              <a:ext uri="{FF2B5EF4-FFF2-40B4-BE49-F238E27FC236}">
                <a16:creationId xmlns:a16="http://schemas.microsoft.com/office/drawing/2014/main" id="{7B7C88E7-5FEB-57C5-5206-B75AE52100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7533" y="2833635"/>
            <a:ext cx="2731477" cy="2835310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0580D-6E14-8E82-A627-533F6A6A73FC}"/>
              </a:ext>
            </a:extLst>
          </p:cNvPr>
          <p:cNvSpPr txBox="1"/>
          <p:nvPr/>
        </p:nvSpPr>
        <p:spPr>
          <a:xfrm>
            <a:off x="9056076" y="1207031"/>
            <a:ext cx="28813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3) Recipient should add comments and confirm the handover.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C4ED7E-004F-C327-715C-2D284BD25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411" y="4330840"/>
            <a:ext cx="5077429" cy="93449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E4A87C-332A-2D55-B28C-C44D567DFB2D}"/>
              </a:ext>
            </a:extLst>
          </p:cNvPr>
          <p:cNvSpPr txBox="1"/>
          <p:nvPr/>
        </p:nvSpPr>
        <p:spPr>
          <a:xfrm>
            <a:off x="8641583" y="3881566"/>
            <a:ext cx="28135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4) Confirmed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D6D472-00C3-A5F7-7A94-6277F8EB87F2}"/>
              </a:ext>
            </a:extLst>
          </p:cNvPr>
          <p:cNvSpPr txBox="1"/>
          <p:nvPr/>
        </p:nvSpPr>
        <p:spPr>
          <a:xfrm>
            <a:off x="7023798" y="5259864"/>
            <a:ext cx="4250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+ e-mail notification for sender</a:t>
            </a:r>
          </a:p>
        </p:txBody>
      </p:sp>
    </p:spTree>
    <p:extLst>
      <p:ext uri="{BB962C8B-B14F-4D97-AF65-F5344CB8AC3E}">
        <p14:creationId xmlns:p14="http://schemas.microsoft.com/office/powerpoint/2010/main" val="75587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Samples or Handover event: user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B4DC9-B2A6-EE7C-976A-62B2AE48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46" y="773722"/>
            <a:ext cx="8670831" cy="549395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1FF549E-6348-D7F6-F6C4-36B478082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5415539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hlinkClick r:id="rId4"/>
              </a:rPr>
              <a:t>https://crc247.mdi.ruhr-uni-bochum.de/handover</a:t>
            </a:r>
            <a:endParaRPr lang="en-US" dirty="0"/>
          </a:p>
        </p:txBody>
      </p:sp>
      <p:sp>
        <p:nvSpPr>
          <p:cNvPr id="11" name="Line 36">
            <a:extLst>
              <a:ext uri="{FF2B5EF4-FFF2-40B4-BE49-F238E27FC236}">
                <a16:creationId xmlns:a16="http://schemas.microsoft.com/office/drawing/2014/main" id="{E67A45B9-AB56-1435-68C2-B083240EEA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0047" y="2568539"/>
            <a:ext cx="3083863" cy="337786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46EE3-6F99-09EC-4A7C-8B1469C1A726}"/>
              </a:ext>
            </a:extLst>
          </p:cNvPr>
          <p:cNvSpPr txBox="1"/>
          <p:nvPr/>
        </p:nvSpPr>
        <p:spPr>
          <a:xfrm>
            <a:off x="9782113" y="2218783"/>
            <a:ext cx="1149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Incoming</a:t>
            </a:r>
            <a:endParaRPr lang="en-US" dirty="0"/>
          </a:p>
        </p:txBody>
      </p:sp>
      <p:sp>
        <p:nvSpPr>
          <p:cNvPr id="14" name="Line 36">
            <a:extLst>
              <a:ext uri="{FF2B5EF4-FFF2-40B4-BE49-F238E27FC236}">
                <a16:creationId xmlns:a16="http://schemas.microsoft.com/office/drawing/2014/main" id="{EB89CA63-D310-885F-7F9B-8D0F1B5BBF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19431" y="4816867"/>
            <a:ext cx="3083863" cy="337786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D064A2-FD72-491B-E944-6142680A6399}"/>
              </a:ext>
            </a:extLst>
          </p:cNvPr>
          <p:cNvSpPr txBox="1"/>
          <p:nvPr/>
        </p:nvSpPr>
        <p:spPr>
          <a:xfrm>
            <a:off x="9821497" y="4467111"/>
            <a:ext cx="1418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Outgoing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12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Samples or Handover event: project overview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954FA9A-8AEB-4633-7DD1-322EF1D5A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5415539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https://crc247.mdi.ruhr-uni-bochum.de/rubric/area-c_c03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54660-0670-C4AA-6459-683DFCE4B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25" y="793820"/>
            <a:ext cx="6685818" cy="545781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Line 36">
            <a:extLst>
              <a:ext uri="{FF2B5EF4-FFF2-40B4-BE49-F238E27FC236}">
                <a16:creationId xmlns:a16="http://schemas.microsoft.com/office/drawing/2014/main" id="{0D86CA3A-04D8-CBA7-0982-4A70A1037E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84809" y="4139224"/>
            <a:ext cx="4943838" cy="9856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EBF2AF-F643-8D54-F44C-DE79875CC9FC}"/>
              </a:ext>
            </a:extLst>
          </p:cNvPr>
          <p:cNvSpPr txBox="1"/>
          <p:nvPr/>
        </p:nvSpPr>
        <p:spPr>
          <a:xfrm>
            <a:off x="7624540" y="3708536"/>
            <a:ext cx="3800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Pending handovers (unconfirmed)</a:t>
            </a:r>
          </a:p>
        </p:txBody>
      </p:sp>
      <p:sp>
        <p:nvSpPr>
          <p:cNvPr id="9" name="Line 36">
            <a:extLst>
              <a:ext uri="{FF2B5EF4-FFF2-40B4-BE49-F238E27FC236}">
                <a16:creationId xmlns:a16="http://schemas.microsoft.com/office/drawing/2014/main" id="{EA827596-4E82-46B1-B6FC-765A696AA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3371" y="5517231"/>
            <a:ext cx="4935276" cy="17565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19ED6-4948-5A26-9999-7B8D1FB2F4DE}"/>
              </a:ext>
            </a:extLst>
          </p:cNvPr>
          <p:cNvSpPr txBox="1"/>
          <p:nvPr/>
        </p:nvSpPr>
        <p:spPr>
          <a:xfrm>
            <a:off x="8526954" y="5114382"/>
            <a:ext cx="302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Successful handover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0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Reports &amp; Statistics: Objects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954FA9A-8AEB-4633-7DD1-322EF1D5A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5415539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https://crc247.mdi.ruhr-uni-bochum.de/report/objectsstatistics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84BCD0-1938-3DDC-734F-C521F3A2A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151" y="249871"/>
            <a:ext cx="952633" cy="409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AE4A3F-53AF-D327-E1D6-D4824EDB6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55" y="969045"/>
            <a:ext cx="8797662" cy="516908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3FA843-A593-BC02-DD29-96E0DC6950CF}"/>
              </a:ext>
            </a:extLst>
          </p:cNvPr>
          <p:cNvSpPr/>
          <p:nvPr/>
        </p:nvSpPr>
        <p:spPr>
          <a:xfrm>
            <a:off x="663191" y="3054700"/>
            <a:ext cx="291402" cy="2331217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0DFC0-1A7E-CD9A-E07F-FA5C45FEF291}"/>
              </a:ext>
            </a:extLst>
          </p:cNvPr>
          <p:cNvSpPr txBox="1"/>
          <p:nvPr/>
        </p:nvSpPr>
        <p:spPr>
          <a:xfrm>
            <a:off x="9275818" y="1266786"/>
            <a:ext cx="27654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Objects Statistics: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Objects (</a:t>
            </a:r>
            <a:r>
              <a:rPr lang="en-US" dirty="0" err="1"/>
              <a:t>w.r.t.</a:t>
            </a:r>
            <a:r>
              <a:rPr lang="en-US" dirty="0"/>
              <a:t> types)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Object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Feature: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 by person</a:t>
            </a:r>
          </a:p>
        </p:txBody>
      </p:sp>
    </p:spTree>
    <p:extLst>
      <p:ext uri="{BB962C8B-B14F-4D97-AF65-F5344CB8AC3E}">
        <p14:creationId xmlns:p14="http://schemas.microsoft.com/office/powerpoint/2010/main" val="6884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Reports &amp; Statistics: Users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954FA9A-8AEB-4633-7DD1-322EF1D5A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6545" y="6362393"/>
            <a:ext cx="5415539" cy="485999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https://crc247.mdi.ruhr-uni-bochum.de/report/usersstatistics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84BCD0-1938-3DDC-734F-C521F3A2A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151" y="249871"/>
            <a:ext cx="952633" cy="4096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B0DFC0-1A7E-CD9A-E07F-FA5C45FEF291}"/>
              </a:ext>
            </a:extLst>
          </p:cNvPr>
          <p:cNvSpPr txBox="1"/>
          <p:nvPr/>
        </p:nvSpPr>
        <p:spPr>
          <a:xfrm>
            <a:off x="8592529" y="844753"/>
            <a:ext cx="2765456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Users Statistics: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Links</a:t>
            </a:r>
            <a:endParaRPr lang="en-US" dirty="0"/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79DF1-64AC-02E3-8279-BCEECE44D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93" y="793820"/>
            <a:ext cx="7449686" cy="5396884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7" name="Line 36">
            <a:extLst>
              <a:ext uri="{FF2B5EF4-FFF2-40B4-BE49-F238E27FC236}">
                <a16:creationId xmlns:a16="http://schemas.microsoft.com/office/drawing/2014/main" id="{1DB363DD-DC7F-C563-897A-7D4D148373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17132" y="1436913"/>
            <a:ext cx="1034981" cy="10050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Line 36">
            <a:extLst>
              <a:ext uri="{FF2B5EF4-FFF2-40B4-BE49-F238E27FC236}">
                <a16:creationId xmlns:a16="http://schemas.microsoft.com/office/drawing/2014/main" id="{C3BA03D5-A345-400C-8ABB-E60F309F59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6745" y="5456254"/>
            <a:ext cx="1085223" cy="190919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Line 36">
            <a:extLst>
              <a:ext uri="{FF2B5EF4-FFF2-40B4-BE49-F238E27FC236}">
                <a16:creationId xmlns:a16="http://schemas.microsoft.com/office/drawing/2014/main" id="{7E1DDA87-F6FA-F5BF-4CD9-5A90AB94F7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8419" y="5817995"/>
            <a:ext cx="1073501" cy="192593"/>
          </a:xfrm>
          <a:prstGeom prst="line">
            <a:avLst/>
          </a:prstGeom>
          <a:noFill/>
          <a:ln w="63500">
            <a:solidFill>
              <a:srgbClr val="0070C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ru-RU" sz="1351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1026" name="Picture 2" descr="1st prize Stock Photos, Royalty Free 1st prize Images | Depositphotos">
            <a:extLst>
              <a:ext uri="{FF2B5EF4-FFF2-40B4-BE49-F238E27FC236}">
                <a16:creationId xmlns:a16="http://schemas.microsoft.com/office/drawing/2014/main" id="{A052982E-01EB-2E6D-864B-6F9D01AA0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79" y="1861561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83822-08D7-C286-B58E-77398B2FAE25}"/>
              </a:ext>
            </a:extLst>
          </p:cNvPr>
          <p:cNvSpPr txBox="1"/>
          <p:nvPr/>
        </p:nvSpPr>
        <p:spPr>
          <a:xfrm>
            <a:off x="0" y="1186328"/>
            <a:ext cx="1178671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/>
              <a:t>Registration and </a:t>
            </a:r>
            <a:r>
              <a:rPr lang="de-DE" sz="3200" dirty="0" err="1"/>
              <a:t>Authorisation</a:t>
            </a:r>
            <a:endParaRPr lang="de-DE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Roles</a:t>
            </a:r>
            <a:r>
              <a:rPr lang="de-DE" sz="3200" dirty="0"/>
              <a:t> and Access Levels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Customisation</a:t>
            </a:r>
            <a:r>
              <a:rPr lang="de-DE" sz="3200" dirty="0"/>
              <a:t> (</a:t>
            </a:r>
            <a:r>
              <a:rPr lang="de-DE" sz="3200" dirty="0" err="1"/>
              <a:t>new</a:t>
            </a:r>
            <a:r>
              <a:rPr lang="de-DE" sz="3200" dirty="0"/>
              <a:t> </a:t>
            </a:r>
            <a:r>
              <a:rPr lang="de-DE" sz="3200" dirty="0" err="1"/>
              <a:t>Object</a:t>
            </a:r>
            <a:r>
              <a:rPr lang="de-DE" sz="3200" dirty="0"/>
              <a:t> </a:t>
            </a:r>
            <a:r>
              <a:rPr lang="de-DE" sz="3200" dirty="0" err="1"/>
              <a:t>Types</a:t>
            </a:r>
            <a:r>
              <a:rPr lang="de-DE" sz="3200" dirty="0"/>
              <a:t>: </a:t>
            </a:r>
            <a:r>
              <a:rPr lang="de-DE" sz="3200" dirty="0" err="1"/>
              <a:t>no</a:t>
            </a:r>
            <a:r>
              <a:rPr lang="de-DE" sz="3200" dirty="0"/>
              <a:t>-code </a:t>
            </a:r>
            <a:r>
              <a:rPr lang="de-DE" sz="3200" dirty="0" err="1"/>
              <a:t>approach</a:t>
            </a:r>
            <a:r>
              <a:rPr lang="de-DE" sz="3200" dirty="0"/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/>
              <a:t>Properties &amp; Templates (List + Table)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/>
              <a:t>Sample Type and Lifecycle Workflow (</a:t>
            </a:r>
            <a:r>
              <a:rPr lang="de-DE" sz="3200" dirty="0" err="1"/>
              <a:t>states</a:t>
            </a:r>
            <a:r>
              <a:rPr lang="de-DE" sz="3200" dirty="0"/>
              <a:t> &amp; </a:t>
            </a:r>
            <a:r>
              <a:rPr lang="de-DE" sz="3200" dirty="0" err="1"/>
              <a:t>splitting</a:t>
            </a:r>
            <a:r>
              <a:rPr lang="de-DE" sz="3200" dirty="0"/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Handover</a:t>
            </a:r>
            <a:r>
              <a:rPr lang="de-DE" sz="3200" dirty="0"/>
              <a:t> Event (Sample Tracking)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/>
              <a:t>Reports &amp; </a:t>
            </a:r>
            <a:r>
              <a:rPr lang="de-DE" sz="3200" dirty="0" err="1"/>
              <a:t>Statistics</a:t>
            </a:r>
            <a:endParaRPr lang="de-DE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32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08911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Project-wide Statistics / Person-wide Statistics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A33C2-EF4D-EA40-8982-5B12B3D63E0E}"/>
              </a:ext>
            </a:extLst>
          </p:cNvPr>
          <p:cNvSpPr txBox="1"/>
          <p:nvPr/>
        </p:nvSpPr>
        <p:spPr>
          <a:xfrm>
            <a:off x="302204" y="901722"/>
            <a:ext cx="1119311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</a:rPr>
              <a:t>Even more is to be implemented…</a:t>
            </a:r>
          </a:p>
          <a:p>
            <a:pPr defTabSz="685800"/>
            <a:r>
              <a:rPr lang="en-US" sz="2800" b="1" dirty="0">
                <a:solidFill>
                  <a:prstClr val="black"/>
                </a:solidFill>
              </a:rPr>
              <a:t>Questions: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How productive is project/person in terms of adding data (objects creation)?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Is project subtree clearly structured (for manual subprojects traversing)?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What is the most referenced / liked object?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4000500" lvl="8" indent="-342900" defTabSz="6858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defTabSz="685800"/>
            <a:r>
              <a:rPr lang="en-US" sz="2800" b="1" dirty="0">
                <a:solidFill>
                  <a:prstClr val="black"/>
                </a:solidFill>
              </a:rPr>
              <a:t>Awards from INF (the winner is…):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most productive data creator award project/person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people’s choice award: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project subtree clarity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citation / popularity award</a:t>
            </a:r>
          </a:p>
          <a:p>
            <a:pPr defTabSz="685800"/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Winner Logo - Free Vectors &amp; PSDs to Download">
            <a:extLst>
              <a:ext uri="{FF2B5EF4-FFF2-40B4-BE49-F238E27FC236}">
                <a16:creationId xmlns:a16="http://schemas.microsoft.com/office/drawing/2014/main" id="{A596AF2B-875B-35D0-95DC-3F8719E85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24" y="3094891"/>
            <a:ext cx="1477974" cy="134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устой подиум победителей с прожекторами. пьедестал. | Премиум векторы">
            <a:extLst>
              <a:ext uri="{FF2B5EF4-FFF2-40B4-BE49-F238E27FC236}">
                <a16:creationId xmlns:a16="http://schemas.microsoft.com/office/drawing/2014/main" id="{2402397E-BCFD-34C7-9679-90923421D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31" y="3114880"/>
            <a:ext cx="2432014" cy="13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FAFEEC-F7B5-87B7-6DC1-0203E923BA88}"/>
              </a:ext>
            </a:extLst>
          </p:cNvPr>
          <p:cNvSpPr txBox="1"/>
          <p:nvPr/>
        </p:nvSpPr>
        <p:spPr>
          <a:xfrm>
            <a:off x="5285434" y="3246847"/>
            <a:ext cx="12359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?</a:t>
            </a:r>
          </a:p>
        </p:txBody>
      </p:sp>
      <p:pic>
        <p:nvPicPr>
          <p:cNvPr id="1030" name="Picture 6" descr="Celebration Icons - Free SVG &amp; PNG Celebration Images - Noun Project">
            <a:extLst>
              <a:ext uri="{FF2B5EF4-FFF2-40B4-BE49-F238E27FC236}">
                <a16:creationId xmlns:a16="http://schemas.microsoft.com/office/drawing/2014/main" id="{2814505C-7468-A129-395F-E53EACE42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144" y="42952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0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Sample -&gt; EDX -&gt; Resistance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>
                <a:hlinkClick r:id="rId3"/>
              </a:rPr>
              <a:t>https://demi.matinf.pro/search/?system=Ni-V&amp;typeid=8&amp;Nipctmin=15&amp;Nipctmax=20&amp;pr0name=R&amp;pr0type=Float&amp;pr0min=10000000&amp;pr0max=11111111&amp;prcnt=1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A33C2-EF4D-EA40-8982-5B12B3D63E0E}"/>
              </a:ext>
            </a:extLst>
          </p:cNvPr>
          <p:cNvSpPr txBox="1"/>
          <p:nvPr/>
        </p:nvSpPr>
        <p:spPr>
          <a:xfrm>
            <a:off x="302204" y="901722"/>
            <a:ext cx="116854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defTabSz="685800">
              <a:buAutoNum type="arabicParenR"/>
            </a:pPr>
            <a:r>
              <a:rPr lang="en-US" sz="2800" dirty="0">
                <a:solidFill>
                  <a:prstClr val="black"/>
                </a:solidFill>
              </a:rPr>
              <a:t>Create </a:t>
            </a:r>
            <a:r>
              <a:rPr lang="en-US" sz="2800" b="1" dirty="0">
                <a:solidFill>
                  <a:prstClr val="black"/>
                </a:solidFill>
              </a:rPr>
              <a:t>Project</a:t>
            </a:r>
          </a:p>
          <a:p>
            <a:pPr marL="514350" indent="-514350" defTabSz="685800">
              <a:buAutoNum type="arabicParenR"/>
            </a:pPr>
            <a:r>
              <a:rPr lang="en-US" sz="2800" dirty="0">
                <a:solidFill>
                  <a:prstClr val="black"/>
                </a:solidFill>
              </a:rPr>
              <a:t>Add </a:t>
            </a:r>
            <a:r>
              <a:rPr lang="en-US" sz="2800" b="1" dirty="0">
                <a:solidFill>
                  <a:prstClr val="black"/>
                </a:solidFill>
              </a:rPr>
              <a:t>Sample</a:t>
            </a:r>
            <a:r>
              <a:rPr lang="en-US" sz="2800" dirty="0">
                <a:solidFill>
                  <a:prstClr val="black"/>
                </a:solidFill>
              </a:rPr>
              <a:t> to Project</a:t>
            </a:r>
          </a:p>
          <a:p>
            <a:pPr marL="514350" indent="-514350" defTabSz="685800">
              <a:buAutoNum type="arabicParenR"/>
            </a:pPr>
            <a:r>
              <a:rPr lang="en-US" sz="2800" dirty="0">
                <a:solidFill>
                  <a:prstClr val="black"/>
                </a:solidFill>
              </a:rPr>
              <a:t>Add </a:t>
            </a:r>
            <a:r>
              <a:rPr lang="en-US" sz="2800" b="1" dirty="0">
                <a:solidFill>
                  <a:prstClr val="black"/>
                </a:solidFill>
              </a:rPr>
              <a:t>EDX</a:t>
            </a:r>
            <a:r>
              <a:rPr lang="en-US" sz="2800" dirty="0">
                <a:solidFill>
                  <a:prstClr val="black"/>
                </a:solidFill>
              </a:rPr>
              <a:t> document (342 Measurement Areas (MA), i.e. 342 Compositions)</a:t>
            </a:r>
          </a:p>
          <a:p>
            <a:pPr marL="514350" indent="-514350" defTabSz="685800">
              <a:buAutoNum type="arabicParenR"/>
            </a:pPr>
            <a:r>
              <a:rPr lang="en-US" sz="2800" dirty="0">
                <a:solidFill>
                  <a:prstClr val="black"/>
                </a:solidFill>
              </a:rPr>
              <a:t>Add </a:t>
            </a:r>
            <a:r>
              <a:rPr lang="en-US" sz="2800" b="1" dirty="0">
                <a:solidFill>
                  <a:prstClr val="black"/>
                </a:solidFill>
              </a:rPr>
              <a:t>Resistance</a:t>
            </a:r>
            <a:r>
              <a:rPr lang="en-US" sz="2800" dirty="0">
                <a:solidFill>
                  <a:prstClr val="black"/>
                </a:solidFill>
              </a:rPr>
              <a:t> document (associate property values to every MA)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704C7-673F-C81F-5F75-C98705D30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102" y="2852678"/>
            <a:ext cx="7673353" cy="3298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805A05-B750-F40B-C6CC-75C198F789D7}"/>
              </a:ext>
            </a:extLst>
          </p:cNvPr>
          <p:cNvSpPr txBox="1"/>
          <p:nvPr/>
        </p:nvSpPr>
        <p:spPr>
          <a:xfrm>
            <a:off x="198913" y="2758620"/>
            <a:ext cx="4194957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</a:rPr>
              <a:t>Search for </a:t>
            </a:r>
            <a:r>
              <a:rPr lang="en-US" sz="2800" b="1" u="sng" dirty="0">
                <a:solidFill>
                  <a:prstClr val="black"/>
                </a:solidFill>
              </a:rPr>
              <a:t>Composition</a:t>
            </a:r>
            <a:r>
              <a:rPr lang="en-US" sz="2800" u="sng" dirty="0">
                <a:solidFill>
                  <a:prstClr val="black"/>
                </a:solidFill>
              </a:rPr>
              <a:t> with a given </a:t>
            </a:r>
            <a:r>
              <a:rPr lang="en-US" sz="2800" b="1" u="sng" dirty="0">
                <a:solidFill>
                  <a:prstClr val="black"/>
                </a:solidFill>
              </a:rPr>
              <a:t>Resistance</a:t>
            </a:r>
          </a:p>
          <a:p>
            <a:pPr marL="457200" indent="-457200" defTabSz="6858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Composition – object representing one of 342 measurement area</a:t>
            </a:r>
          </a:p>
          <a:p>
            <a:pPr marL="457200" indent="-457200" defTabSz="6858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prstClr val="black"/>
                </a:solidFill>
              </a:rPr>
              <a:t>Container for other properties, associated with a certain measurement area</a:t>
            </a:r>
          </a:p>
        </p:txBody>
      </p:sp>
    </p:spTree>
    <p:extLst>
      <p:ext uri="{BB962C8B-B14F-4D97-AF65-F5344CB8AC3E}">
        <p14:creationId xmlns:p14="http://schemas.microsoft.com/office/powerpoint/2010/main" val="1379436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RDMS Playground</a:t>
            </a:r>
            <a:endParaRPr lang="en-US" sz="266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6A7D-3A39-0FB9-5020-D625F83753C5}"/>
              </a:ext>
            </a:extLst>
          </p:cNvPr>
          <p:cNvSpPr txBox="1"/>
          <p:nvPr/>
        </p:nvSpPr>
        <p:spPr>
          <a:xfrm>
            <a:off x="211016" y="4215843"/>
            <a:ext cx="81994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Playground to test RDMS (multiple tenants with shared users list):</a:t>
            </a: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https://demo.mdi.ruhr-uni-bochum.de/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4"/>
              </a:rPr>
              <a:t>https://inf.mdi.ruhr-uni-bochum.de/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 err="1">
                <a:solidFill>
                  <a:srgbClr val="1D1C1D"/>
                </a:solidFill>
                <a:effectLst/>
                <a:latin typeface="Slack-Lato"/>
              </a:rPr>
              <a:t>PowerUser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PowerUser1@user.org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Administrator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role): </a:t>
            </a:r>
            <a:r>
              <a:rPr lang="en-US" b="0" i="0" u="none" strike="noStrike" dirty="0">
                <a:effectLst/>
                <a:latin typeface="Slack-Lato"/>
              </a:rPr>
              <a:t>Admin1@user.org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239808-8E44-7FCC-8325-8FD18E05C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https://demo.mdi.ruhr-uni-bochum.de/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4"/>
              </a:rPr>
              <a:t>https://inf.mdi.ruhr-uni-bochum.de/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BA26D6-93FA-A3A7-D671-5AEC3B37FEB8}"/>
              </a:ext>
            </a:extLst>
          </p:cNvPr>
          <p:cNvSpPr txBox="1"/>
          <p:nvPr/>
        </p:nvSpPr>
        <p:spPr>
          <a:xfrm>
            <a:off x="261256" y="3477958"/>
            <a:ext cx="11726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https://demo.mdi.ruhr-uni-bochum.de/</a:t>
            </a:r>
            <a:r>
              <a:rPr lang="ru-RU" b="0" i="0" dirty="0">
                <a:solidFill>
                  <a:srgbClr val="1D1C1D"/>
                </a:solidFill>
                <a:effectLst/>
                <a:latin typeface="Slack-Lato"/>
              </a:rPr>
              <a:t>									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4"/>
              </a:rPr>
              <a:t>https://inf.mdi.ruhr-uni-bochum.de/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indent="0">
              <a:buNone/>
            </a:pP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0C64A6-CCD4-F705-370B-73AA43547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180" y="957240"/>
            <a:ext cx="2581635" cy="2572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C15814-C0A9-BB9B-AF3D-51E487BDB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8841" y="896950"/>
            <a:ext cx="2591162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6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RDMS in Production: </a:t>
            </a:r>
            <a:r>
              <a:rPr lang="en-US" u="sng" dirty="0"/>
              <a:t>demi.matinf.pro</a:t>
            </a:r>
            <a:endParaRPr lang="en-US" sz="2667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6A7D-3A39-0FB9-5020-D625F83753C5}"/>
              </a:ext>
            </a:extLst>
          </p:cNvPr>
          <p:cNvSpPr txBox="1"/>
          <p:nvPr/>
        </p:nvSpPr>
        <p:spPr>
          <a:xfrm>
            <a:off x="170823" y="950128"/>
            <a:ext cx="1176387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Production mode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(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https://</a:t>
            </a:r>
            <a:r>
              <a:rPr lang="en-US" b="1" dirty="0">
                <a:solidFill>
                  <a:srgbClr val="1D1C1D"/>
                </a:solidFill>
                <a:latin typeface="Slack-Lato"/>
                <a:hlinkClick r:id="rId3"/>
              </a:rPr>
              <a:t>demi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  <a:hlinkClick r:id="rId3"/>
              </a:rPr>
              <a:t>.matinf.pro/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):</a:t>
            </a:r>
          </a:p>
          <a:p>
            <a:pPr marL="342900" indent="-342900">
              <a:buAutoNum type="arabicParenR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You need to 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register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with Google account or create your own account (email/password) </a:t>
            </a:r>
            <a:r>
              <a:rPr lang="en-US" b="1" i="0" dirty="0">
                <a:solidFill>
                  <a:srgbClr val="1D1C1D"/>
                </a:solidFill>
                <a:effectLst/>
                <a:latin typeface="Slack-Lato"/>
              </a:rPr>
              <a:t>and confirm e-mail 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(warning: user created with no role assigned).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1D1C1D"/>
              </a:solidFill>
              <a:latin typeface="Slack-Lato"/>
            </a:endParaRPr>
          </a:p>
          <a:p>
            <a:pPr marL="342900" indent="-342900">
              <a:buAutoNum type="arabicParenR"/>
            </a:pPr>
            <a:r>
              <a:rPr lang="en-US" b="1" dirty="0">
                <a:solidFill>
                  <a:srgbClr val="1D1C1D"/>
                </a:solidFill>
                <a:latin typeface="Slack-Lato"/>
              </a:rPr>
              <a:t>Write me </a:t>
            </a:r>
            <a:r>
              <a:rPr lang="en-US" dirty="0">
                <a:solidFill>
                  <a:srgbClr val="1D1C1D"/>
                </a:solidFill>
                <a:latin typeface="Slack-Lato"/>
              </a:rPr>
              <a:t>in Slack (Direct Messages or #data_management), specifying your e-mail, used in registration, your name, organization/university (e.g. Ruhr University Bochum) and optional comments.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1D1C1D"/>
              </a:solidFill>
              <a:latin typeface="Slack-Lato"/>
            </a:endParaRPr>
          </a:p>
          <a:p>
            <a:pPr marL="342900" indent="-342900">
              <a:buAutoNum type="arabicParenR"/>
            </a:pPr>
            <a:r>
              <a:rPr lang="en-US" b="1" dirty="0">
                <a:solidFill>
                  <a:srgbClr val="1D1C1D"/>
                </a:solidFill>
                <a:latin typeface="Slack-Lato"/>
              </a:rPr>
              <a:t>Wait</a:t>
            </a:r>
            <a:r>
              <a:rPr lang="en-US" dirty="0">
                <a:solidFill>
                  <a:srgbClr val="1D1C1D"/>
                </a:solidFill>
                <a:latin typeface="Slack-Lato"/>
              </a:rPr>
              <a:t>… After manual processing you will be assigned by default a </a:t>
            </a:r>
            <a:r>
              <a:rPr lang="en-US" dirty="0" err="1">
                <a:solidFill>
                  <a:srgbClr val="1D1C1D"/>
                </a:solidFill>
                <a:latin typeface="Slack-Lato"/>
              </a:rPr>
              <a:t>PowerUser</a:t>
            </a:r>
            <a:r>
              <a:rPr lang="en-US" dirty="0">
                <a:solidFill>
                  <a:srgbClr val="1D1C1D"/>
                </a:solidFill>
                <a:latin typeface="Slack-Lato"/>
              </a:rPr>
              <a:t> role and you are in power of adding data ))</a:t>
            </a:r>
          </a:p>
          <a:p>
            <a:endParaRPr lang="en-US" sz="1800" dirty="0">
              <a:solidFill>
                <a:srgbClr val="1D1C1D"/>
              </a:solidFill>
              <a:latin typeface="+mn-lt"/>
            </a:endParaRPr>
          </a:p>
          <a:p>
            <a:endParaRPr lang="en-US" dirty="0">
              <a:solidFill>
                <a:srgbClr val="1D1C1D"/>
              </a:solidFill>
            </a:endParaRPr>
          </a:p>
          <a:p>
            <a:endParaRPr lang="en-US" sz="1800" dirty="0">
              <a:solidFill>
                <a:srgbClr val="1D1C1D"/>
              </a:solidFill>
              <a:latin typeface="+mn-lt"/>
            </a:endParaRPr>
          </a:p>
          <a:p>
            <a:endParaRPr lang="en-US" dirty="0">
              <a:solidFill>
                <a:srgbClr val="1D1C1D"/>
              </a:solidFill>
            </a:endParaRPr>
          </a:p>
          <a:p>
            <a:endParaRPr lang="en-US" sz="1800" dirty="0">
              <a:solidFill>
                <a:srgbClr val="1D1C1D"/>
              </a:solidFill>
              <a:latin typeface="+mn-lt"/>
            </a:endParaRPr>
          </a:p>
          <a:p>
            <a:endParaRPr lang="en-US" dirty="0">
              <a:solidFill>
                <a:srgbClr val="1D1C1D"/>
              </a:solidFill>
            </a:endParaRPr>
          </a:p>
          <a:p>
            <a:endParaRPr lang="en-US" sz="1800" dirty="0">
              <a:solidFill>
                <a:srgbClr val="1D1C1D"/>
              </a:solidFill>
              <a:latin typeface="+mn-lt"/>
            </a:endParaRPr>
          </a:p>
          <a:p>
            <a:endParaRPr lang="en-US" sz="1800" dirty="0">
              <a:solidFill>
                <a:srgbClr val="1D1C1D"/>
              </a:solidFill>
              <a:latin typeface="+mn-lt"/>
            </a:endParaRPr>
          </a:p>
          <a:p>
            <a:r>
              <a:rPr lang="en-US" sz="1800" dirty="0">
                <a:solidFill>
                  <a:srgbClr val="1D1C1D"/>
                </a:solidFill>
                <a:latin typeface="+mn-lt"/>
              </a:rPr>
              <a:t>In case of any questions write me in Slack or by e-mail </a:t>
            </a:r>
            <a:r>
              <a:rPr lang="en-US" sz="1800" dirty="0">
                <a:solidFill>
                  <a:srgbClr val="1D1C1D"/>
                </a:solidFill>
                <a:latin typeface="+mn-lt"/>
                <a:hlinkClick r:id="rId4"/>
              </a:rPr>
              <a:t>Victor.Dudarev@rub.de</a:t>
            </a:r>
            <a:endParaRPr lang="en-US" sz="1800" dirty="0">
              <a:solidFill>
                <a:prstClr val="black"/>
              </a:solidFill>
              <a:latin typeface="+mn-lt"/>
            </a:endParaRP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3D38C-B9ED-1E82-6377-87E2194F65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34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Source Control</a:t>
            </a:r>
            <a:r>
              <a:rPr lang="ru-RU" dirty="0"/>
              <a:t> (</a:t>
            </a:r>
            <a:r>
              <a:rPr lang="en-US" dirty="0"/>
              <a:t>GitLab</a:t>
            </a:r>
            <a:r>
              <a:rPr lang="ru-RU" dirty="0"/>
              <a:t>)</a:t>
            </a:r>
            <a:endParaRPr lang="de-DE" sz="2667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61AFA-5CC2-C46E-FF70-E558B9ABD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ECBB7-B299-F195-475E-7CAE80883F17}"/>
              </a:ext>
            </a:extLst>
          </p:cNvPr>
          <p:cNvSpPr txBox="1"/>
          <p:nvPr/>
        </p:nvSpPr>
        <p:spPr>
          <a:xfrm>
            <a:off x="115545" y="6091738"/>
            <a:ext cx="4631904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1067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https://gitlab.ruhr-uni-bochum.de</a:t>
            </a:r>
            <a:endParaRPr lang="en-US" sz="1067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88F61D-5814-5AA3-B7C0-9AC235D449EB}"/>
              </a:ext>
            </a:extLst>
          </p:cNvPr>
          <p:cNvSpPr txBox="1"/>
          <p:nvPr/>
        </p:nvSpPr>
        <p:spPr>
          <a:xfrm>
            <a:off x="143339" y="1112342"/>
            <a:ext cx="5856651" cy="3826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667" b="1" dirty="0">
                <a:solidFill>
                  <a:prstClr val="black"/>
                </a:solidFill>
              </a:rPr>
              <a:t>Everybody’s welcome!</a:t>
            </a:r>
          </a:p>
          <a:p>
            <a:pPr defTabSz="914377"/>
            <a:r>
              <a:rPr lang="en-US" dirty="0">
                <a:solidFill>
                  <a:prstClr val="black"/>
                </a:solidFill>
              </a:rPr>
              <a:t>Feel free to contribute to open source!</a:t>
            </a:r>
          </a:p>
          <a:p>
            <a:pPr defTabSz="914377"/>
            <a:endParaRPr lang="en-US" b="1" dirty="0">
              <a:solidFill>
                <a:prstClr val="black"/>
              </a:solidFill>
            </a:endParaRPr>
          </a:p>
          <a:p>
            <a:pPr defTabSz="914377"/>
            <a:r>
              <a:rPr lang="en-US" b="1" dirty="0">
                <a:solidFill>
                  <a:prstClr val="black"/>
                </a:solidFill>
              </a:rPr>
              <a:t>Core INF project:</a:t>
            </a:r>
          </a:p>
          <a:p>
            <a:pPr defTabSz="914377"/>
            <a:r>
              <a:rPr lang="en-US" dirty="0">
                <a:solidFill>
                  <a:prstClr val="black"/>
                </a:solidFill>
                <a:hlinkClick r:id="rId4"/>
              </a:rPr>
              <a:t>https://gitlab.ruhr-uni-bochum.de/vic/infproject</a:t>
            </a:r>
            <a:endParaRPr lang="en-US" dirty="0">
              <a:solidFill>
                <a:prstClr val="black"/>
              </a:solidFill>
            </a:endParaRPr>
          </a:p>
          <a:p>
            <a:pPr defTabSz="914377"/>
            <a:endParaRPr lang="en-US" dirty="0">
              <a:solidFill>
                <a:prstClr val="black"/>
              </a:solidFill>
            </a:endParaRPr>
          </a:p>
          <a:p>
            <a:pPr defTabSz="914377"/>
            <a:endParaRPr lang="en-US" dirty="0">
              <a:solidFill>
                <a:prstClr val="black"/>
              </a:solidFill>
            </a:endParaRPr>
          </a:p>
          <a:p>
            <a:pPr defTabSz="914377"/>
            <a:r>
              <a:rPr lang="en-US" b="1" dirty="0">
                <a:solidFill>
                  <a:prstClr val="black"/>
                </a:solidFill>
              </a:rPr>
              <a:t>Shared projects (</a:t>
            </a:r>
            <a:r>
              <a:rPr lang="en-US" b="1" dirty="0" err="1">
                <a:solidFill>
                  <a:prstClr val="black"/>
                </a:solidFill>
              </a:rPr>
              <a:t>WebCompact</a:t>
            </a:r>
            <a:r>
              <a:rPr lang="en-US" b="1" dirty="0">
                <a:solidFill>
                  <a:prstClr val="black"/>
                </a:solidFill>
              </a:rPr>
              <a:t>):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1) </a:t>
            </a:r>
            <a:r>
              <a:rPr lang="en-US" dirty="0">
                <a:solidFill>
                  <a:prstClr val="black"/>
                </a:solidFill>
              </a:rPr>
              <a:t>Administration User Interface (Identity Manager UI):</a:t>
            </a:r>
          </a:p>
          <a:p>
            <a:pPr defTabSz="914377"/>
            <a:r>
              <a:rPr lang="en-US" dirty="0">
                <a:solidFill>
                  <a:prstClr val="black"/>
                </a:solidFill>
                <a:hlinkClick r:id="rId5"/>
              </a:rPr>
              <a:t>https://gitlab.ruhr-uni-bochum.de/vic/identitymanagerui</a:t>
            </a:r>
            <a:endParaRPr lang="en-US" dirty="0">
              <a:solidFill>
                <a:prstClr val="black"/>
              </a:solidFill>
            </a:endParaRPr>
          </a:p>
          <a:p>
            <a:pPr defTabSz="914377"/>
            <a:r>
              <a:rPr lang="en-US" b="1" dirty="0">
                <a:solidFill>
                  <a:prstClr val="black"/>
                </a:solidFill>
              </a:rPr>
              <a:t>2) </a:t>
            </a:r>
            <a:r>
              <a:rPr lang="en-US" dirty="0">
                <a:solidFill>
                  <a:srgbClr val="333238"/>
                </a:solidFill>
              </a:rPr>
              <a:t>Web Application General Library (</a:t>
            </a:r>
            <a:r>
              <a:rPr lang="en-US" dirty="0" err="1">
                <a:solidFill>
                  <a:srgbClr val="333238"/>
                </a:solidFill>
              </a:rPr>
              <a:t>WebUtilsLib</a:t>
            </a:r>
            <a:r>
              <a:rPr lang="en-US" dirty="0">
                <a:solidFill>
                  <a:srgbClr val="333238"/>
                </a:solidFill>
              </a:rPr>
              <a:t>):</a:t>
            </a:r>
            <a:br>
              <a:rPr lang="en-US" dirty="0">
                <a:solidFill>
                  <a:srgbClr val="333238"/>
                </a:solidFill>
              </a:rPr>
            </a:br>
            <a:r>
              <a:rPr lang="en-US" dirty="0">
                <a:solidFill>
                  <a:srgbClr val="333238"/>
                </a:solidFill>
                <a:hlinkClick r:id="rId6"/>
              </a:rPr>
              <a:t>https://gitlab.ruhr-uni-bochum.de/vic/webutilslib</a:t>
            </a:r>
            <a:endParaRPr lang="en-US" dirty="0">
              <a:solidFill>
                <a:srgbClr val="333238"/>
              </a:solidFill>
            </a:endParaRPr>
          </a:p>
          <a:p>
            <a:pPr defTabSz="914377"/>
            <a:endParaRPr lang="en-US" dirty="0">
              <a:solidFill>
                <a:srgbClr val="33323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2754D-AC6C-E80B-AC5E-CF42CFE889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552" y="0"/>
            <a:ext cx="6413448" cy="3805179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98350-2E9B-A694-BF0F-262043CFB2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4115" y="3786775"/>
            <a:ext cx="6416665" cy="3071225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9424D-2B27-0F45-8439-825AF6CC1F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846" y="1088149"/>
            <a:ext cx="828700" cy="758339"/>
          </a:xfrm>
          <a:prstGeom prst="rect">
            <a:avLst/>
          </a:prstGeom>
        </p:spPr>
      </p:pic>
      <p:pic>
        <p:nvPicPr>
          <p:cNvPr id="7" name="Picture 6" descr="Microsoft SQL Server-Verschlüsselung | Thales">
            <a:extLst>
              <a:ext uri="{FF2B5EF4-FFF2-40B4-BE49-F238E27FC236}">
                <a16:creationId xmlns:a16="http://schemas.microsoft.com/office/drawing/2014/main" id="{D24BB2B8-4691-B65D-2FC8-DF4773C3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38" y="4745447"/>
            <a:ext cx="1417405" cy="115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Open Source Logo png transparent">
            <a:extLst>
              <a:ext uri="{FF2B5EF4-FFF2-40B4-BE49-F238E27FC236}">
                <a16:creationId xmlns:a16="http://schemas.microsoft.com/office/drawing/2014/main" id="{0CDAFFCD-0D42-008F-A4A2-8715926A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7" y="4833903"/>
            <a:ext cx="990709" cy="9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SP nach ASP.NET - Ispirer">
            <a:extLst>
              <a:ext uri="{FF2B5EF4-FFF2-40B4-BE49-F238E27FC236}">
                <a16:creationId xmlns:a16="http://schemas.microsoft.com/office/drawing/2014/main" id="{3EB45404-E651-F572-94A1-EA1E29D62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80" y="4645990"/>
            <a:ext cx="1966623" cy="14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7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latin typeface="Arial" panose="020B0604020202020204" pitchFamily="34" charset="0"/>
              </a:rPr>
              <a:t>Thanks for your kind attention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ACCA0-8621-F316-A835-02AA0C0152B3}"/>
              </a:ext>
            </a:extLst>
          </p:cNvPr>
          <p:cNvSpPr txBox="1"/>
          <p:nvPr/>
        </p:nvSpPr>
        <p:spPr>
          <a:xfrm>
            <a:off x="285007" y="1152580"/>
            <a:ext cx="1162594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0" dirty="0"/>
              <a:t>Questions &amp; </a:t>
            </a:r>
            <a:r>
              <a:rPr lang="de-DE" sz="8000" dirty="0" err="1"/>
              <a:t>Answers</a:t>
            </a:r>
            <a:endParaRPr lang="de-DE" sz="8000" dirty="0"/>
          </a:p>
          <a:p>
            <a:pPr algn="ctr"/>
            <a:endParaRPr lang="de-DE" sz="5000" dirty="0"/>
          </a:p>
          <a:p>
            <a:r>
              <a:rPr lang="de-DE" sz="2400" b="1" dirty="0" err="1"/>
              <a:t>Please</a:t>
            </a:r>
            <a:r>
              <a:rPr lang="de-DE" sz="2400" b="1" dirty="0"/>
              <a:t> </a:t>
            </a:r>
            <a:r>
              <a:rPr lang="de-DE" sz="2400" b="1" dirty="0" err="1"/>
              <a:t>write</a:t>
            </a:r>
            <a:r>
              <a:rPr lang="de-DE" sz="2400" b="1" dirty="0"/>
              <a:t> </a:t>
            </a:r>
            <a:r>
              <a:rPr lang="de-DE" sz="2400" b="1" dirty="0" err="1"/>
              <a:t>your</a:t>
            </a:r>
            <a:r>
              <a:rPr lang="de-DE" sz="2400" b="1" dirty="0"/>
              <a:t> </a:t>
            </a:r>
            <a:r>
              <a:rPr lang="de-DE" sz="2400" b="1" dirty="0" err="1"/>
              <a:t>questions</a:t>
            </a:r>
            <a:r>
              <a:rPr lang="de-DE" sz="2400" b="1" dirty="0"/>
              <a:t> in </a:t>
            </a:r>
            <a:r>
              <a:rPr lang="de-DE" sz="2400" b="1" dirty="0" err="1"/>
              <a:t>document</a:t>
            </a:r>
            <a:r>
              <a:rPr lang="de-DE" sz="2400" b="1" dirty="0"/>
              <a:t> (I will </a:t>
            </a:r>
            <a:r>
              <a:rPr lang="de-DE" sz="2400" b="1" dirty="0" err="1"/>
              <a:t>reply</a:t>
            </a:r>
            <a:r>
              <a:rPr lang="de-DE" sz="2400" b="1" dirty="0"/>
              <a:t> </a:t>
            </a:r>
            <a:r>
              <a:rPr lang="de-DE" sz="2400" b="1" dirty="0" err="1"/>
              <a:t>there</a:t>
            </a:r>
            <a:r>
              <a:rPr lang="de-DE" sz="2400" b="1" dirty="0"/>
              <a:t>, so </a:t>
            </a:r>
            <a:r>
              <a:rPr lang="de-DE" sz="2400" b="1" dirty="0" err="1"/>
              <a:t>we</a:t>
            </a:r>
            <a:r>
              <a:rPr lang="de-DE" sz="2400" b="1" dirty="0"/>
              <a:t> </a:t>
            </a:r>
            <a:r>
              <a:rPr lang="de-DE" sz="2400" b="1" dirty="0" err="1"/>
              <a:t>can</a:t>
            </a:r>
            <a:r>
              <a:rPr lang="de-DE" sz="2400" b="1" dirty="0"/>
              <a:t> </a:t>
            </a:r>
            <a:r>
              <a:rPr lang="de-DE" sz="2400" b="1" dirty="0" err="1"/>
              <a:t>make</a:t>
            </a:r>
            <a:r>
              <a:rPr lang="de-DE" sz="2400" b="1" dirty="0"/>
              <a:t> FAQ):</a:t>
            </a:r>
          </a:p>
          <a:p>
            <a:r>
              <a:rPr lang="de-DE" sz="2400" dirty="0">
                <a:hlinkClick r:id="rId3"/>
              </a:rPr>
              <a:t>https://docs.google.com/document/d/1XqDlaSxRxqnigCT2mpn5jptllRlWgObB/edit?usp=sharing&amp;ouid=117346421118620353373&amp;rtpof=true&amp;sd=true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2FCA08F-F595-E922-63C8-30406A6EA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13" y="5417848"/>
            <a:ext cx="5313301" cy="485999"/>
          </a:xfrm>
        </p:spPr>
        <p:txBody>
          <a:bodyPr>
            <a:noAutofit/>
          </a:bodyPr>
          <a:lstStyle/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</a:rPr>
              <a:t>Victor Dudarev</a:t>
            </a:r>
          </a:p>
          <a:p>
            <a:pPr indent="0" defTabSz="914377">
              <a:buNone/>
            </a:pPr>
            <a:r>
              <a:rPr lang="en-US" sz="2400" dirty="0">
                <a:solidFill>
                  <a:srgbClr val="1D1C1D"/>
                </a:solidFill>
                <a:latin typeface="+mn-lt"/>
                <a:hlinkClick r:id="rId4"/>
              </a:rPr>
              <a:t>Victor.Dudarev@rub.de</a:t>
            </a: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F5B7F41-2497-9FD8-16DB-0134FF742C8B}"/>
              </a:ext>
            </a:extLst>
          </p:cNvPr>
          <p:cNvSpPr txBox="1">
            <a:spLocks/>
          </p:cNvSpPr>
          <p:nvPr/>
        </p:nvSpPr>
        <p:spPr>
          <a:xfrm>
            <a:off x="5669023" y="6362393"/>
            <a:ext cx="5313301" cy="485999"/>
          </a:xfrm>
          <a:prstGeom prst="rect">
            <a:avLst/>
          </a:prstGeom>
        </p:spPr>
        <p:txBody>
          <a:bodyPr vert="horz" lIns="36000" tIns="18000" rIns="36000" bIns="0" rtlCol="0">
            <a:norm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+mj-lt"/>
              <a:buNone/>
            </a:pPr>
            <a:r>
              <a:rPr lang="en-US" dirty="0">
                <a:hlinkClick r:id="rId5"/>
              </a:rPr>
              <a:t>https://vdudarev.ru</a:t>
            </a:r>
            <a:endParaRPr lang="en-US" dirty="0"/>
          </a:p>
          <a:p>
            <a:pPr indent="0">
              <a:buFont typeface="+mj-l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8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sz="3600" dirty="0"/>
              <a:t>Registration and Authorization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>
                <a:hlinkClick r:id="rId3"/>
              </a:rPr>
              <a:t>https://openid.net</a:t>
            </a:r>
            <a:endParaRPr lang="en-US" sz="1000" dirty="0"/>
          </a:p>
          <a:p>
            <a:r>
              <a:rPr lang="en-US" sz="1000" dirty="0">
                <a:hlinkClick r:id="rId4"/>
              </a:rPr>
              <a:t>https://en.wikipedia.org/wiki/Authentication</a:t>
            </a:r>
            <a:endParaRPr lang="en-US" sz="1000" dirty="0"/>
          </a:p>
          <a:p>
            <a:r>
              <a:rPr lang="en-US" sz="1000" dirty="0">
                <a:hlinkClick r:id="rId5"/>
              </a:rPr>
              <a:t>https://en.wikipedia.org/wiki/Authorization</a:t>
            </a:r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0481F-538C-6F5A-8DBC-1F938DCEE3B1}"/>
              </a:ext>
            </a:extLst>
          </p:cNvPr>
          <p:cNvSpPr txBox="1"/>
          <p:nvPr/>
        </p:nvSpPr>
        <p:spPr>
          <a:xfrm>
            <a:off x="241914" y="1082591"/>
            <a:ext cx="52124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prstClr val="black"/>
                </a:solidFill>
              </a:rPr>
              <a:t>Application access level is determined by the current user context.</a:t>
            </a:r>
          </a:p>
          <a:p>
            <a:pPr defTabSz="685800"/>
            <a:r>
              <a:rPr lang="en-US" sz="1600" b="1" dirty="0">
                <a:solidFill>
                  <a:prstClr val="black"/>
                </a:solidFill>
              </a:rPr>
              <a:t>Two-way registration </a:t>
            </a:r>
            <a:r>
              <a:rPr lang="en-US" sz="1600" dirty="0">
                <a:solidFill>
                  <a:prstClr val="black"/>
                </a:solidFill>
              </a:rPr>
              <a:t>(choose any):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using </a:t>
            </a:r>
            <a:r>
              <a:rPr lang="en-US" sz="1600" b="1" dirty="0">
                <a:solidFill>
                  <a:prstClr val="black"/>
                </a:solidFill>
              </a:rPr>
              <a:t>external provider </a:t>
            </a:r>
            <a:r>
              <a:rPr lang="en-US" sz="1600" dirty="0">
                <a:solidFill>
                  <a:prstClr val="black"/>
                </a:solidFill>
              </a:rPr>
              <a:t>(OpenID Connect)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en-US" sz="1600" dirty="0">
                <a:solidFill>
                  <a:prstClr val="black"/>
                </a:solidFill>
              </a:rPr>
              <a:t>e.g. Google (external authentication authority is used, no credentials are stored locally).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using </a:t>
            </a:r>
            <a:r>
              <a:rPr lang="en-US" sz="1600" b="1" dirty="0">
                <a:solidFill>
                  <a:prstClr val="black"/>
                </a:solidFill>
              </a:rPr>
              <a:t>local account </a:t>
            </a:r>
            <a:r>
              <a:rPr lang="en-US" sz="1600" dirty="0">
                <a:solidFill>
                  <a:prstClr val="black"/>
                </a:solidFill>
              </a:rPr>
              <a:t>(credentials are stored internally);</a:t>
            </a:r>
          </a:p>
          <a:p>
            <a:pPr defTabSz="685800"/>
            <a:r>
              <a:rPr lang="en-US" sz="1600" dirty="0">
                <a:solidFill>
                  <a:prstClr val="black"/>
                </a:solidFill>
              </a:rPr>
              <a:t>In both cases, an </a:t>
            </a:r>
            <a:r>
              <a:rPr lang="en-US" sz="1600" u="sng" dirty="0">
                <a:solidFill>
                  <a:prstClr val="black"/>
                </a:solidFill>
              </a:rPr>
              <a:t>e-mail address is required</a:t>
            </a:r>
            <a:r>
              <a:rPr lang="en-US" sz="1600" dirty="0">
                <a:solidFill>
                  <a:prstClr val="black"/>
                </a:solidFill>
              </a:rPr>
              <a:t>, and its successful verification is a prerequisite for access.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7E815-60DE-80C5-BDF3-2F4735BEC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395" y="1018422"/>
            <a:ext cx="6461125" cy="421516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B0A05C-EABF-C856-940E-CA1F4CEAA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86" y="3989278"/>
            <a:ext cx="4776520" cy="166238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2CE2C-BAFD-B986-B189-4BF8EF9430FE}"/>
              </a:ext>
            </a:extLst>
          </p:cNvPr>
          <p:cNvSpPr txBox="1"/>
          <p:nvPr/>
        </p:nvSpPr>
        <p:spPr>
          <a:xfrm>
            <a:off x="8042757" y="5600806"/>
            <a:ext cx="4149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400" dirty="0">
                <a:solidFill>
                  <a:prstClr val="black"/>
                </a:solidFill>
              </a:rPr>
              <a:t>After e-mail confirmation, the user is considered active, but does not have an assigned user group.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5514A-9072-A15C-739C-0EBB1D3C69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2873" y="5279964"/>
            <a:ext cx="3923363" cy="892645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EF2F86-7A96-8918-DE4F-417B7EF69F61}"/>
              </a:ext>
            </a:extLst>
          </p:cNvPr>
          <p:cNvCxnSpPr>
            <a:cxnSpLocks/>
          </p:cNvCxnSpPr>
          <p:nvPr/>
        </p:nvCxnSpPr>
        <p:spPr>
          <a:xfrm>
            <a:off x="3542548" y="5376202"/>
            <a:ext cx="410874" cy="0"/>
          </a:xfrm>
          <a:prstGeom prst="straightConnector1">
            <a:avLst/>
          </a:prstGeom>
          <a:noFill/>
          <a:ln w="63500" cap="flat" cmpd="sng" algn="ctr">
            <a:solidFill>
              <a:srgbClr val="003560">
                <a:lumMod val="90000"/>
                <a:lumOff val="10000"/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D5847D-F6D8-F554-6D1C-D7E9E56FEA43}"/>
              </a:ext>
            </a:extLst>
          </p:cNvPr>
          <p:cNvCxnSpPr>
            <a:cxnSpLocks/>
          </p:cNvCxnSpPr>
          <p:nvPr/>
        </p:nvCxnSpPr>
        <p:spPr>
          <a:xfrm>
            <a:off x="4395537" y="2117558"/>
            <a:ext cx="4379495" cy="0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8F0B46-7FB7-4E6E-161D-2639AD946E5F}"/>
              </a:ext>
            </a:extLst>
          </p:cNvPr>
          <p:cNvCxnSpPr>
            <a:cxnSpLocks/>
          </p:cNvCxnSpPr>
          <p:nvPr/>
        </p:nvCxnSpPr>
        <p:spPr>
          <a:xfrm>
            <a:off x="1940990" y="2849125"/>
            <a:ext cx="3753957" cy="1883296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20ED6D-7FA6-A4B9-849A-ABE92DB1A829}"/>
              </a:ext>
            </a:extLst>
          </p:cNvPr>
          <p:cNvCxnSpPr>
            <a:cxnSpLocks/>
          </p:cNvCxnSpPr>
          <p:nvPr/>
        </p:nvCxnSpPr>
        <p:spPr>
          <a:xfrm>
            <a:off x="1348409" y="3336758"/>
            <a:ext cx="0" cy="722379"/>
          </a:xfrm>
          <a:prstGeom prst="straightConnector1">
            <a:avLst/>
          </a:prstGeom>
          <a:noFill/>
          <a:ln w="63500" cap="flat" cmpd="sng" algn="ctr">
            <a:solidFill>
              <a:srgbClr val="0070C0">
                <a:alpha val="50000"/>
              </a:srgbClr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9757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778FBFD-4364-6339-999F-C0FC6DA5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661" y="3439850"/>
            <a:ext cx="3517903" cy="211510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0D2845-5FC2-9ABE-98AC-719C68E50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385" y="3439849"/>
            <a:ext cx="5472611" cy="281950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sz="3733" dirty="0"/>
              <a:t>Identity User Control Interface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9E21F-7C26-F5AE-094D-BA2C8678DF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sz="1000" dirty="0">
                <a:solidFill>
                  <a:prstClr val="black"/>
                </a:solidFill>
                <a:latin typeface="Arial" panose="020B0604020202020204"/>
                <a:hlinkClick r:id="rId5"/>
              </a:rPr>
              <a:t>https://learn.microsoft.com/en-us/aspnet/core/security/authentication/identity</a:t>
            </a:r>
            <a:endParaRPr lang="en-US" sz="1000" dirty="0">
              <a:solidFill>
                <a:prstClr val="black"/>
              </a:solidFill>
              <a:latin typeface="Arial" panose="020B0604020202020204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42330-634B-69F8-A2FD-25947EC29FB4}"/>
              </a:ext>
            </a:extLst>
          </p:cNvPr>
          <p:cNvSpPr txBox="1"/>
          <p:nvPr/>
        </p:nvSpPr>
        <p:spPr>
          <a:xfrm>
            <a:off x="151437" y="1093071"/>
            <a:ext cx="3448287" cy="282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</a:rPr>
              <a:t>Features:</a:t>
            </a:r>
          </a:p>
          <a:p>
            <a:pPr marL="380990" indent="-380990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Registered </a:t>
            </a:r>
            <a:r>
              <a:rPr lang="en-US" sz="2400" u="sng" dirty="0">
                <a:solidFill>
                  <a:prstClr val="black"/>
                </a:solidFill>
              </a:rPr>
              <a:t>users</a:t>
            </a:r>
            <a:r>
              <a:rPr lang="en-US" sz="2400" dirty="0">
                <a:solidFill>
                  <a:prstClr val="black"/>
                </a:solidFill>
              </a:rPr>
              <a:t> management</a:t>
            </a:r>
          </a:p>
          <a:p>
            <a:pPr marL="380990" indent="-380990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prstClr val="black"/>
                </a:solidFill>
              </a:rPr>
              <a:t>Roles</a:t>
            </a:r>
            <a:r>
              <a:rPr lang="en-US" sz="2400" dirty="0">
                <a:solidFill>
                  <a:prstClr val="black"/>
                </a:solidFill>
              </a:rPr>
              <a:t> management</a:t>
            </a:r>
          </a:p>
          <a:p>
            <a:pPr marL="380990" indent="-380990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prstClr val="black"/>
                </a:solidFill>
              </a:rPr>
              <a:t>Claims</a:t>
            </a:r>
            <a:r>
              <a:rPr lang="en-US" sz="2400" dirty="0">
                <a:solidFill>
                  <a:prstClr val="black"/>
                </a:solidFill>
              </a:rPr>
              <a:t> management</a:t>
            </a:r>
            <a:endParaRPr lang="en-US" sz="2000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endParaRPr lang="en-US" sz="1867" dirty="0">
              <a:solidFill>
                <a:prstClr val="black"/>
              </a:solidFill>
            </a:endParaRPr>
          </a:p>
          <a:p>
            <a:pPr defTabSz="914377"/>
            <a:endParaRPr lang="en-US" sz="1867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DC41F5-8473-22AB-8CEE-BC0355022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319" y="943129"/>
            <a:ext cx="8304245" cy="2400708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2F00CA-2940-119D-F976-0ADD2810A2B4}"/>
              </a:ext>
            </a:extLst>
          </p:cNvPr>
          <p:cNvCxnSpPr>
            <a:cxnSpLocks/>
          </p:cNvCxnSpPr>
          <p:nvPr/>
        </p:nvCxnSpPr>
        <p:spPr>
          <a:xfrm>
            <a:off x="2281183" y="2002559"/>
            <a:ext cx="1632181" cy="0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6626F07-464B-7922-6416-E28A3DF0970B}"/>
              </a:ext>
            </a:extLst>
          </p:cNvPr>
          <p:cNvCxnSpPr>
            <a:cxnSpLocks/>
          </p:cNvCxnSpPr>
          <p:nvPr/>
        </p:nvCxnSpPr>
        <p:spPr>
          <a:xfrm flipV="1">
            <a:off x="4557916" y="1522505"/>
            <a:ext cx="0" cy="379888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970747-1E83-DDB5-AFA1-97D40D4E1777}"/>
              </a:ext>
            </a:extLst>
          </p:cNvPr>
          <p:cNvCxnSpPr>
            <a:cxnSpLocks/>
          </p:cNvCxnSpPr>
          <p:nvPr/>
        </p:nvCxnSpPr>
        <p:spPr>
          <a:xfrm>
            <a:off x="3223260" y="2606040"/>
            <a:ext cx="5941611" cy="1453628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61A17A-5C5A-4C6A-D6F6-4569B03859CA}"/>
              </a:ext>
            </a:extLst>
          </p:cNvPr>
          <p:cNvCxnSpPr>
            <a:cxnSpLocks/>
          </p:cNvCxnSpPr>
          <p:nvPr/>
        </p:nvCxnSpPr>
        <p:spPr>
          <a:xfrm>
            <a:off x="3291840" y="3154680"/>
            <a:ext cx="903153" cy="823324"/>
          </a:xfrm>
          <a:prstGeom prst="straightConnector1">
            <a:avLst/>
          </a:prstGeom>
          <a:ln w="63500">
            <a:solidFill>
              <a:srgbClr val="0070C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9F3B4AF-E56A-E24C-BF91-C30F6BFDD445}"/>
              </a:ext>
            </a:extLst>
          </p:cNvPr>
          <p:cNvSpPr txBox="1"/>
          <p:nvPr/>
        </p:nvSpPr>
        <p:spPr>
          <a:xfrm>
            <a:off x="220016" y="3846670"/>
            <a:ext cx="26629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1600" dirty="0">
                <a:solidFill>
                  <a:prstClr val="black"/>
                </a:solidFill>
              </a:rPr>
              <a:t>Claim is a piece of information (key-value pair) that describes a user. Claims are stored in a user's identity and can be used to determine what actions a user is authorized to perform, such as accessing certain pages or resources.</a:t>
            </a:r>
          </a:p>
        </p:txBody>
      </p:sp>
    </p:spTree>
    <p:extLst>
      <p:ext uri="{BB962C8B-B14F-4D97-AF65-F5344CB8AC3E}">
        <p14:creationId xmlns:p14="http://schemas.microsoft.com/office/powerpoint/2010/main" val="32315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dirty="0"/>
              <a:t>Predefined Roles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5105B-A265-3C1F-1B24-AAE832464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0">
              <a:buNone/>
            </a:pPr>
            <a:r>
              <a:rPr lang="en-US" sz="1000" dirty="0">
                <a:solidFill>
                  <a:prstClr val="black"/>
                </a:solidFill>
                <a:latin typeface="Arial" panose="020B0604020202020204"/>
              </a:rPr>
              <a:t>CRUD – Create, Read, Update, Delete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42330-634B-69F8-A2FD-25947EC29FB4}"/>
              </a:ext>
            </a:extLst>
          </p:cNvPr>
          <p:cNvSpPr txBox="1"/>
          <p:nvPr/>
        </p:nvSpPr>
        <p:spPr>
          <a:xfrm>
            <a:off x="282032" y="845125"/>
            <a:ext cx="1160919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200" b="1" dirty="0">
                <a:solidFill>
                  <a:prstClr val="black"/>
                </a:solidFill>
              </a:rPr>
              <a:t>Roles:</a:t>
            </a:r>
          </a:p>
          <a:p>
            <a:pPr defTabSz="914377"/>
            <a:endParaRPr lang="en-US" sz="1200" b="1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User:</a:t>
            </a:r>
          </a:p>
          <a:p>
            <a:pPr marL="914377" lvl="2" defTabSz="914377"/>
            <a:r>
              <a:rPr lang="en-US" sz="2000" dirty="0">
                <a:solidFill>
                  <a:prstClr val="black"/>
                </a:solidFill>
              </a:rPr>
              <a:t>- </a:t>
            </a:r>
            <a:r>
              <a:rPr lang="en-US" sz="2000" u="sng" dirty="0">
                <a:solidFill>
                  <a:prstClr val="black"/>
                </a:solidFill>
              </a:rPr>
              <a:t>read-only</a:t>
            </a:r>
            <a:r>
              <a:rPr lang="en-US" sz="2000" dirty="0">
                <a:solidFill>
                  <a:prstClr val="black"/>
                </a:solidFill>
              </a:rPr>
              <a:t> access to public and protected data</a:t>
            </a:r>
          </a:p>
          <a:p>
            <a:pPr marL="1295368" lvl="2" indent="-380990" defTabSz="914377">
              <a:buFontTx/>
              <a:buChar char="-"/>
            </a:pPr>
            <a:endParaRPr lang="en-US" sz="2000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prstClr val="black"/>
                </a:solidFill>
              </a:rPr>
              <a:t>PowerUser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</a:p>
          <a:p>
            <a:pPr defTabSz="914377"/>
            <a:r>
              <a:rPr lang="en-US" sz="2000" dirty="0">
                <a:solidFill>
                  <a:prstClr val="black"/>
                </a:solidFill>
              </a:rPr>
              <a:t>	- read-only access to public and protected data (+ private data, created by the current user)</a:t>
            </a:r>
          </a:p>
          <a:p>
            <a:pPr defTabSz="914377"/>
            <a:r>
              <a:rPr lang="en-US" sz="2000" dirty="0">
                <a:solidFill>
                  <a:prstClr val="black"/>
                </a:solidFill>
              </a:rPr>
              <a:t>	- add data (+ write access to data, created by the current user)</a:t>
            </a:r>
          </a:p>
          <a:p>
            <a:pPr defTabSz="914377"/>
            <a:endParaRPr lang="en-US" sz="2000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Administrator</a:t>
            </a:r>
            <a:r>
              <a:rPr lang="en-US" sz="2200" dirty="0">
                <a:solidFill>
                  <a:prstClr val="black"/>
                </a:solidFill>
              </a:rPr>
              <a:t>:</a:t>
            </a:r>
          </a:p>
          <a:p>
            <a:pPr defTabSz="914377"/>
            <a:r>
              <a:rPr lang="en-US" sz="2000" dirty="0">
                <a:solidFill>
                  <a:prstClr val="black"/>
                </a:solidFill>
              </a:rPr>
              <a:t>	- </a:t>
            </a:r>
            <a:r>
              <a:rPr lang="en-US" sz="2000" u="sng" dirty="0">
                <a:solidFill>
                  <a:prstClr val="black"/>
                </a:solidFill>
              </a:rPr>
              <a:t>full access</a:t>
            </a:r>
            <a:r>
              <a:rPr lang="en-US" sz="2000" dirty="0">
                <a:solidFill>
                  <a:prstClr val="black"/>
                </a:solidFill>
              </a:rPr>
              <a:t> to all data (CRUD)</a:t>
            </a:r>
          </a:p>
          <a:p>
            <a:pPr defTabSz="914377"/>
            <a:r>
              <a:rPr lang="en-US" sz="2000" dirty="0">
                <a:solidFill>
                  <a:prstClr val="black"/>
                </a:solidFill>
              </a:rPr>
              <a:t>	- user management</a:t>
            </a:r>
          </a:p>
          <a:p>
            <a:pPr defTabSz="914377"/>
            <a:endParaRPr lang="en-US" sz="2000" dirty="0">
              <a:solidFill>
                <a:prstClr val="black"/>
              </a:solidFill>
            </a:endParaRPr>
          </a:p>
          <a:p>
            <a:pPr defTabSz="914377"/>
            <a:endParaRPr lang="en-US" sz="2000" dirty="0">
              <a:solidFill>
                <a:prstClr val="black"/>
              </a:solidFill>
            </a:endParaRPr>
          </a:p>
          <a:p>
            <a:pPr defTabSz="914377"/>
            <a:endParaRPr lang="en-US" sz="2000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</a:rPr>
              <a:t>Anonymous (== registered user with no roles assigned)</a:t>
            </a:r>
            <a:r>
              <a:rPr lang="en-US" sz="2200" dirty="0">
                <a:solidFill>
                  <a:prstClr val="black"/>
                </a:solidFill>
              </a:rPr>
              <a:t>:</a:t>
            </a:r>
          </a:p>
          <a:p>
            <a:pPr defTabSz="914377"/>
            <a:r>
              <a:rPr lang="en-US" sz="2000" dirty="0">
                <a:solidFill>
                  <a:prstClr val="black"/>
                </a:solidFill>
              </a:rPr>
              <a:t>	- </a:t>
            </a:r>
            <a:r>
              <a:rPr lang="en-US" sz="2000" u="sng" dirty="0">
                <a:solidFill>
                  <a:prstClr val="black"/>
                </a:solidFill>
              </a:rPr>
              <a:t>read-only access to public data </a:t>
            </a:r>
            <a:r>
              <a:rPr lang="en-US" sz="2000" dirty="0">
                <a:solidFill>
                  <a:prstClr val="black"/>
                </a:solidFill>
              </a:rPr>
              <a:t>only (be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aware: internet search engines will index public data)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470F3-AF27-8AC9-0928-D4E026B2B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786" y="3560874"/>
            <a:ext cx="4302614" cy="215412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1825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dirty="0"/>
              <a:t>Setting the Object Access Level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EB550-9B9F-7AD6-FA82-0CE47544EE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42330-634B-69F8-A2FD-25947EC29FB4}"/>
              </a:ext>
            </a:extLst>
          </p:cNvPr>
          <p:cNvSpPr txBox="1"/>
          <p:nvPr/>
        </p:nvSpPr>
        <p:spPr>
          <a:xfrm>
            <a:off x="195393" y="788314"/>
            <a:ext cx="11801215" cy="5920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133" b="1" dirty="0">
                <a:solidFill>
                  <a:prstClr val="black"/>
                </a:solidFill>
              </a:rPr>
              <a:t>What is an Object?</a:t>
            </a:r>
          </a:p>
          <a:p>
            <a:pPr defTabSz="914377"/>
            <a:r>
              <a:rPr lang="en-US" sz="2133" dirty="0">
                <a:solidFill>
                  <a:prstClr val="black"/>
                </a:solidFill>
              </a:rPr>
              <a:t>	Object (=document) is a data entry within RDMS that has user-defined access level and reflects an object of the real world (e.g. sample) or its model. Ultimately, object has it’s unique Web page (with unique URL address).</a:t>
            </a:r>
          </a:p>
          <a:p>
            <a:pPr algn="ctr" defTabSz="914377"/>
            <a:r>
              <a:rPr lang="en-US" sz="2133" b="1" dirty="0">
                <a:solidFill>
                  <a:srgbClr val="003560">
                    <a:lumMod val="75000"/>
                    <a:lumOff val="25000"/>
                  </a:srgbClr>
                </a:solidFill>
              </a:rPr>
              <a:t>To establish data access policy Data Access Levels are introduced in RDMS.</a:t>
            </a:r>
          </a:p>
          <a:p>
            <a:pPr defTabSz="914377"/>
            <a:endParaRPr lang="en-US" sz="800" b="1" dirty="0">
              <a:solidFill>
                <a:prstClr val="black"/>
              </a:solidFill>
            </a:endParaRPr>
          </a:p>
          <a:p>
            <a:pPr defTabSz="914377"/>
            <a:r>
              <a:rPr lang="en-US" sz="2133" b="1" dirty="0">
                <a:solidFill>
                  <a:prstClr val="black"/>
                </a:solidFill>
              </a:rPr>
              <a:t>Four Access Levels: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Public</a:t>
            </a:r>
            <a:r>
              <a:rPr lang="en-US" sz="1867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867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1867" b="1" dirty="0">
                <a:solidFill>
                  <a:prstClr val="white">
                    <a:lumMod val="50000"/>
                  </a:prstClr>
                </a:solidFill>
              </a:rPr>
              <a:t>default</a:t>
            </a:r>
            <a:r>
              <a:rPr lang="en-US" sz="1867" dirty="0">
                <a:solidFill>
                  <a:prstClr val="white">
                    <a:lumMod val="50000"/>
                  </a:prstClr>
                </a:solidFill>
              </a:rPr>
              <a:t>, we are doing open science, FAIR, aren’t we?)</a:t>
            </a:r>
            <a:r>
              <a:rPr lang="en-US" sz="1867" dirty="0">
                <a:solidFill>
                  <a:prstClr val="black"/>
                </a:solidFill>
              </a:rPr>
              <a:t>:</a:t>
            </a:r>
          </a:p>
          <a:p>
            <a:pPr marL="1295368" lvl="2" indent="-380990" defTabSz="914377">
              <a:buFontTx/>
              <a:buChar char="-"/>
            </a:pPr>
            <a:r>
              <a:rPr lang="en-US" sz="1867" dirty="0">
                <a:solidFill>
                  <a:prstClr val="black"/>
                </a:solidFill>
              </a:rPr>
              <a:t>objects are </a:t>
            </a:r>
            <a:r>
              <a:rPr lang="en-US" sz="1867" u="sng" dirty="0">
                <a:solidFill>
                  <a:prstClr val="black"/>
                </a:solidFill>
              </a:rPr>
              <a:t>available to everybody </a:t>
            </a:r>
            <a:r>
              <a:rPr lang="en-US" sz="1867" dirty="0">
                <a:solidFill>
                  <a:prstClr val="black"/>
                </a:solidFill>
              </a:rPr>
              <a:t>regardless of authorization (visible to internet search engines);</a:t>
            </a:r>
          </a:p>
          <a:p>
            <a:pPr marL="1295368" lvl="2" indent="-380990" defTabSz="914377">
              <a:buFontTx/>
              <a:buChar char="-"/>
            </a:pPr>
            <a:endParaRPr lang="en-US" sz="1867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Protected </a:t>
            </a:r>
            <a:r>
              <a:rPr lang="en-US" sz="1867" dirty="0">
                <a:solidFill>
                  <a:prstClr val="white">
                    <a:lumMod val="65000"/>
                  </a:prstClr>
                </a:solidFill>
              </a:rPr>
              <a:t>(visible to the community only):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	- objects are visible to the community (</a:t>
            </a:r>
            <a:r>
              <a:rPr lang="en-US" sz="1867" u="sng" dirty="0">
                <a:solidFill>
                  <a:prstClr val="black"/>
                </a:solidFill>
              </a:rPr>
              <a:t>available to authorized users with at least</a:t>
            </a:r>
            <a:r>
              <a:rPr lang="ru-RU" sz="1867" u="sng" dirty="0">
                <a:solidFill>
                  <a:prstClr val="black"/>
                </a:solidFill>
              </a:rPr>
              <a:t> </a:t>
            </a:r>
            <a:r>
              <a:rPr lang="en-US" sz="1867" b="1" u="sng" dirty="0">
                <a:solidFill>
                  <a:prstClr val="black"/>
                </a:solidFill>
              </a:rPr>
              <a:t>User</a:t>
            </a:r>
            <a:r>
              <a:rPr lang="en-US" sz="1867" u="sng" dirty="0">
                <a:solidFill>
                  <a:prstClr val="black"/>
                </a:solidFill>
              </a:rPr>
              <a:t> role</a:t>
            </a:r>
            <a:r>
              <a:rPr lang="en-US" sz="1867" dirty="0">
                <a:solidFill>
                  <a:prstClr val="black"/>
                </a:solidFill>
              </a:rPr>
              <a:t> assigned);  </a:t>
            </a:r>
          </a:p>
          <a:p>
            <a:pPr defTabSz="914377"/>
            <a:endParaRPr lang="en-US" sz="1867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1867" b="1" dirty="0" err="1">
                <a:solidFill>
                  <a:prstClr val="black"/>
                </a:solidFill>
              </a:rPr>
              <a:t>ProtectedNDA</a:t>
            </a:r>
            <a:r>
              <a:rPr lang="en-US" sz="1867" b="1" dirty="0">
                <a:solidFill>
                  <a:prstClr val="black"/>
                </a:solidFill>
              </a:rPr>
              <a:t> </a:t>
            </a:r>
            <a:r>
              <a:rPr lang="en-US" sz="1867" dirty="0">
                <a:solidFill>
                  <a:prstClr val="white">
                    <a:lumMod val="65000"/>
                  </a:prstClr>
                </a:solidFill>
              </a:rPr>
              <a:t>(restricted </a:t>
            </a:r>
            <a:r>
              <a:rPr lang="en-US" sz="1867" dirty="0" err="1">
                <a:solidFill>
                  <a:prstClr val="white">
                    <a:lumMod val="65000"/>
                  </a:prstClr>
                </a:solidFill>
              </a:rPr>
              <a:t>visiblility</a:t>
            </a:r>
            <a:r>
              <a:rPr lang="en-US" sz="1867" dirty="0">
                <a:solidFill>
                  <a:prstClr val="white">
                    <a:lumMod val="65000"/>
                  </a:prstClr>
                </a:solidFill>
              </a:rPr>
              <a:t>):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	- objects are visible to the authorized users with </a:t>
            </a:r>
            <a:r>
              <a:rPr lang="en-US" sz="1867" b="1" dirty="0">
                <a:solidFill>
                  <a:prstClr val="black"/>
                </a:solidFill>
              </a:rPr>
              <a:t>NDA </a:t>
            </a:r>
            <a:r>
              <a:rPr lang="en-US" sz="1867" dirty="0">
                <a:solidFill>
                  <a:prstClr val="black"/>
                </a:solidFill>
              </a:rPr>
              <a:t>claim set OR to Administrators;  </a:t>
            </a:r>
          </a:p>
          <a:p>
            <a:pPr defTabSz="914377"/>
            <a:endParaRPr lang="en-US" sz="1867" dirty="0">
              <a:solidFill>
                <a:prstClr val="black"/>
              </a:solidFill>
            </a:endParaRP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prstClr val="black"/>
                </a:solidFill>
              </a:rPr>
              <a:t>Private</a:t>
            </a:r>
            <a:r>
              <a:rPr lang="en-US" sz="1867" dirty="0">
                <a:solidFill>
                  <a:prstClr val="white">
                    <a:lumMod val="65000"/>
                  </a:prstClr>
                </a:solidFill>
              </a:rPr>
              <a:t> (person’s secret, but open for Administrators):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	- objects are visible to the user-creator (at least </a:t>
            </a:r>
            <a:r>
              <a:rPr lang="en-US" sz="1867" b="1" dirty="0" err="1">
                <a:solidFill>
                  <a:prstClr val="black"/>
                </a:solidFill>
              </a:rPr>
              <a:t>PowerUser</a:t>
            </a:r>
            <a:r>
              <a:rPr lang="en-US" sz="1867" dirty="0">
                <a:solidFill>
                  <a:prstClr val="black"/>
                </a:solidFill>
              </a:rPr>
              <a:t> role assigned);</a:t>
            </a:r>
          </a:p>
          <a:p>
            <a:pPr defTabSz="914377"/>
            <a:r>
              <a:rPr lang="en-US" sz="1867" dirty="0">
                <a:solidFill>
                  <a:prstClr val="black"/>
                </a:solidFill>
              </a:rPr>
              <a:t>	- objects are visible to all users of </a:t>
            </a:r>
            <a:r>
              <a:rPr lang="en-US" sz="1867" b="1" dirty="0">
                <a:solidFill>
                  <a:prstClr val="black"/>
                </a:solidFill>
              </a:rPr>
              <a:t>Administrator</a:t>
            </a:r>
            <a:r>
              <a:rPr lang="en-US" sz="1867" dirty="0">
                <a:solidFill>
                  <a:prstClr val="black"/>
                </a:solidFill>
              </a:rPr>
              <a:t> role.</a:t>
            </a:r>
          </a:p>
          <a:p>
            <a:pPr marL="380990" indent="-380990" defTabSz="914377">
              <a:buFont typeface="Arial" panose="020B0604020202020204" pitchFamily="34" charset="0"/>
              <a:buChar char="•"/>
            </a:pPr>
            <a:endParaRPr lang="en-US" sz="1867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D9B9496-20BF-16E1-07D8-504B0FF3218E}"/>
              </a:ext>
            </a:extLst>
          </p:cNvPr>
          <p:cNvSpPr/>
          <p:nvPr/>
        </p:nvSpPr>
        <p:spPr>
          <a:xfrm>
            <a:off x="0" y="2984360"/>
            <a:ext cx="221063" cy="3175279"/>
          </a:xfrm>
          <a:prstGeom prst="downArrow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8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840FA199-1995-0388-F052-B4C386A708CB}"/>
              </a:ext>
            </a:extLst>
          </p:cNvPr>
          <p:cNvSpPr/>
          <p:nvPr/>
        </p:nvSpPr>
        <p:spPr>
          <a:xfrm>
            <a:off x="70338" y="1336431"/>
            <a:ext cx="12047974" cy="27432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RDMS: </a:t>
            </a:r>
            <a:r>
              <a:rPr lang="en-US" dirty="0"/>
              <a:t>Adjust Functionality According to User Permissions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EB550-9B9F-7AD6-FA82-0CE47544EE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8101" y="6362393"/>
            <a:ext cx="3064223" cy="485999"/>
          </a:xfrm>
        </p:spPr>
        <p:txBody>
          <a:bodyPr/>
          <a:lstStyle/>
          <a:p>
            <a:pPr indent="0">
              <a:buNone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(User): </a:t>
            </a:r>
            <a:r>
              <a:rPr lang="en-US" b="0" i="0" u="none" strike="noStrike" dirty="0">
                <a:effectLst/>
                <a:latin typeface="Slack-Lato"/>
              </a:rPr>
              <a:t>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PowerUser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): </a:t>
            </a:r>
            <a:r>
              <a:rPr lang="en-US" b="0" i="0" u="none" strike="noStrike" dirty="0">
                <a:effectLst/>
                <a:latin typeface="Slack-Lato"/>
              </a:rPr>
              <a:t>PowerUser1@user.org</a:t>
            </a:r>
            <a:br>
              <a:rPr lang="en-US" dirty="0"/>
            </a:b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Login and Password (Administrator): </a:t>
            </a:r>
            <a:r>
              <a:rPr lang="en-US" b="0" i="0" u="none" strike="noStrike" dirty="0">
                <a:effectLst/>
                <a:latin typeface="Slack-Lato"/>
              </a:rPr>
              <a:t>Admin1@user.org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42330-634B-69F8-A2FD-25947EC29FB4}"/>
              </a:ext>
            </a:extLst>
          </p:cNvPr>
          <p:cNvSpPr txBox="1"/>
          <p:nvPr/>
        </p:nvSpPr>
        <p:spPr>
          <a:xfrm>
            <a:off x="195393" y="788314"/>
            <a:ext cx="11801215" cy="1036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133" b="1" dirty="0">
                <a:solidFill>
                  <a:prstClr val="black"/>
                </a:solidFill>
              </a:rPr>
              <a:t>User credentials (role) affects user interface: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https://demo.mdi.ruhr-uni-bochum.de/rubric/binary-compounds</a:t>
            </a:r>
            <a:endParaRPr lang="en-US" dirty="0">
              <a:solidFill>
                <a:prstClr val="black"/>
              </a:solidFill>
            </a:endParaRPr>
          </a:p>
          <a:p>
            <a:pPr defTabSz="914377"/>
            <a:endParaRPr lang="en-US" sz="2133" dirty="0">
              <a:solidFill>
                <a:prstClr val="black"/>
              </a:solidFill>
            </a:endParaRPr>
          </a:p>
          <a:p>
            <a:pPr defTabSz="914377"/>
            <a:r>
              <a:rPr lang="en-US" sz="1867" dirty="0">
                <a:solidFill>
                  <a:prstClr val="black"/>
                </a:solidFill>
                <a:latin typeface="Arial" panose="020B0604020202020204"/>
              </a:rPr>
              <a:t>	User1 (User role)			</a:t>
            </a:r>
            <a:r>
              <a:rPr lang="en-US" sz="1867" b="1" dirty="0">
                <a:solidFill>
                  <a:prstClr val="black"/>
                </a:solidFill>
                <a:latin typeface="Arial" panose="020B0604020202020204"/>
              </a:rPr>
              <a:t>PowerUser1</a:t>
            </a:r>
            <a:r>
              <a:rPr lang="en-US" sz="1867" dirty="0">
                <a:solidFill>
                  <a:prstClr val="black"/>
                </a:solidFill>
                <a:latin typeface="Arial" panose="020B0604020202020204"/>
              </a:rPr>
              <a:t> (</a:t>
            </a:r>
            <a:r>
              <a:rPr lang="en-US" sz="1867" dirty="0" err="1">
                <a:solidFill>
                  <a:prstClr val="black"/>
                </a:solidFill>
                <a:latin typeface="Arial" panose="020B0604020202020204"/>
              </a:rPr>
              <a:t>PowerUser</a:t>
            </a:r>
            <a:r>
              <a:rPr lang="en-US" sz="1867" dirty="0">
                <a:solidFill>
                  <a:prstClr val="black"/>
                </a:solidFill>
                <a:latin typeface="Arial" panose="020B0604020202020204"/>
              </a:rPr>
              <a:t> role)	Admin1 (Administrator role)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EA469D-53B8-2822-C709-DD881AA4C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824" y="1795671"/>
            <a:ext cx="3813247" cy="20930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8A9EDC-130D-296D-F451-ADFD48550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127" y="1808703"/>
            <a:ext cx="3815183" cy="19893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A224DF6-C80D-C144-30E5-FFABD8F7050B}"/>
              </a:ext>
            </a:extLst>
          </p:cNvPr>
          <p:cNvSpPr txBox="1"/>
          <p:nvPr/>
        </p:nvSpPr>
        <p:spPr>
          <a:xfrm>
            <a:off x="0" y="4070811"/>
            <a:ext cx="4963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User (no role) = </a:t>
            </a:r>
            <a:r>
              <a:rPr lang="en-US" sz="1800" dirty="0">
                <a:solidFill>
                  <a:prstClr val="black"/>
                </a:solidFill>
                <a:latin typeface="Arial" panose="020B0604020202020204"/>
              </a:rPr>
              <a:t>Anonymous (search engine)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64FD01-81E2-B260-78DE-91853B8E8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24" y="1804086"/>
            <a:ext cx="4144646" cy="19339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FF8EE8-8DEF-BB3D-712F-C0886FDD3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82" y="4411465"/>
            <a:ext cx="4134119" cy="19194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6DD967-24D1-4E03-6339-AFB2A9C2316B}"/>
              </a:ext>
            </a:extLst>
          </p:cNvPr>
          <p:cNvCxnSpPr>
            <a:cxnSpLocks/>
          </p:cNvCxnSpPr>
          <p:nvPr/>
        </p:nvCxnSpPr>
        <p:spPr>
          <a:xfrm flipH="1" flipV="1">
            <a:off x="4059534" y="2914022"/>
            <a:ext cx="3295859" cy="90435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B95CBD-D007-DED5-2AE0-6A0E9FFC12E0}"/>
              </a:ext>
            </a:extLst>
          </p:cNvPr>
          <p:cNvCxnSpPr>
            <a:cxnSpLocks/>
          </p:cNvCxnSpPr>
          <p:nvPr/>
        </p:nvCxnSpPr>
        <p:spPr>
          <a:xfrm flipH="1">
            <a:off x="4039437" y="3034602"/>
            <a:ext cx="3326005" cy="2391508"/>
          </a:xfrm>
          <a:prstGeom prst="straightConnector1">
            <a:avLst/>
          </a:prstGeom>
          <a:ln w="63500" cmpd="sng">
            <a:solidFill>
              <a:srgbClr val="FF0000">
                <a:alpha val="5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3E596E0-2107-C22A-8356-3B38A597A2A6}"/>
              </a:ext>
            </a:extLst>
          </p:cNvPr>
          <p:cNvCxnSpPr>
            <a:cxnSpLocks/>
          </p:cNvCxnSpPr>
          <p:nvPr/>
        </p:nvCxnSpPr>
        <p:spPr>
          <a:xfrm flipH="1" flipV="1">
            <a:off x="4079631" y="3135086"/>
            <a:ext cx="3357824" cy="293076"/>
          </a:xfrm>
          <a:prstGeom prst="straightConnector1">
            <a:avLst/>
          </a:prstGeom>
          <a:ln w="63500" cmpd="sng">
            <a:solidFill>
              <a:srgbClr val="FF0000">
                <a:alpha val="5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51E1B2-BF80-1066-776E-48A250794BBC}"/>
              </a:ext>
            </a:extLst>
          </p:cNvPr>
          <p:cNvCxnSpPr>
            <a:cxnSpLocks/>
          </p:cNvCxnSpPr>
          <p:nvPr/>
        </p:nvCxnSpPr>
        <p:spPr>
          <a:xfrm flipH="1">
            <a:off x="4039437" y="3446585"/>
            <a:ext cx="3346101" cy="2009670"/>
          </a:xfrm>
          <a:prstGeom prst="straightConnector1">
            <a:avLst/>
          </a:prstGeom>
          <a:ln w="63500" cmpd="sng">
            <a:solidFill>
              <a:srgbClr val="FF0000">
                <a:alpha val="5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E8AD944-283C-40E4-5150-CADA105A647A}"/>
              </a:ext>
            </a:extLst>
          </p:cNvPr>
          <p:cNvCxnSpPr>
            <a:cxnSpLocks/>
          </p:cNvCxnSpPr>
          <p:nvPr/>
        </p:nvCxnSpPr>
        <p:spPr>
          <a:xfrm flipH="1" flipV="1">
            <a:off x="4049486" y="2602523"/>
            <a:ext cx="3438210" cy="132303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18C93E5-59E9-0ABC-5B88-7AEA33C8BEB5}"/>
              </a:ext>
            </a:extLst>
          </p:cNvPr>
          <p:cNvCxnSpPr>
            <a:cxnSpLocks/>
          </p:cNvCxnSpPr>
          <p:nvPr/>
        </p:nvCxnSpPr>
        <p:spPr>
          <a:xfrm flipH="1">
            <a:off x="4029389" y="2756597"/>
            <a:ext cx="3459982" cy="2488643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01F7C21-2CF0-1B66-97AD-1F75CA08702C}"/>
              </a:ext>
            </a:extLst>
          </p:cNvPr>
          <p:cNvSpPr txBox="1"/>
          <p:nvPr/>
        </p:nvSpPr>
        <p:spPr>
          <a:xfrm>
            <a:off x="8225287" y="3998011"/>
            <a:ext cx="3966713" cy="2480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b="1" dirty="0">
                <a:solidFill>
                  <a:prstClr val="black"/>
                </a:solidFill>
              </a:rPr>
              <a:t>Preconditions:</a:t>
            </a:r>
          </a:p>
          <a:p>
            <a:pPr defTabSz="914377"/>
            <a:r>
              <a:rPr lang="en-US" dirty="0">
                <a:solidFill>
                  <a:prstClr val="black"/>
                </a:solidFill>
              </a:rPr>
              <a:t>Ag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O created (</a:t>
            </a:r>
            <a:r>
              <a:rPr lang="en-US" dirty="0">
                <a:solidFill>
                  <a:srgbClr val="00B050"/>
                </a:solidFill>
              </a:rPr>
              <a:t>public</a:t>
            </a:r>
            <a:r>
              <a:rPr lang="en-US" dirty="0">
                <a:solidFill>
                  <a:prstClr val="black"/>
                </a:solidFill>
              </a:rPr>
              <a:t>) by Admin1</a:t>
            </a:r>
          </a:p>
          <a:p>
            <a:pPr defTabSz="914377"/>
            <a:r>
              <a:rPr lang="en-US" dirty="0">
                <a:solidFill>
                  <a:prstClr val="black"/>
                </a:solidFill>
              </a:rPr>
              <a:t>Ag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S created (protected) by PowerUser1</a:t>
            </a:r>
          </a:p>
          <a:p>
            <a:pPr defTabSz="914377"/>
            <a:r>
              <a:rPr lang="en-US" dirty="0">
                <a:solidFill>
                  <a:prstClr val="black"/>
                </a:solidFill>
              </a:rPr>
              <a:t>Ag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Se created (</a:t>
            </a:r>
            <a:r>
              <a:rPr lang="en-US" dirty="0">
                <a:solidFill>
                  <a:srgbClr val="FF0000"/>
                </a:solidFill>
              </a:rPr>
              <a:t>private</a:t>
            </a:r>
            <a:r>
              <a:rPr lang="en-US" dirty="0">
                <a:solidFill>
                  <a:prstClr val="black"/>
                </a:solidFill>
              </a:rPr>
              <a:t>) by PowerUser1</a:t>
            </a:r>
          </a:p>
          <a:p>
            <a:pPr defTabSz="914377"/>
            <a:endParaRPr lang="en-US" sz="1050" dirty="0">
              <a:solidFill>
                <a:prstClr val="black"/>
              </a:solidFill>
            </a:endParaRPr>
          </a:p>
          <a:p>
            <a:pPr defTabSz="914377"/>
            <a:r>
              <a:rPr lang="en-US" dirty="0">
                <a:solidFill>
                  <a:prstClr val="black"/>
                </a:solidFill>
              </a:rPr>
              <a:t>	Accessible (visible)</a:t>
            </a:r>
          </a:p>
          <a:p>
            <a:pPr defTabSz="914377"/>
            <a:endParaRPr lang="en-US" dirty="0">
              <a:solidFill>
                <a:prstClr val="black"/>
              </a:solidFill>
            </a:endParaRPr>
          </a:p>
          <a:p>
            <a:pPr defTabSz="914377"/>
            <a:r>
              <a:rPr lang="en-US" dirty="0">
                <a:solidFill>
                  <a:prstClr val="black"/>
                </a:solidFill>
              </a:rPr>
              <a:t>	Denied (hidden)</a:t>
            </a:r>
          </a:p>
          <a:p>
            <a:pPr defTabSz="914377"/>
            <a:endParaRPr lang="en-US" sz="1867" dirty="0">
              <a:solidFill>
                <a:prstClr val="black"/>
              </a:solidFill>
              <a:latin typeface="Arial" panose="020B0604020202020204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F406C9-817E-71E5-74F5-733F3E2D1806}"/>
              </a:ext>
            </a:extLst>
          </p:cNvPr>
          <p:cNvCxnSpPr>
            <a:cxnSpLocks/>
          </p:cNvCxnSpPr>
          <p:nvPr/>
        </p:nvCxnSpPr>
        <p:spPr>
          <a:xfrm>
            <a:off x="9145676" y="6211556"/>
            <a:ext cx="2731476" cy="0"/>
          </a:xfrm>
          <a:prstGeom prst="straightConnector1">
            <a:avLst/>
          </a:prstGeom>
          <a:ln w="63500" cmpd="sng">
            <a:solidFill>
              <a:srgbClr val="FF0000">
                <a:alpha val="50000"/>
              </a:srgb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385EA003-081A-BDCA-F317-A37F8497D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4061" y="3074796"/>
            <a:ext cx="1517710" cy="984739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BD40732-DD8B-FF39-F94A-F0A1F8854617}"/>
              </a:ext>
            </a:extLst>
          </p:cNvPr>
          <p:cNvCxnSpPr>
            <a:cxnSpLocks/>
          </p:cNvCxnSpPr>
          <p:nvPr/>
        </p:nvCxnSpPr>
        <p:spPr>
          <a:xfrm>
            <a:off x="9147349" y="5680668"/>
            <a:ext cx="2729803" cy="0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F15D00E-02EF-86CA-7648-DEAB07B88341}"/>
              </a:ext>
            </a:extLst>
          </p:cNvPr>
          <p:cNvCxnSpPr>
            <a:cxnSpLocks/>
          </p:cNvCxnSpPr>
          <p:nvPr/>
        </p:nvCxnSpPr>
        <p:spPr>
          <a:xfrm>
            <a:off x="1577591" y="2914022"/>
            <a:ext cx="584479" cy="162449"/>
          </a:xfrm>
          <a:prstGeom prst="straightConnector1">
            <a:avLst/>
          </a:prstGeom>
          <a:ln w="63500">
            <a:solidFill>
              <a:srgbClr val="00B05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670B1301-3AC7-34BB-9F94-D4F9ABEFA6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4288" y="6071000"/>
            <a:ext cx="1208495" cy="2443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F948771-CFB2-478A-B4DA-FC87558BAC99}"/>
              </a:ext>
            </a:extLst>
          </p:cNvPr>
          <p:cNvSpPr txBox="1"/>
          <p:nvPr/>
        </p:nvSpPr>
        <p:spPr>
          <a:xfrm>
            <a:off x="4544368" y="4904824"/>
            <a:ext cx="4057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	Visit</a:t>
            </a:r>
          </a:p>
          <a:p>
            <a:r>
              <a:rPr lang="en-US" sz="1200" dirty="0">
                <a:hlinkClick r:id="rId10"/>
              </a:rPr>
              <a:t>https://demo.mdi.ruhr-uni-bochum.de/object/ag2s-4870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User =&gt; </a:t>
            </a:r>
            <a:r>
              <a:rPr lang="en-US" sz="1200" dirty="0">
                <a:solidFill>
                  <a:srgbClr val="00B050"/>
                </a:solidFill>
              </a:rPr>
              <a:t>access granted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Anonymous =&gt; </a:t>
            </a:r>
            <a:r>
              <a:rPr lang="en-US" sz="1200" dirty="0">
                <a:solidFill>
                  <a:srgbClr val="FF0000"/>
                </a:solidFill>
              </a:rPr>
              <a:t>access denied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4CDCFBC5-3AA9-AF92-99EE-D0BCD6E9A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5705" y="5315099"/>
            <a:ext cx="808528" cy="52459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F06DC77-D5FD-CC22-0033-1E89DEDE3D83}"/>
              </a:ext>
            </a:extLst>
          </p:cNvPr>
          <p:cNvSpPr txBox="1"/>
          <p:nvPr/>
        </p:nvSpPr>
        <p:spPr>
          <a:xfrm>
            <a:off x="6616004" y="3831325"/>
            <a:ext cx="25380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Authorized CRC Community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0D14534-0399-97CE-B552-2BB619D99467}"/>
              </a:ext>
            </a:extLst>
          </p:cNvPr>
          <p:cNvSpPr txBox="1">
            <a:spLocks/>
          </p:cNvSpPr>
          <p:nvPr/>
        </p:nvSpPr>
        <p:spPr>
          <a:xfrm>
            <a:off x="4181789" y="6504744"/>
            <a:ext cx="3806651" cy="257797"/>
          </a:xfrm>
          <a:prstGeom prst="rect">
            <a:avLst/>
          </a:prstGeom>
        </p:spPr>
        <p:txBody>
          <a:bodyPr vert="horz" lIns="36000" tIns="18000" rIns="36000" bIns="0" rtlCol="0">
            <a:norm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arenBoth"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+mj-lt"/>
              <a:buNone/>
            </a:pPr>
            <a:r>
              <a:rPr lang="en-US" dirty="0">
                <a:solidFill>
                  <a:srgbClr val="1D1C1D"/>
                </a:solidFill>
                <a:latin typeface="Slack-Lato"/>
                <a:hlinkClick r:id="rId3"/>
              </a:rPr>
              <a:t>https://demo.mdi.ruhr-uni-bochum.de/rubric/binary-compounds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0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B201B8-24F4-4B45-84DE-D68A9557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customization?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024586-7254-2795-BB8B-CA3B8E2556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8615" y="6362393"/>
            <a:ext cx="7113709" cy="485999"/>
          </a:xfrm>
        </p:spPr>
        <p:txBody>
          <a:bodyPr/>
          <a:lstStyle/>
          <a:p>
            <a:pPr indent="0">
              <a:buNone/>
            </a:pPr>
            <a:endParaRPr lang="en-US" dirty="0"/>
          </a:p>
        </p:txBody>
      </p:sp>
      <p:pic>
        <p:nvPicPr>
          <p:cNvPr id="2050" name="Picture 2" descr="Customising MYOB forms MYOB forms for easier business practices!">
            <a:extLst>
              <a:ext uri="{FF2B5EF4-FFF2-40B4-BE49-F238E27FC236}">
                <a16:creationId xmlns:a16="http://schemas.microsoft.com/office/drawing/2014/main" id="{30A75CBF-42C2-3A9B-FEBB-E07CB59A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781" y="273833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stomisation line icon settings or editing sign Vector Image">
            <a:extLst>
              <a:ext uri="{FF2B5EF4-FFF2-40B4-BE49-F238E27FC236}">
                <a16:creationId xmlns:a16="http://schemas.microsoft.com/office/drawing/2014/main" id="{019C9089-3587-CDAE-9A83-0A06B70F8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 t="10256" r="18851" b="20879"/>
          <a:stretch/>
        </p:blipFill>
        <p:spPr bwMode="auto">
          <a:xfrm>
            <a:off x="301451" y="1637882"/>
            <a:ext cx="3590637" cy="34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10B3948-A7D2-54B5-888F-11EEAE1D5E83}"/>
              </a:ext>
            </a:extLst>
          </p:cNvPr>
          <p:cNvSpPr txBox="1"/>
          <p:nvPr/>
        </p:nvSpPr>
        <p:spPr>
          <a:xfrm>
            <a:off x="4331593" y="1042400"/>
            <a:ext cx="47018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Basic </a:t>
            </a:r>
            <a:r>
              <a:rPr lang="en-US" sz="2000" dirty="0">
                <a:solidFill>
                  <a:prstClr val="black"/>
                </a:solidFill>
              </a:rPr>
              <a:t>(no-code)</a:t>
            </a:r>
          </a:p>
          <a:p>
            <a:pPr lvl="1" defTabSz="685800"/>
            <a:r>
              <a:rPr lang="en-US" sz="2000" dirty="0">
                <a:solidFill>
                  <a:prstClr val="black"/>
                </a:solidFill>
              </a:rPr>
              <a:t>Introducing User-Defined Data Types:</a:t>
            </a:r>
          </a:p>
          <a:p>
            <a:pPr marL="1200150" lvl="2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List templates</a:t>
            </a:r>
          </a:p>
          <a:p>
            <a:pPr marL="1200150" lvl="2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Table templates</a:t>
            </a:r>
          </a:p>
          <a:p>
            <a:pPr marL="1200150" lvl="2" indent="-285750" defTabSz="68580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Simple </a:t>
            </a:r>
            <a:r>
              <a:rPr lang="en-US" sz="2000" dirty="0">
                <a:solidFill>
                  <a:prstClr val="black"/>
                </a:solidFill>
              </a:rPr>
              <a:t>(client-side code only)</a:t>
            </a:r>
          </a:p>
          <a:p>
            <a:pPr lvl="1" defTabSz="685800"/>
            <a:r>
              <a:rPr lang="en-US" sz="2000" dirty="0">
                <a:solidFill>
                  <a:prstClr val="black"/>
                </a:solidFill>
              </a:rPr>
              <a:t>Page-code injection:</a:t>
            </a:r>
          </a:p>
          <a:p>
            <a:pPr marL="1200150" lvl="2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HTML</a:t>
            </a:r>
          </a:p>
          <a:p>
            <a:pPr marL="1200150" lvl="2" indent="-285750" defTabSz="6858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Javascript</a:t>
            </a:r>
            <a:endParaRPr lang="en-US" sz="2000" dirty="0">
              <a:solidFill>
                <a:prstClr val="black"/>
              </a:solidFill>
            </a:endParaRPr>
          </a:p>
          <a:p>
            <a:pPr marL="1200150" lvl="2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CSS</a:t>
            </a:r>
          </a:p>
          <a:p>
            <a:pPr marL="742950" lvl="1" indent="-285750" defTabSz="6858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Complex </a:t>
            </a:r>
            <a:r>
              <a:rPr lang="en-US" sz="2000" dirty="0">
                <a:solidFill>
                  <a:prstClr val="black"/>
                </a:solidFill>
              </a:rPr>
              <a:t>(client- &amp; server-side code)	</a:t>
            </a:r>
          </a:p>
          <a:p>
            <a:pPr lvl="1" defTabSz="685800"/>
            <a:r>
              <a:rPr lang="en-US" sz="2000" dirty="0">
                <a:solidFill>
                  <a:prstClr val="black"/>
                </a:solidFill>
              </a:rPr>
              <a:t>INF-code adjust (</a:t>
            </a:r>
            <a:r>
              <a:rPr lang="en-US" sz="2000" dirty="0" err="1">
                <a:solidFill>
                  <a:prstClr val="black"/>
                </a:solidFill>
              </a:rPr>
              <a:t>ASP.Net</a:t>
            </a:r>
            <a:r>
              <a:rPr lang="en-US" sz="2000" dirty="0">
                <a:solidFill>
                  <a:prstClr val="black"/>
                </a:solidFill>
              </a:rPr>
              <a:t> Core App)</a:t>
            </a:r>
          </a:p>
          <a:p>
            <a:pPr marL="1200150" lvl="2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C#</a:t>
            </a:r>
          </a:p>
          <a:p>
            <a:pPr marL="1200150" lvl="2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SQL</a:t>
            </a:r>
          </a:p>
          <a:p>
            <a:pPr marL="1200150" lvl="2" indent="-285750" defTabSz="685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HTML/</a:t>
            </a:r>
            <a:r>
              <a:rPr lang="en-US" sz="2000" dirty="0" err="1">
                <a:solidFill>
                  <a:prstClr val="black"/>
                </a:solidFill>
              </a:rPr>
              <a:t>Javascript</a:t>
            </a:r>
            <a:r>
              <a:rPr lang="en-US" sz="2000" dirty="0">
                <a:solidFill>
                  <a:prstClr val="black"/>
                </a:solidFill>
              </a:rPr>
              <a:t>/CSS</a:t>
            </a:r>
          </a:p>
        </p:txBody>
      </p:sp>
    </p:spTree>
    <p:extLst>
      <p:ext uri="{BB962C8B-B14F-4D97-AF65-F5344CB8AC3E}">
        <p14:creationId xmlns:p14="http://schemas.microsoft.com/office/powerpoint/2010/main" val="228901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to create a new user-defined type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8025F-586B-D0E3-CE4E-3A42CB598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023" y="6362393"/>
            <a:ext cx="4781263" cy="485999"/>
          </a:xfrm>
        </p:spPr>
        <p:txBody>
          <a:bodyPr>
            <a:normAutofit/>
          </a:bodyPr>
          <a:lstStyle/>
          <a:p>
            <a:pPr indent="0" defTabSz="914377">
              <a:buNone/>
            </a:pPr>
            <a:r>
              <a:rPr lang="en-US" dirty="0">
                <a:solidFill>
                  <a:prstClr val="black"/>
                </a:solidFill>
              </a:rPr>
              <a:t>We can further enrich defined object specification by customized (templates!) properties of primitive types: </a:t>
            </a:r>
            <a:r>
              <a:rPr lang="en-US" b="1" dirty="0">
                <a:solidFill>
                  <a:prstClr val="black"/>
                </a:solidFill>
              </a:rPr>
              <a:t>Integer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Float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String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2457B-D10B-DB97-7508-6338A564BB0D}"/>
              </a:ext>
            </a:extLst>
          </p:cNvPr>
          <p:cNvSpPr txBox="1"/>
          <p:nvPr/>
        </p:nvSpPr>
        <p:spPr>
          <a:xfrm>
            <a:off x="6812782" y="869388"/>
            <a:ext cx="5285433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Type Name </a:t>
            </a:r>
            <a:r>
              <a:rPr lang="en-US" dirty="0">
                <a:solidFill>
                  <a:prstClr val="black"/>
                </a:solidFill>
              </a:rPr>
              <a:t>– user-defined type name </a:t>
            </a:r>
          </a:p>
          <a:p>
            <a:pPr defTabSz="914377"/>
            <a:r>
              <a:rPr lang="en-US" b="1" dirty="0">
                <a:solidFill>
                  <a:prstClr val="black"/>
                </a:solidFill>
              </a:rPr>
              <a:t>Core Object Types: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prstClr val="black"/>
                </a:solidFill>
              </a:rPr>
              <a:t>ObjectInfo</a:t>
            </a:r>
            <a:r>
              <a:rPr lang="en-US" dirty="0">
                <a:solidFill>
                  <a:prstClr val="black"/>
                </a:solidFill>
              </a:rPr>
              <a:t> – the simplest (bare) object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Sample </a:t>
            </a:r>
            <a:r>
              <a:rPr lang="en-US" dirty="0">
                <a:solidFill>
                  <a:prstClr val="black"/>
                </a:solidFill>
              </a:rPr>
              <a:t>– chemical system (set of chemical elements), for example </a:t>
            </a:r>
            <a:r>
              <a:rPr lang="en-US" b="1" dirty="0">
                <a:solidFill>
                  <a:prstClr val="black"/>
                </a:solidFill>
              </a:rPr>
              <a:t>Co-O</a:t>
            </a: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Composition </a:t>
            </a:r>
            <a:r>
              <a:rPr lang="en-US" dirty="0">
                <a:solidFill>
                  <a:prstClr val="black"/>
                </a:solidFill>
              </a:rPr>
              <a:t>–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chemical composition (set of elements and quantities), for example </a:t>
            </a:r>
            <a:r>
              <a:rPr lang="en-US" b="1" dirty="0">
                <a:solidFill>
                  <a:prstClr val="black"/>
                </a:solidFill>
              </a:rPr>
              <a:t>Co</a:t>
            </a:r>
            <a:r>
              <a:rPr lang="en-US" b="1" baseline="-25000" dirty="0">
                <a:solidFill>
                  <a:prstClr val="black"/>
                </a:solidFill>
              </a:rPr>
              <a:t>3</a:t>
            </a:r>
            <a:r>
              <a:rPr lang="en-US" b="1" dirty="0">
                <a:solidFill>
                  <a:prstClr val="black"/>
                </a:solidFill>
              </a:rPr>
              <a:t>O</a:t>
            </a:r>
            <a:r>
              <a:rPr lang="en-US" b="1" baseline="-25000" dirty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 defTabSz="914377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Reference</a:t>
            </a:r>
            <a:r>
              <a:rPr lang="en-US" dirty="0">
                <a:solidFill>
                  <a:prstClr val="black"/>
                </a:solidFill>
              </a:rPr>
              <a:t> – literature reference (Authors, Title, Year, DOI, etc.)</a:t>
            </a:r>
          </a:p>
          <a:p>
            <a:pPr defTabSz="914377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Validation &amp; Data Schema </a:t>
            </a:r>
            <a:r>
              <a:rPr lang="en-US" dirty="0">
                <a:solidFill>
                  <a:prstClr val="black"/>
                </a:solidFill>
              </a:rPr>
              <a:t>– only if you have external Web Services ready to validate &amp; extract data from files</a:t>
            </a:r>
          </a:p>
          <a:p>
            <a:pPr defTabSz="914377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File Required </a:t>
            </a:r>
            <a:r>
              <a:rPr lang="en-US" dirty="0">
                <a:solidFill>
                  <a:prstClr val="black"/>
                </a:solidFill>
              </a:rPr>
              <a:t>– sets the file mandatory</a:t>
            </a:r>
          </a:p>
          <a:p>
            <a:pPr defTabSz="914377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Settings (JSON) </a:t>
            </a:r>
            <a:r>
              <a:rPr lang="en-US" dirty="0">
                <a:solidFill>
                  <a:prstClr val="black"/>
                </a:solidFill>
              </a:rPr>
              <a:t>– customization of type for RDMS</a:t>
            </a:r>
          </a:p>
          <a:p>
            <a:pPr defTabSz="914377"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"</a:t>
            </a:r>
            <a:r>
              <a:rPr lang="en-US" sz="12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CustomEditPath</a:t>
            </a: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"/custom/</a:t>
            </a:r>
            <a:r>
              <a:rPr lang="en-US" sz="12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editsample</a:t>
            </a: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defTabSz="914377">
              <a:spcAft>
                <a:spcPts val="600"/>
              </a:spcAft>
            </a:pP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2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UrlPostVisualizer</a:t>
            </a: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"https://abc.de/</a:t>
            </a:r>
            <a:r>
              <a:rPr lang="en-US" sz="12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VisualizeRT</a:t>
            </a:r>
            <a:r>
              <a:rPr lang="en-US" sz="1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}</a:t>
            </a:r>
          </a:p>
          <a:p>
            <a:pPr defTabSz="914377"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Description </a:t>
            </a:r>
            <a:r>
              <a:rPr lang="en-US" dirty="0">
                <a:solidFill>
                  <a:prstClr val="black"/>
                </a:solidFill>
              </a:rPr>
              <a:t>– comments for type designation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893468-AF8E-8A6B-A692-37B4AFCC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65" y="834011"/>
            <a:ext cx="6453141" cy="53911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631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2" id="{000BAAC5-1BF6-4632-98E4-EAE7F27CB44D}" vid="{2CEA2AD0-887D-4310-A6D5-7BA3E34DA7A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4550</TotalTime>
  <Words>2156</Words>
  <Application>Microsoft Office PowerPoint</Application>
  <PresentationFormat>Widescreen</PresentationFormat>
  <Paragraphs>324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Slack-Lato</vt:lpstr>
      <vt:lpstr>Wingdings</vt:lpstr>
      <vt:lpstr>Office</vt:lpstr>
      <vt:lpstr>PowerPoint Master RUB</vt:lpstr>
      <vt:lpstr> Data Management for DEMI: Registration Request &amp; Some Use Cases </vt:lpstr>
      <vt:lpstr>Agenda</vt:lpstr>
      <vt:lpstr>RDMS: Registration and Authorization</vt:lpstr>
      <vt:lpstr>RDMS: Identity User Control Interface</vt:lpstr>
      <vt:lpstr>RDMS: Predefined Roles</vt:lpstr>
      <vt:lpstr>RDMS: Setting the Object Access Level</vt:lpstr>
      <vt:lpstr>RDMS: Adjust Functionality According to User Permissions</vt:lpstr>
      <vt:lpstr>What about customization?</vt:lpstr>
      <vt:lpstr>UI to create a new user-defined type</vt:lpstr>
      <vt:lpstr>RDMS Templates for type </vt:lpstr>
      <vt:lpstr>RDMS: Extended Properties &amp; Search </vt:lpstr>
      <vt:lpstr>Sample Customised Form</vt:lpstr>
      <vt:lpstr>Use Case: Sample Transformation Workflow</vt:lpstr>
      <vt:lpstr>Tracking Samples or Handover event: initialisation</vt:lpstr>
      <vt:lpstr>Tracking Samples or Handover event: delivering / delivered</vt:lpstr>
      <vt:lpstr>Tracking Samples or Handover event: user overview</vt:lpstr>
      <vt:lpstr>Tracking Samples or Handover event: project overview</vt:lpstr>
      <vt:lpstr>Reports &amp; Statistics: Objects</vt:lpstr>
      <vt:lpstr>Reports &amp; Statistics: Users</vt:lpstr>
      <vt:lpstr>Project-wide Statistics / Person-wide Statistics</vt:lpstr>
      <vt:lpstr>Use Case: Sample -&gt; EDX -&gt; Resistance</vt:lpstr>
      <vt:lpstr>RDMS Playground</vt:lpstr>
      <vt:lpstr>RDMS in Production: demi.matinf.pro</vt:lpstr>
      <vt:lpstr>Source Control (GitLab)</vt:lpstr>
      <vt:lpstr>Thanks for your kind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Günther, Franziska, Dr.</dc:creator>
  <cp:lastModifiedBy>Виктор Дударев</cp:lastModifiedBy>
  <cp:revision>411</cp:revision>
  <cp:lastPrinted>2021-07-01T07:54:40Z</cp:lastPrinted>
  <dcterms:created xsi:type="dcterms:W3CDTF">2018-11-13T11:45:51Z</dcterms:created>
  <dcterms:modified xsi:type="dcterms:W3CDTF">2024-02-22T23:31:36Z</dcterms:modified>
</cp:coreProperties>
</file>