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22"/>
  </p:notesMasterIdLst>
  <p:sldIdLst>
    <p:sldId id="256" r:id="rId3"/>
    <p:sldId id="340" r:id="rId4"/>
    <p:sldId id="276" r:id="rId5"/>
    <p:sldId id="306" r:id="rId6"/>
    <p:sldId id="307" r:id="rId7"/>
    <p:sldId id="309" r:id="rId8"/>
    <p:sldId id="330" r:id="rId9"/>
    <p:sldId id="334" r:id="rId10"/>
    <p:sldId id="332" r:id="rId11"/>
    <p:sldId id="312" r:id="rId12"/>
    <p:sldId id="322" r:id="rId13"/>
    <p:sldId id="341" r:id="rId14"/>
    <p:sldId id="342" r:id="rId15"/>
    <p:sldId id="343" r:id="rId16"/>
    <p:sldId id="344" r:id="rId17"/>
    <p:sldId id="335" r:id="rId18"/>
    <p:sldId id="314" r:id="rId19"/>
    <p:sldId id="293" r:id="rId20"/>
    <p:sldId id="269"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0BD07-221F-49F1-84C3-A636A7D2C99B}">
          <p14:sldIdLst>
            <p14:sldId id="256"/>
          </p14:sldIdLst>
        </p14:section>
        <p14:section name="RDMS Overview" id="{9DE38028-3816-473B-93AB-3D2BEE8FE395}">
          <p14:sldIdLst>
            <p14:sldId id="340"/>
            <p14:sldId id="276"/>
          </p14:sldIdLst>
        </p14:section>
        <p14:section name="Project Tree, Edit Composition, Graph" id="{D42F01BB-47D1-48D6-AA37-07C06A6B4247}">
          <p14:sldIdLst>
            <p14:sldId id="306"/>
            <p14:sldId id="307"/>
            <p14:sldId id="309"/>
          </p14:sldIdLst>
        </p14:section>
        <p14:section name="Properties" id="{E350BD7E-4EE3-47F0-8B3D-5531A542C672}">
          <p14:sldIdLst>
            <p14:sldId id="330"/>
            <p14:sldId id="334"/>
          </p14:sldIdLst>
        </p14:section>
        <p14:section name="Table Properties" id="{919160CB-B534-4223-A870-0E131551DDD5}">
          <p14:sldIdLst>
            <p14:sldId id="332"/>
            <p14:sldId id="312"/>
          </p14:sldIdLst>
        </p14:section>
        <p14:section name="Validation + DataExtraction" id="{3BC669D4-F55C-48CA-89BD-1304324172A8}">
          <p14:sldIdLst>
            <p14:sldId id="322"/>
            <p14:sldId id="341"/>
            <p14:sldId id="342"/>
            <p14:sldId id="343"/>
          </p14:sldIdLst>
        </p14:section>
        <p14:section name="Visualization" id="{91D2EAC5-D212-4216-9D8C-C9A7AAF5A323}">
          <p14:sldIdLst>
            <p14:sldId id="344"/>
          </p14:sldIdLst>
        </p14:section>
        <p14:section name="Search" id="{141DEED8-CCC4-41FD-BB0C-DC2992C0A132}">
          <p14:sldIdLst>
            <p14:sldId id="335"/>
          </p14:sldIdLst>
        </p14:section>
        <p14:section name="Batch import" id="{0964B7A0-5128-4CC1-B3A8-54398A55AA56}">
          <p14:sldIdLst>
            <p14:sldId id="314"/>
          </p14:sldIdLst>
        </p14:section>
        <p14:section name="Conclusion" id="{7F706213-A868-4D37-9DD6-38ABBEEC2137}">
          <p14:sldIdLst>
            <p14:sldId id="293"/>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65C"/>
    <a:srgbClr val="0432FF"/>
    <a:srgbClr val="004C93"/>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1" autoAdjust="0"/>
    <p:restoredTop sz="86404" autoAdjust="0"/>
  </p:normalViewPr>
  <p:slideViewPr>
    <p:cSldViewPr snapToGrid="0">
      <p:cViewPr varScale="1">
        <p:scale>
          <a:sx n="95" d="100"/>
          <a:sy n="95" d="100"/>
        </p:scale>
        <p:origin x="96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13.12.2023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96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12</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13</a:t>
            </a:fld>
            <a:endParaRPr lang="de-DE"/>
          </a:p>
        </p:txBody>
      </p:sp>
    </p:spTree>
    <p:extLst>
      <p:ext uri="{BB962C8B-B14F-4D97-AF65-F5344CB8AC3E}">
        <p14:creationId xmlns:p14="http://schemas.microsoft.com/office/powerpoint/2010/main" val="87658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14</a:t>
            </a:fld>
            <a:endParaRPr lang="de-DE"/>
          </a:p>
        </p:txBody>
      </p:sp>
    </p:spTree>
    <p:extLst>
      <p:ext uri="{BB962C8B-B14F-4D97-AF65-F5344CB8AC3E}">
        <p14:creationId xmlns:p14="http://schemas.microsoft.com/office/powerpoint/2010/main" val="199261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15</a:t>
            </a:fld>
            <a:endParaRPr lang="de-DE"/>
          </a:p>
        </p:txBody>
      </p:sp>
    </p:spTree>
    <p:extLst>
      <p:ext uri="{BB962C8B-B14F-4D97-AF65-F5344CB8AC3E}">
        <p14:creationId xmlns:p14="http://schemas.microsoft.com/office/powerpoint/2010/main" val="241875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19</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4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4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66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noProof="0" dirty="0">
                <a:effectLst>
                  <a:outerShdw blurRad="38100" dist="38100" dir="2700000" algn="tl">
                    <a:srgbClr val="000000">
                      <a:alpha val="43137"/>
                    </a:srgbClr>
                  </a:outerShdw>
                </a:effectLst>
              </a:rPr>
              <a:t>Presentation Title</a:t>
            </a:r>
            <a:endParaRPr lang="en-US" noProof="0" dirty="0"/>
          </a:p>
        </p:txBody>
      </p:sp>
    </p:spTree>
    <p:extLst>
      <p:ext uri="{BB962C8B-B14F-4D97-AF65-F5344CB8AC3E}">
        <p14:creationId xmlns:p14="http://schemas.microsoft.com/office/powerpoint/2010/main" val="96132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DEMI Meeting | </a:t>
            </a:r>
            <a:r>
              <a:rPr lang="en-US" sz="1200" noProof="0" dirty="0">
                <a:solidFill>
                  <a:srgbClr val="004C93"/>
                </a:solidFill>
              </a:rPr>
              <a:t>07 December 2023</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emo.mdi.ruhr-uni-bochum.de/object/ag2s-4870" TargetMode="Externa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hyperlink" Target="https://inf.mdi.ruhr-uni-bochum.de/" TargetMode="Externa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itlab.ruhr-uni-bochum.de/vic/infproject" TargetMode="External"/><Relationship Id="rId11" Type="http://schemas.openxmlformats.org/officeDocument/2006/relationships/image" Target="../media/image46.png"/><Relationship Id="rId5" Type="http://schemas.openxmlformats.org/officeDocument/2006/relationships/hyperlink" Target="https://demo.matinf.pro/" TargetMode="External"/><Relationship Id="rId10" Type="http://schemas.openxmlformats.org/officeDocument/2006/relationships/image" Target="../media/image45.png"/><Relationship Id="rId4" Type="http://schemas.openxmlformats.org/officeDocument/2006/relationships/hyperlink" Target="https://demo.mdi.ruhr-uni-bochum.de/" TargetMode="Externa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Multitenanc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emo.mdi.ruhr-uni-bochum.d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demo.mdi.ruhr-uni-bochum.de/object/k3bi2i9-3789"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emo.mdi.ruhr-uni-bochum.de/adminobject/edititem/378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c247.mdi.ruhr-uni-bochum.de/object/synthesis-for-sample-8220-co-deposition-221111-k3-3-19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crc247.mdi.ruhr-uni-bochum.de/properties/edititem/1922" TargetMode="External"/><Relationship Id="rId4" Type="http://schemas.openxmlformats.org/officeDocument/2006/relationships/hyperlink" Target="https://crc247.mdi.ruhr-uni-bochum.de/object/synthesis-for-sample-8220-co-deposition-221111-k3-3-19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demo.mdi.ruhr-uni-bochum.de/adminobject/edititem/48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6CCD21-E299-5C7E-CA0C-A0E5FDD35A78}"/>
              </a:ext>
            </a:extLst>
          </p:cNvPr>
          <p:cNvSpPr/>
          <p:nvPr/>
        </p:nvSpPr>
        <p:spPr>
          <a:xfrm>
            <a:off x="0" y="5752682"/>
            <a:ext cx="12192000" cy="1105318"/>
          </a:xfrm>
          <a:prstGeom prst="rect">
            <a:avLst/>
          </a:prstGeom>
          <a:solidFill>
            <a:srgbClr val="1736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a:xfrm>
            <a:off x="1346200" y="3849688"/>
            <a:ext cx="9448800" cy="1022115"/>
          </a:xfrm>
        </p:spPr>
        <p:txBody>
          <a:bodyPr>
            <a:normAutofit/>
          </a:bodyPr>
          <a:lstStyle/>
          <a:p>
            <a:r>
              <a:rPr lang="en-US" dirty="0"/>
              <a:t>Victor </a:t>
            </a:r>
            <a:r>
              <a:rPr lang="en-US" dirty="0" err="1"/>
              <a:t>Dudarev</a:t>
            </a:r>
            <a:r>
              <a:rPr lang="en-US" dirty="0"/>
              <a:t>, Alfred Ludwig</a:t>
            </a:r>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988142" y="831853"/>
            <a:ext cx="10264877" cy="2798763"/>
          </a:xfrm>
        </p:spPr>
        <p:txBody>
          <a:bodyPr>
            <a:normAutofit/>
          </a:bodyPr>
          <a:lstStyle/>
          <a:p>
            <a:pPr>
              <a:lnSpc>
                <a:spcPct val="114000"/>
              </a:lnSpc>
              <a:spcBef>
                <a:spcPts val="300"/>
              </a:spcBef>
              <a:spcAft>
                <a:spcPts val="300"/>
              </a:spcAft>
            </a:pP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Flexible Research Data Management System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for Inorganic Materials Science</a:t>
            </a:r>
            <a:endParaRPr lang="de-DE" sz="4000" cap="none"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2CC8B0B-DF98-5F00-355E-7ADE055E0049}"/>
              </a:ext>
            </a:extLst>
          </p:cNvPr>
          <p:cNvPicPr>
            <a:picLocks noChangeAspect="1"/>
          </p:cNvPicPr>
          <p:nvPr/>
        </p:nvPicPr>
        <p:blipFill>
          <a:blip r:embed="rId2"/>
          <a:stretch>
            <a:fillRect/>
          </a:stretch>
        </p:blipFill>
        <p:spPr>
          <a:xfrm>
            <a:off x="358351" y="6073677"/>
            <a:ext cx="2114845" cy="552527"/>
          </a:xfrm>
          <a:prstGeom prst="rect">
            <a:avLst/>
          </a:prstGeom>
        </p:spPr>
      </p:pic>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D601E-199E-FFC6-1172-27B0235E1E8F}"/>
              </a:ext>
            </a:extLst>
          </p:cNvPr>
          <p:cNvPicPr>
            <a:picLocks noChangeAspect="1"/>
          </p:cNvPicPr>
          <p:nvPr/>
        </p:nvPicPr>
        <p:blipFill>
          <a:blip r:embed="rId3"/>
          <a:stretch>
            <a:fillRect/>
          </a:stretch>
        </p:blipFill>
        <p:spPr>
          <a:xfrm>
            <a:off x="117571" y="1271612"/>
            <a:ext cx="5750666" cy="2995261"/>
          </a:xfrm>
          <a:prstGeom prst="rect">
            <a:avLst/>
          </a:prstGeom>
          <a:ln>
            <a:solidFill>
              <a:srgbClr val="0070C0"/>
            </a:solidFill>
          </a:ln>
        </p:spPr>
      </p:pic>
      <p:pic>
        <p:nvPicPr>
          <p:cNvPr id="10" name="Picture 9">
            <a:extLst>
              <a:ext uri="{FF2B5EF4-FFF2-40B4-BE49-F238E27FC236}">
                <a16:creationId xmlns:a16="http://schemas.microsoft.com/office/drawing/2014/main" id="{ACE8E86B-FCB8-F38D-09AB-2079A11639E1}"/>
              </a:ext>
            </a:extLst>
          </p:cNvPr>
          <p:cNvPicPr>
            <a:picLocks noChangeAspect="1"/>
          </p:cNvPicPr>
          <p:nvPr/>
        </p:nvPicPr>
        <p:blipFill>
          <a:blip r:embed="rId4"/>
          <a:stretch>
            <a:fillRect/>
          </a:stretch>
        </p:blipFill>
        <p:spPr>
          <a:xfrm>
            <a:off x="5205046" y="3880985"/>
            <a:ext cx="6765889" cy="2151175"/>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Table Data: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dirty="0">
                <a:solidFill>
                  <a:prstClr val="black"/>
                </a:solidFill>
                <a:latin typeface="Arial" panose="020B0604020202020204" pitchFamily="34" charset="0"/>
                <a:hlinkClick r:id="rId5"/>
              </a:rPr>
              <a:t>https://demo.mdi.ruhr-uni-bochum.de/object/ag2s-4870</a:t>
            </a:r>
            <a:endParaRPr lang="en-US" altLang="ru-RU" sz="1000" dirty="0">
              <a:solidFill>
                <a:prstClr val="black"/>
              </a:solidFill>
              <a:latin typeface="Arial" panose="020B0604020202020204" pitchFamily="34" charset="0"/>
            </a:endParaRPr>
          </a:p>
          <a:p>
            <a:pPr indent="0">
              <a:buNone/>
            </a:pPr>
            <a:endParaRPr lang="en-US"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prstClr val="black"/>
                </a:solidFill>
                <a:latin typeface="Arial" panose="020B0604020202020204" pitchFamily="34" charset="0"/>
                <a:hlinkClick r:id="rId5"/>
              </a:rPr>
              <a:t>https://demo.mdi.ruhr-uni-bochum.de/object/ag2s-4870</a:t>
            </a:r>
            <a:endParaRPr lang="en-US" altLang="ru-RU" sz="1333"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table properties modification easy</a:t>
            </a:r>
          </a:p>
        </p:txBody>
      </p:sp>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b="1" dirty="0">
                <a:solidFill>
                  <a:prstClr val="black"/>
                </a:solidFill>
                <a:latin typeface="+mn-lt"/>
              </a:rPr>
              <a:t>Download</a:t>
            </a:r>
            <a:r>
              <a:rPr lang="en-US" altLang="ru-RU" sz="2133" dirty="0">
                <a:solidFill>
                  <a:prstClr val="black"/>
                </a:solidFill>
                <a:latin typeface="+mn-lt"/>
              </a:rPr>
              <a:t> data</a:t>
            </a:r>
          </a:p>
          <a:p>
            <a:pPr marL="457189" indent="-457189" defTabSz="914377">
              <a:spcBef>
                <a:spcPts val="0"/>
              </a:spcBef>
              <a:buFontTx/>
              <a:buAutoNum type="arabicParenR"/>
            </a:pPr>
            <a:r>
              <a:rPr lang="en-US" altLang="ru-RU" sz="2133" dirty="0">
                <a:solidFill>
                  <a:prstClr val="black"/>
                </a:solidFill>
                <a:latin typeface="+mn-lt"/>
              </a:rPr>
              <a:t>Open in Excel and </a:t>
            </a:r>
            <a:r>
              <a:rPr lang="en-US" altLang="ru-RU" sz="2133" b="1" dirty="0">
                <a:solidFill>
                  <a:prstClr val="black"/>
                </a:solidFill>
                <a:latin typeface="+mn-lt"/>
              </a:rPr>
              <a:t>edit</a:t>
            </a:r>
          </a:p>
          <a:p>
            <a:pPr marL="457189" indent="-457189" defTabSz="914377">
              <a:spcBef>
                <a:spcPts val="0"/>
              </a:spcBef>
              <a:buFontTx/>
              <a:buAutoNum type="arabicParenR"/>
            </a:pPr>
            <a:r>
              <a:rPr lang="en-US" altLang="ru-RU" sz="2133" b="1" dirty="0">
                <a:solidFill>
                  <a:prstClr val="black"/>
                </a:solidFill>
                <a:latin typeface="+mn-lt"/>
              </a:rPr>
              <a:t>Upload</a:t>
            </a:r>
            <a:r>
              <a:rPr lang="en-US" altLang="ru-RU" sz="2133" dirty="0">
                <a:solidFill>
                  <a:prstClr val="black"/>
                </a:solidFill>
                <a:latin typeface="+mn-lt"/>
              </a:rPr>
              <a:t>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Extensibility</a:t>
            </a:r>
            <a:r>
              <a:rPr lang="de-DE" dirty="0"/>
              <a:t>: </a:t>
            </a:r>
            <a:r>
              <a:rPr lang="en-US" sz="3733" dirty="0"/>
              <a:t>User-defined Object Types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introduce new object types</a:t>
            </a:r>
          </a:p>
        </p:txBody>
      </p:sp>
      <p:sp>
        <p:nvSpPr>
          <p:cNvPr id="3" name="Text Box 10">
            <a:extLst>
              <a:ext uri="{FF2B5EF4-FFF2-40B4-BE49-F238E27FC236}">
                <a16:creationId xmlns:a16="http://schemas.microsoft.com/office/drawing/2014/main" id="{CC83C83C-D0BE-C248-18D5-A8CC7F6B7926}"/>
              </a:ext>
            </a:extLst>
          </p:cNvPr>
          <p:cNvSpPr txBox="1">
            <a:spLocks noChangeArrowheads="1"/>
          </p:cNvSpPr>
          <p:nvPr/>
        </p:nvSpPr>
        <p:spPr bwMode="auto">
          <a:xfrm>
            <a:off x="95683" y="1899234"/>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Based on </a:t>
            </a:r>
            <a:r>
              <a:rPr lang="en-US" altLang="ru-RU" sz="2133" u="sng" dirty="0">
                <a:solidFill>
                  <a:prstClr val="black"/>
                </a:solidFill>
                <a:latin typeface="Arial" panose="020B0604020202020204" pitchFamily="34" charset="0"/>
              </a:rPr>
              <a:t>existing</a:t>
            </a:r>
            <a:r>
              <a:rPr lang="en-US" altLang="ru-RU" sz="2133" dirty="0">
                <a:solidFill>
                  <a:prstClr val="black"/>
                </a:solidFill>
                <a:latin typeface="Arial" panose="020B0604020202020204" pitchFamily="34" charset="0"/>
              </a:rPr>
              <a:t> tables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hierarchical and non-hierarchical</a:t>
            </a:r>
            <a:r>
              <a:rPr lang="ru-RU" altLang="ru-RU" sz="1200" dirty="0">
                <a:solidFill>
                  <a:prstClr val="black"/>
                </a:solidFill>
                <a:latin typeface="Arial" panose="020B0604020202020204" pitchFamily="34" charset="0"/>
              </a:rPr>
              <a:t>)</a:t>
            </a:r>
          </a:p>
        </p:txBody>
      </p:sp>
      <p:sp>
        <p:nvSpPr>
          <p:cNvPr id="7" name="Line 11">
            <a:extLst>
              <a:ext uri="{FF2B5EF4-FFF2-40B4-BE49-F238E27FC236}">
                <a16:creationId xmlns:a16="http://schemas.microsoft.com/office/drawing/2014/main" id="{F4663E0D-FD49-CAA1-0DB4-4D65988154C5}"/>
              </a:ext>
            </a:extLst>
          </p:cNvPr>
          <p:cNvSpPr>
            <a:spLocks noChangeShapeType="1"/>
          </p:cNvSpPr>
          <p:nvPr/>
        </p:nvSpPr>
        <p:spPr bwMode="auto">
          <a:xfrm flipH="1">
            <a:off x="3407700" y="1485130"/>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0652D764-7F38-E914-3562-6F71DBDAE4E2}"/>
              </a:ext>
            </a:extLst>
          </p:cNvPr>
          <p:cNvSpPr>
            <a:spLocks noChangeShapeType="1"/>
          </p:cNvSpPr>
          <p:nvPr/>
        </p:nvSpPr>
        <p:spPr bwMode="auto">
          <a:xfrm>
            <a:off x="7487804" y="1484085"/>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itel 4">
            <a:extLst>
              <a:ext uri="{FF2B5EF4-FFF2-40B4-BE49-F238E27FC236}">
                <a16:creationId xmlns:a16="http://schemas.microsoft.com/office/drawing/2014/main" id="{588AC44C-EEC0-DADF-CB50-2330AEF9F990}"/>
              </a:ext>
            </a:extLst>
          </p:cNvPr>
          <p:cNvSpPr txBox="1">
            <a:spLocks/>
          </p:cNvSpPr>
          <p:nvPr/>
        </p:nvSpPr>
        <p:spPr>
          <a:xfrm>
            <a:off x="4389007" y="826050"/>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dirty="0"/>
              <a:t>New Object Type</a:t>
            </a:r>
            <a:endParaRPr lang="en-GB" dirty="0"/>
          </a:p>
        </p:txBody>
      </p:sp>
      <p:sp>
        <p:nvSpPr>
          <p:cNvPr id="11" name="Text Box 10">
            <a:extLst>
              <a:ext uri="{FF2B5EF4-FFF2-40B4-BE49-F238E27FC236}">
                <a16:creationId xmlns:a16="http://schemas.microsoft.com/office/drawing/2014/main" id="{32AFC411-DB43-A2F3-4A33-168B284BDF15}"/>
              </a:ext>
            </a:extLst>
          </p:cNvPr>
          <p:cNvSpPr txBox="1">
            <a:spLocks noChangeArrowheads="1"/>
          </p:cNvSpPr>
          <p:nvPr/>
        </p:nvSpPr>
        <p:spPr bwMode="auto">
          <a:xfrm>
            <a:off x="8639935" y="1894839"/>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New Data Structures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new table &amp; code to fit particular requirements</a:t>
            </a:r>
            <a:r>
              <a:rPr lang="ru-RU" altLang="ru-RU" sz="1200" dirty="0">
                <a:solidFill>
                  <a:prstClr val="black"/>
                </a:solidFill>
                <a:latin typeface="Arial" panose="020B0604020202020204" pitchFamily="34" charset="0"/>
              </a:rPr>
              <a:t>)</a:t>
            </a:r>
          </a:p>
        </p:txBody>
      </p:sp>
      <p:pic>
        <p:nvPicPr>
          <p:cNvPr id="12" name="Picture 11">
            <a:extLst>
              <a:ext uri="{FF2B5EF4-FFF2-40B4-BE49-F238E27FC236}">
                <a16:creationId xmlns:a16="http://schemas.microsoft.com/office/drawing/2014/main" id="{9BC11E4B-2B07-0B54-80AF-6FE3B39040E0}"/>
              </a:ext>
            </a:extLst>
          </p:cNvPr>
          <p:cNvPicPr>
            <a:picLocks noChangeAspect="1"/>
          </p:cNvPicPr>
          <p:nvPr/>
        </p:nvPicPr>
        <p:blipFill>
          <a:blip r:embed="rId3"/>
          <a:stretch>
            <a:fillRect/>
          </a:stretch>
        </p:blipFill>
        <p:spPr>
          <a:xfrm>
            <a:off x="3503713" y="2535305"/>
            <a:ext cx="5027724" cy="2660547"/>
          </a:xfrm>
          <a:prstGeom prst="rect">
            <a:avLst/>
          </a:prstGeom>
          <a:ln>
            <a:solidFill>
              <a:srgbClr val="0070C0"/>
            </a:solidFill>
          </a:ln>
        </p:spPr>
      </p:pic>
      <p:sp>
        <p:nvSpPr>
          <p:cNvPr id="13" name="Text Box 52">
            <a:extLst>
              <a:ext uri="{FF2B5EF4-FFF2-40B4-BE49-F238E27FC236}">
                <a16:creationId xmlns:a16="http://schemas.microsoft.com/office/drawing/2014/main" id="{D43E4928-A395-4764-AF3E-EBFEE3AE44FB}"/>
              </a:ext>
            </a:extLst>
          </p:cNvPr>
          <p:cNvSpPr txBox="1">
            <a:spLocks noChangeArrowheads="1"/>
          </p:cNvSpPr>
          <p:nvPr/>
        </p:nvSpPr>
        <p:spPr bwMode="auto">
          <a:xfrm>
            <a:off x="4044606" y="2195573"/>
            <a:ext cx="38147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50000"/>
              </a:spcBef>
            </a:pPr>
            <a:r>
              <a:rPr lang="en-US" altLang="ru-RU" sz="1600" dirty="0">
                <a:solidFill>
                  <a:prstClr val="black"/>
                </a:solidFill>
                <a:latin typeface="Arial" panose="020B0604020202020204" pitchFamily="34" charset="0"/>
              </a:rPr>
              <a:t>Add new type to </a:t>
            </a:r>
            <a:r>
              <a:rPr lang="en-US" altLang="ru-RU" sz="1600" dirty="0" err="1">
                <a:solidFill>
                  <a:prstClr val="black"/>
                </a:solidFill>
                <a:latin typeface="Arial" panose="020B0604020202020204" pitchFamily="34" charset="0"/>
              </a:rPr>
              <a:t>TypeInfo</a:t>
            </a:r>
            <a:r>
              <a:rPr lang="en-US" altLang="ru-RU" sz="1600" dirty="0">
                <a:solidFill>
                  <a:prstClr val="black"/>
                </a:solidFill>
                <a:latin typeface="Arial" panose="020B0604020202020204" pitchFamily="34" charset="0"/>
              </a:rPr>
              <a:t> table</a:t>
            </a:r>
            <a:endParaRPr lang="ru-RU" altLang="ru-RU" sz="1600" dirty="0">
              <a:solidFill>
                <a:prstClr val="black"/>
              </a:solidFill>
              <a:latin typeface="Arial" panose="020B0604020202020204" pitchFamily="34" charset="0"/>
            </a:endParaRPr>
          </a:p>
        </p:txBody>
      </p:sp>
      <p:sp>
        <p:nvSpPr>
          <p:cNvPr id="16" name="Text Box 52">
            <a:extLst>
              <a:ext uri="{FF2B5EF4-FFF2-40B4-BE49-F238E27FC236}">
                <a16:creationId xmlns:a16="http://schemas.microsoft.com/office/drawing/2014/main" id="{3D774F5D-8E43-70F0-91B7-78D1548F2A4F}"/>
              </a:ext>
            </a:extLst>
          </p:cNvPr>
          <p:cNvSpPr txBox="1">
            <a:spLocks noChangeArrowheads="1"/>
          </p:cNvSpPr>
          <p:nvPr/>
        </p:nvSpPr>
        <p:spPr bwMode="auto">
          <a:xfrm>
            <a:off x="31022" y="2978369"/>
            <a:ext cx="3472689" cy="198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Added by admin (UI)</a:t>
            </a:r>
            <a:br>
              <a:rPr lang="en-US" altLang="ru-RU" sz="2000" b="1" dirty="0">
                <a:solidFill>
                  <a:prstClr val="black"/>
                </a:solidFill>
                <a:latin typeface="+mn-lt"/>
              </a:rPr>
            </a:br>
            <a:r>
              <a:rPr lang="en-US" altLang="ru-RU" sz="1867" dirty="0">
                <a:solidFill>
                  <a:srgbClr val="0070C0"/>
                </a:solidFill>
                <a:latin typeface="+mn-lt"/>
              </a:rPr>
              <a:t>Approximate time: 3 minutes  </a:t>
            </a:r>
          </a:p>
          <a:p>
            <a:pPr defTabSz="914377">
              <a:spcBef>
                <a:spcPct val="50000"/>
              </a:spcBef>
            </a:pPr>
            <a:r>
              <a:rPr lang="en-US" altLang="ru-RU" sz="1867" dirty="0">
                <a:solidFill>
                  <a:prstClr val="black"/>
                </a:solidFill>
                <a:latin typeface="+mn-lt"/>
              </a:rPr>
              <a:t>Just add a new table row with object specification required (assign validator; data extractor; data visualizer, </a:t>
            </a:r>
            <a:r>
              <a:rPr lang="en-US" altLang="ru-RU" sz="1867" dirty="0" err="1">
                <a:solidFill>
                  <a:prstClr val="black"/>
                </a:solidFill>
                <a:latin typeface="+mn-lt"/>
              </a:rPr>
              <a:t>etc</a:t>
            </a:r>
            <a:r>
              <a:rPr lang="en-US" altLang="ru-RU" sz="1867" dirty="0">
                <a:solidFill>
                  <a:prstClr val="black"/>
                </a:solidFill>
                <a:latin typeface="+mn-lt"/>
              </a:rPr>
              <a:t>…)</a:t>
            </a:r>
            <a:endParaRPr lang="ru-RU" altLang="ru-RU" sz="1867" dirty="0">
              <a:solidFill>
                <a:prstClr val="black"/>
              </a:solidFill>
              <a:latin typeface="+mn-lt"/>
            </a:endParaRPr>
          </a:p>
        </p:txBody>
      </p:sp>
      <p:sp>
        <p:nvSpPr>
          <p:cNvPr id="31" name="Rectangle 30">
            <a:extLst>
              <a:ext uri="{FF2B5EF4-FFF2-40B4-BE49-F238E27FC236}">
                <a16:creationId xmlns:a16="http://schemas.microsoft.com/office/drawing/2014/main" id="{6B3E3411-013B-7CB6-5936-0F5E6E6D983D}"/>
              </a:ext>
            </a:extLst>
          </p:cNvPr>
          <p:cNvSpPr/>
          <p:nvPr/>
        </p:nvSpPr>
        <p:spPr>
          <a:xfrm>
            <a:off x="7583820" y="2459379"/>
            <a:ext cx="996137" cy="283681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sp>
        <p:nvSpPr>
          <p:cNvPr id="32" name="Text Box 52">
            <a:extLst>
              <a:ext uri="{FF2B5EF4-FFF2-40B4-BE49-F238E27FC236}">
                <a16:creationId xmlns:a16="http://schemas.microsoft.com/office/drawing/2014/main" id="{11AD76AF-95C5-CD65-FF09-13A449AB446C}"/>
              </a:ext>
            </a:extLst>
          </p:cNvPr>
          <p:cNvSpPr txBox="1">
            <a:spLocks noChangeArrowheads="1"/>
          </p:cNvSpPr>
          <p:nvPr/>
        </p:nvSpPr>
        <p:spPr bwMode="auto">
          <a:xfrm>
            <a:off x="8597437" y="3009305"/>
            <a:ext cx="3564553" cy="234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To be done manually</a:t>
            </a:r>
            <a:br>
              <a:rPr lang="en-US" altLang="ru-RU" sz="2000" b="1" dirty="0">
                <a:solidFill>
                  <a:prstClr val="black"/>
                </a:solidFill>
                <a:latin typeface="+mn-lt"/>
              </a:rPr>
            </a:br>
            <a:r>
              <a:rPr lang="en-US" altLang="ru-RU" sz="1867" dirty="0">
                <a:solidFill>
                  <a:srgbClr val="0070C0"/>
                </a:solidFill>
                <a:latin typeface="+mn-lt"/>
              </a:rPr>
              <a:t>Approximate time: 1 week</a:t>
            </a:r>
          </a:p>
          <a:p>
            <a:pPr defTabSz="914377">
              <a:spcBef>
                <a:spcPct val="50000"/>
              </a:spcBef>
            </a:pPr>
            <a:r>
              <a:rPr lang="en-US" altLang="ru-RU" sz="1867" b="1" dirty="0">
                <a:solidFill>
                  <a:prstClr val="black"/>
                </a:solidFill>
                <a:latin typeface="+mn-lt"/>
              </a:rPr>
              <a:t>Tasks</a:t>
            </a:r>
            <a:r>
              <a:rPr lang="en-US" altLang="ru-RU" sz="1867" dirty="0">
                <a:solidFill>
                  <a:prstClr val="black"/>
                </a:solidFill>
                <a:latin typeface="+mn-lt"/>
              </a:rPr>
              <a:t>: </a:t>
            </a:r>
            <a:r>
              <a:rPr lang="en-US" altLang="ru-RU" sz="1600" dirty="0">
                <a:solidFill>
                  <a:prstClr val="black"/>
                </a:solidFill>
                <a:latin typeface="+mn-lt"/>
              </a:rPr>
              <a:t>develop and add </a:t>
            </a:r>
            <a:r>
              <a:rPr lang="en-US" altLang="ru-RU" sz="1600" u="sng" dirty="0">
                <a:solidFill>
                  <a:prstClr val="black"/>
                </a:solidFill>
                <a:latin typeface="+mn-lt"/>
              </a:rPr>
              <a:t>new table</a:t>
            </a:r>
            <a:r>
              <a:rPr lang="en-US" altLang="ru-RU" sz="1600" dirty="0">
                <a:solidFill>
                  <a:prstClr val="black"/>
                </a:solidFill>
                <a:latin typeface="+mn-lt"/>
              </a:rPr>
              <a:t>; define read / write logic with respect to mandatory (or optional) fields and types; reflect to </a:t>
            </a:r>
            <a:r>
              <a:rPr lang="en-US" altLang="ru-RU" sz="1600" u="sng" dirty="0">
                <a:solidFill>
                  <a:prstClr val="black"/>
                </a:solidFill>
                <a:latin typeface="+mn-lt"/>
              </a:rPr>
              <a:t>OOP model</a:t>
            </a:r>
            <a:r>
              <a:rPr lang="en-US" altLang="ru-RU" sz="1600" dirty="0">
                <a:solidFill>
                  <a:prstClr val="black"/>
                </a:solidFill>
                <a:latin typeface="+mn-lt"/>
              </a:rPr>
              <a:t> and provide consistency check (</a:t>
            </a:r>
            <a:r>
              <a:rPr lang="en-US" altLang="ru-RU" sz="1600" u="sng" dirty="0">
                <a:solidFill>
                  <a:prstClr val="black"/>
                </a:solidFill>
                <a:latin typeface="+mn-lt"/>
              </a:rPr>
              <a:t>validators</a:t>
            </a:r>
            <a:r>
              <a:rPr lang="en-US" altLang="ru-RU" sz="1600" dirty="0">
                <a:solidFill>
                  <a:prstClr val="black"/>
                </a:solidFill>
                <a:latin typeface="+mn-lt"/>
              </a:rPr>
              <a:t>); develop </a:t>
            </a:r>
            <a:r>
              <a:rPr lang="en-US" altLang="ru-RU" sz="1600" u="sng" dirty="0">
                <a:solidFill>
                  <a:prstClr val="black"/>
                </a:solidFill>
                <a:latin typeface="+mn-lt"/>
              </a:rPr>
              <a:t>import</a:t>
            </a:r>
            <a:r>
              <a:rPr lang="en-US" altLang="ru-RU" sz="1600" dirty="0">
                <a:solidFill>
                  <a:prstClr val="black"/>
                </a:solidFill>
                <a:latin typeface="+mn-lt"/>
              </a:rPr>
              <a:t> / </a:t>
            </a:r>
            <a:r>
              <a:rPr lang="en-US" altLang="ru-RU" sz="1600" u="sng" dirty="0">
                <a:solidFill>
                  <a:prstClr val="black"/>
                </a:solidFill>
                <a:latin typeface="+mn-lt"/>
              </a:rPr>
              <a:t>export</a:t>
            </a:r>
            <a:r>
              <a:rPr lang="en-US" altLang="ru-RU" sz="1600" dirty="0">
                <a:solidFill>
                  <a:prstClr val="black"/>
                </a:solidFill>
                <a:latin typeface="+mn-lt"/>
              </a:rPr>
              <a:t> and </a:t>
            </a:r>
            <a:r>
              <a:rPr lang="en-US" altLang="ru-RU" sz="1600" u="sng" dirty="0">
                <a:solidFill>
                  <a:prstClr val="black"/>
                </a:solidFill>
                <a:latin typeface="+mn-lt"/>
              </a:rPr>
              <a:t>search</a:t>
            </a:r>
            <a:r>
              <a:rPr lang="en-US" altLang="ru-RU" sz="1600" dirty="0">
                <a:solidFill>
                  <a:prstClr val="black"/>
                </a:solidFill>
                <a:latin typeface="+mn-lt"/>
              </a:rPr>
              <a:t> facilities, etc.</a:t>
            </a:r>
          </a:p>
        </p:txBody>
      </p:sp>
      <p:sp>
        <p:nvSpPr>
          <p:cNvPr id="33" name="Line 36">
            <a:extLst>
              <a:ext uri="{FF2B5EF4-FFF2-40B4-BE49-F238E27FC236}">
                <a16:creationId xmlns:a16="http://schemas.microsoft.com/office/drawing/2014/main" id="{0E7D72A9-DA3E-76E4-F241-377893B3EC4B}"/>
              </a:ext>
            </a:extLst>
          </p:cNvPr>
          <p:cNvSpPr>
            <a:spLocks noChangeShapeType="1"/>
          </p:cNvSpPr>
          <p:nvPr/>
        </p:nvSpPr>
        <p:spPr bwMode="auto">
          <a:xfrm>
            <a:off x="10352915" y="2530912"/>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cxnSp>
        <p:nvCxnSpPr>
          <p:cNvPr id="34" name="Straight Arrow Connector 33">
            <a:extLst>
              <a:ext uri="{FF2B5EF4-FFF2-40B4-BE49-F238E27FC236}">
                <a16:creationId xmlns:a16="http://schemas.microsoft.com/office/drawing/2014/main" id="{7174DE6C-970F-D92D-E400-7289A0AC7FCC}"/>
              </a:ext>
            </a:extLst>
          </p:cNvPr>
          <p:cNvCxnSpPr>
            <a:cxnSpLocks/>
          </p:cNvCxnSpPr>
          <p:nvPr/>
        </p:nvCxnSpPr>
        <p:spPr>
          <a:xfrm flipH="1" flipV="1">
            <a:off x="3407701" y="2535306"/>
            <a:ext cx="4212299" cy="100037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52">
            <a:extLst>
              <a:ext uri="{FF2B5EF4-FFF2-40B4-BE49-F238E27FC236}">
                <a16:creationId xmlns:a16="http://schemas.microsoft.com/office/drawing/2014/main" id="{1EB2A467-239E-82A5-0A36-57132646BB7A}"/>
              </a:ext>
            </a:extLst>
          </p:cNvPr>
          <p:cNvSpPr txBox="1">
            <a:spLocks noChangeArrowheads="1"/>
          </p:cNvSpPr>
          <p:nvPr/>
        </p:nvSpPr>
        <p:spPr bwMode="auto">
          <a:xfrm>
            <a:off x="0" y="5296191"/>
            <a:ext cx="10128448"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Question: </a:t>
            </a:r>
            <a:r>
              <a:rPr lang="en-US" altLang="ru-RU" sz="2000" dirty="0">
                <a:solidFill>
                  <a:prstClr val="black"/>
                </a:solidFill>
                <a:latin typeface="+mn-lt"/>
              </a:rPr>
              <a:t>It seems that all can be done with extended properties.</a:t>
            </a:r>
            <a:r>
              <a:rPr lang="en-US" altLang="ru-RU" sz="2000" b="1" dirty="0">
                <a:solidFill>
                  <a:prstClr val="black"/>
                </a:solidFill>
                <a:latin typeface="+mn-lt"/>
              </a:rPr>
              <a:t> 	</a:t>
            </a:r>
            <a:br>
              <a:rPr lang="en-US" altLang="ru-RU" sz="2000" b="1" dirty="0">
                <a:solidFill>
                  <a:prstClr val="black"/>
                </a:solidFill>
                <a:latin typeface="+mn-lt"/>
              </a:rPr>
            </a:br>
            <a:r>
              <a:rPr lang="en-US" altLang="ru-RU" sz="2000" dirty="0">
                <a:solidFill>
                  <a:prstClr val="black"/>
                </a:solidFill>
                <a:latin typeface="+mn-lt"/>
              </a:rPr>
              <a:t>Why to use new data structures?      </a:t>
            </a:r>
          </a:p>
          <a:p>
            <a:pPr defTabSz="914377">
              <a:spcBef>
                <a:spcPts val="400"/>
              </a:spcBef>
            </a:pPr>
            <a:r>
              <a:rPr lang="en-US" altLang="ru-RU" sz="2000" b="1" dirty="0">
                <a:solidFill>
                  <a:prstClr val="black"/>
                </a:solidFill>
                <a:latin typeface="+mn-lt"/>
              </a:rPr>
              <a:t>Short</a:t>
            </a:r>
            <a:r>
              <a:rPr lang="en-US" altLang="ru-RU" sz="2000" dirty="0">
                <a:solidFill>
                  <a:prstClr val="black"/>
                </a:solidFill>
                <a:latin typeface="+mn-lt"/>
              </a:rPr>
              <a:t> </a:t>
            </a:r>
            <a:r>
              <a:rPr lang="en-US" altLang="ru-RU" sz="2000" b="1" dirty="0">
                <a:solidFill>
                  <a:prstClr val="black"/>
                </a:solidFill>
                <a:latin typeface="+mn-lt"/>
              </a:rPr>
              <a:t>Answer: </a:t>
            </a:r>
            <a:r>
              <a:rPr lang="en-US" altLang="ru-RU" sz="1867" b="1" dirty="0">
                <a:solidFill>
                  <a:srgbClr val="00B050"/>
                </a:solidFill>
                <a:latin typeface="+mn-lt"/>
              </a:rPr>
              <a:t>Performance</a:t>
            </a:r>
            <a:r>
              <a:rPr lang="en-US" altLang="ru-RU" sz="1867" dirty="0">
                <a:solidFill>
                  <a:srgbClr val="00B050"/>
                </a:solidFill>
                <a:latin typeface="+mn-lt"/>
              </a:rPr>
              <a:t> </a:t>
            </a:r>
            <a:r>
              <a:rPr lang="en-US" altLang="ru-RU" sz="1600" dirty="0">
                <a:solidFill>
                  <a:prstClr val="white">
                    <a:lumMod val="50000"/>
                  </a:prstClr>
                </a:solidFill>
                <a:latin typeface="+mn-lt"/>
              </a:rPr>
              <a:t>(especially if number of new type objects is expected to exceed 10K)</a:t>
            </a:r>
            <a:endParaRPr lang="ru-RU" altLang="ru-RU" sz="1600" dirty="0">
              <a:solidFill>
                <a:prstClr val="white">
                  <a:lumMod val="50000"/>
                </a:prstClr>
              </a:solidFill>
              <a:latin typeface="+mn-lt"/>
            </a:endParaRPr>
          </a:p>
        </p:txBody>
      </p:sp>
      <p:sp>
        <p:nvSpPr>
          <p:cNvPr id="42" name="Line 36">
            <a:extLst>
              <a:ext uri="{FF2B5EF4-FFF2-40B4-BE49-F238E27FC236}">
                <a16:creationId xmlns:a16="http://schemas.microsoft.com/office/drawing/2014/main" id="{2E8E2EB8-2EE8-3878-2665-49259370C43B}"/>
              </a:ext>
            </a:extLst>
          </p:cNvPr>
          <p:cNvSpPr>
            <a:spLocks noChangeShapeType="1"/>
          </p:cNvSpPr>
          <p:nvPr/>
        </p:nvSpPr>
        <p:spPr bwMode="auto">
          <a:xfrm>
            <a:off x="1679509" y="2535306"/>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9032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 for all</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5476352" y="6372001"/>
            <a:ext cx="3626931" cy="485999"/>
          </a:xfrm>
        </p:spPr>
        <p:txBody>
          <a:bodyPr/>
          <a:lstStyle/>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kern="100" dirty="0">
                <a:latin typeface="Arial" panose="020B0604020202020204" pitchFamily="34" charset="0"/>
                <a:ea typeface="Noto Sans" panose="020B0604020202020204" pitchFamily="34" charset="0"/>
                <a:cs typeface="Arial" panose="020B0604020202020204" pitchFamily="34" charset="0"/>
              </a:rPr>
              <a:t>I</a:t>
            </a:r>
            <a:r>
              <a:rPr lang="en-US" sz="100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buNone/>
            </a:pPr>
            <a:r>
              <a:rPr lang="en-US" sz="1000" kern="100" dirty="0">
                <a:effectLst/>
                <a:latin typeface="Arial" panose="020B0604020202020204" pitchFamily="34" charset="0"/>
                <a:ea typeface="Noto Sans" panose="020B0604020202020204" pitchFamily="34" charset="0"/>
                <a:cs typeface="Arial" panose="020B0604020202020204" pitchFamily="34" charset="0"/>
              </a:rPr>
              <a:t>REST – </a:t>
            </a:r>
            <a:r>
              <a:rPr lang="en-US" sz="100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100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94857"/>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51086"/>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00B050"/>
                </a:solidFill>
                <a:latin typeface="Courier New" panose="02070309020205020404" pitchFamily="49" charset="0"/>
                <a:cs typeface="Courier New" panose="02070309020205020404" pitchFamily="49" charset="0"/>
              </a:rPr>
              <a:t>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785104"/>
          </a:xfrm>
          <a:prstGeom prst="rect">
            <a:avLst/>
          </a:prstGeom>
          <a:noFill/>
          <a:ln>
            <a:solidFill>
              <a:srgbClr val="0070C0"/>
            </a:solidFill>
          </a:ln>
        </p:spPr>
        <p:txBody>
          <a:bodyPr wrap="square">
            <a:spAutoFit/>
          </a:bodyPr>
          <a:lstStyle/>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Code</a:t>
            </a:r>
            <a:r>
              <a:rPr lang="en-US" sz="2200" dirty="0">
                <a:latin typeface="Courier New" panose="02070309020205020404" pitchFamily="49" charset="0"/>
                <a:cs typeface="Courier New" panose="02070309020205020404" pitchFamily="49" charset="0"/>
              </a:rPr>
              <a:t>": </a:t>
            </a:r>
            <a:r>
              <a:rPr lang="en-US" sz="2200" b="1" dirty="0">
                <a:solidFill>
                  <a:srgbClr val="FF0000"/>
                </a:solidFill>
                <a:latin typeface="Courier New" panose="02070309020205020404" pitchFamily="49" charset="0"/>
                <a:cs typeface="Courier New" panose="02070309020205020404" pitchFamily="49" charset="0"/>
              </a:rPr>
              <a:t>500</a:t>
            </a:r>
            <a:r>
              <a:rPr lang="en-US" sz="2200" dirty="0">
                <a:solidFill>
                  <a:schemeClr val="bg1">
                    <a:lumMod val="50000"/>
                  </a:schemeClr>
                </a:solidFill>
                <a:latin typeface="Courier New" panose="02070309020205020404" pitchFamily="49" charset="0"/>
                <a:cs typeface="Courier New" panose="02070309020205020404" pitchFamily="49" charset="0"/>
              </a:rPr>
              <a:t>,</a:t>
            </a:r>
          </a:p>
          <a:p>
            <a:r>
              <a:rPr lang="en-US" sz="22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2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2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900214"/>
            <a:ext cx="2554312" cy="1510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IFileValidator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chemeClr val="accent1">
                    <a:lumMod val="75000"/>
                  </a:schemeClr>
                </a:solidFill>
              </a:rPr>
              <a:t>https://validation.matinf.pro/edx/validation</a:t>
            </a:r>
          </a:p>
        </p:txBody>
      </p:sp>
    </p:spTree>
    <p:extLst>
      <p:ext uri="{BB962C8B-B14F-4D97-AF65-F5344CB8AC3E}">
        <p14:creationId xmlns:p14="http://schemas.microsoft.com/office/powerpoint/2010/main" val="69421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Metadata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pPr indent="0">
              <a:buNone/>
            </a:pPr>
            <a:r>
              <a:rPr lang="en-US" dirty="0"/>
              <a:t>EDX - Energy-dispersive X-ray spectroscopy</a:t>
            </a:r>
          </a:p>
          <a:p>
            <a:pPr indent="0">
              <a:buNone/>
            </a:pPr>
            <a:endParaRPr lang="en-US" dirty="0"/>
          </a:p>
        </p:txBody>
      </p:sp>
      <p:sp>
        <p:nvSpPr>
          <p:cNvPr id="9" name="TextBox 8">
            <a:extLst>
              <a:ext uri="{FF2B5EF4-FFF2-40B4-BE49-F238E27FC236}">
                <a16:creationId xmlns:a16="http://schemas.microsoft.com/office/drawing/2014/main" id="{A1E99B90-B7EC-449F-4ECA-E1BDE51EBD1E}"/>
              </a:ext>
            </a:extLst>
          </p:cNvPr>
          <p:cNvSpPr txBox="1"/>
          <p:nvPr/>
        </p:nvSpPr>
        <p:spPr>
          <a:xfrm>
            <a:off x="261255" y="2133498"/>
            <a:ext cx="3396343" cy="4154984"/>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"Minimal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1,</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36.400001525878906,</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2,</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"Maximal V content"</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pic>
        <p:nvPicPr>
          <p:cNvPr id="10" name="Picture 9">
            <a:extLst>
              <a:ext uri="{FF2B5EF4-FFF2-40B4-BE49-F238E27FC236}">
                <a16:creationId xmlns:a16="http://schemas.microsoft.com/office/drawing/2014/main" id="{B41A530E-7C53-B1BD-AB4B-23871BE09FD3}"/>
              </a:ext>
            </a:extLst>
          </p:cNvPr>
          <p:cNvPicPr>
            <a:picLocks noChangeAspect="1"/>
          </p:cNvPicPr>
          <p:nvPr/>
        </p:nvPicPr>
        <p:blipFill>
          <a:blip r:embed="rId3"/>
          <a:stretch>
            <a:fillRect/>
          </a:stretch>
        </p:blipFill>
        <p:spPr>
          <a:xfrm>
            <a:off x="5951279" y="2622155"/>
            <a:ext cx="5091861" cy="1226363"/>
          </a:xfrm>
          <a:prstGeom prst="rect">
            <a:avLst/>
          </a:prstGeom>
          <a:solidFill>
            <a:schemeClr val="accent1"/>
          </a:solidFill>
          <a:ln>
            <a:solidFill>
              <a:schemeClr val="accent1"/>
            </a:solidFill>
          </a:ln>
        </p:spPr>
      </p:pic>
      <p:cxnSp>
        <p:nvCxnSpPr>
          <p:cNvPr id="11" name="Straight Arrow Connector 10">
            <a:extLst>
              <a:ext uri="{FF2B5EF4-FFF2-40B4-BE49-F238E27FC236}">
                <a16:creationId xmlns:a16="http://schemas.microsoft.com/office/drawing/2014/main" id="{F7270F79-FCD1-90F1-CAA0-B5B674CCA8A0}"/>
              </a:ext>
            </a:extLst>
          </p:cNvPr>
          <p:cNvCxnSpPr>
            <a:cxnSpLocks/>
            <a:endCxn id="18" idx="2"/>
          </p:cNvCxnSpPr>
          <p:nvPr/>
        </p:nvCxnSpPr>
        <p:spPr>
          <a:xfrm>
            <a:off x="1959429" y="3084844"/>
            <a:ext cx="3959050" cy="14067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AF9D4A-BE1C-4B41-7D4B-F749BA588B88}"/>
              </a:ext>
            </a:extLst>
          </p:cNvPr>
          <p:cNvCxnSpPr>
            <a:cxnSpLocks/>
            <a:endCxn id="20" idx="2"/>
          </p:cNvCxnSpPr>
          <p:nvPr/>
        </p:nvCxnSpPr>
        <p:spPr>
          <a:xfrm flipV="1">
            <a:off x="1939332" y="3639178"/>
            <a:ext cx="3990871" cy="107349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724C19C-0B9D-8A95-D5D5-9E782EF0B741}"/>
              </a:ext>
            </a:extLst>
          </p:cNvPr>
          <p:cNvSpPr/>
          <p:nvPr/>
        </p:nvSpPr>
        <p:spPr>
          <a:xfrm>
            <a:off x="5918479" y="3064747"/>
            <a:ext cx="321547"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BACBF7-00FA-60B6-8202-9E22DEAB9E4F}"/>
              </a:ext>
            </a:extLst>
          </p:cNvPr>
          <p:cNvSpPr/>
          <p:nvPr/>
        </p:nvSpPr>
        <p:spPr>
          <a:xfrm>
            <a:off x="5930203" y="3478404"/>
            <a:ext cx="480645" cy="321547"/>
          </a:xfrm>
          <a:prstGeom prst="ellipse">
            <a:avLst/>
          </a:prstGeom>
          <a:no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EC2718-2475-5CB9-4B2C-53AAD465C151}"/>
              </a:ext>
            </a:extLst>
          </p:cNvPr>
          <p:cNvPicPr>
            <a:picLocks noChangeAspect="1"/>
          </p:cNvPicPr>
          <p:nvPr/>
        </p:nvPicPr>
        <p:blipFill>
          <a:blip r:embed="rId4"/>
          <a:stretch>
            <a:fillRect/>
          </a:stretch>
        </p:blipFill>
        <p:spPr>
          <a:xfrm>
            <a:off x="5042174" y="4695616"/>
            <a:ext cx="6830378" cy="1486107"/>
          </a:xfrm>
          <a:prstGeom prst="rect">
            <a:avLst/>
          </a:prstGeom>
          <a:ln>
            <a:solidFill>
              <a:srgbClr val="0070C0"/>
            </a:solidFill>
          </a:ln>
        </p:spPr>
      </p:pic>
      <p:sp>
        <p:nvSpPr>
          <p:cNvPr id="26" name="Rectangle: Rounded Corners 25">
            <a:extLst>
              <a:ext uri="{FF2B5EF4-FFF2-40B4-BE49-F238E27FC236}">
                <a16:creationId xmlns:a16="http://schemas.microsoft.com/office/drawing/2014/main" id="{10F572E5-693D-CCFD-8988-F9AC07256DA0}"/>
              </a:ext>
            </a:extLst>
          </p:cNvPr>
          <p:cNvSpPr/>
          <p:nvPr/>
        </p:nvSpPr>
        <p:spPr>
          <a:xfrm>
            <a:off x="6119446" y="5104562"/>
            <a:ext cx="2914022" cy="502417"/>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C5A8FC-B602-786D-25D5-A4F3130083D6}"/>
              </a:ext>
            </a:extLst>
          </p:cNvPr>
          <p:cNvSpPr txBox="1"/>
          <p:nvPr/>
        </p:nvSpPr>
        <p:spPr>
          <a:xfrm>
            <a:off x="4541856" y="4322019"/>
            <a:ext cx="765014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Administrative interface:			</a:t>
            </a:r>
            <a:r>
              <a:rPr lang="en-US" altLang="ru-RU" b="1" dirty="0">
                <a:solidFill>
                  <a:prstClr val="black"/>
                </a:solidFill>
              </a:rPr>
              <a:t>         </a:t>
            </a:r>
            <a:r>
              <a:rPr lang="en-US" altLang="ru-RU" sz="1800" b="1" dirty="0">
                <a:solidFill>
                  <a:prstClr val="black"/>
                </a:solidFill>
                <a:latin typeface="+mn-lt"/>
              </a:rPr>
              <a:t>Compositions</a:t>
            </a:r>
          </a:p>
        </p:txBody>
      </p:sp>
      <p:cxnSp>
        <p:nvCxnSpPr>
          <p:cNvPr id="29" name="Straight Arrow Connector 28">
            <a:extLst>
              <a:ext uri="{FF2B5EF4-FFF2-40B4-BE49-F238E27FC236}">
                <a16:creationId xmlns:a16="http://schemas.microsoft.com/office/drawing/2014/main" id="{141D31EE-0168-8C06-00E3-4C02F0D43A66}"/>
              </a:ext>
            </a:extLst>
          </p:cNvPr>
          <p:cNvCxnSpPr>
            <a:cxnSpLocks/>
            <a:endCxn id="26" idx="0"/>
          </p:cNvCxnSpPr>
          <p:nvPr/>
        </p:nvCxnSpPr>
        <p:spPr>
          <a:xfrm>
            <a:off x="7576457" y="3858567"/>
            <a:ext cx="0" cy="124599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0C5B456-490A-4E50-14B2-BAB3754C92B8}"/>
              </a:ext>
            </a:extLst>
          </p:cNvPr>
          <p:cNvSpPr txBox="1"/>
          <p:nvPr/>
        </p:nvSpPr>
        <p:spPr>
          <a:xfrm>
            <a:off x="5890010" y="2223589"/>
            <a:ext cx="3897085"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Metadata for EDX (range values):</a:t>
            </a:r>
          </a:p>
        </p:txBody>
      </p:sp>
      <p:cxnSp>
        <p:nvCxnSpPr>
          <p:cNvPr id="33" name="Straight Arrow Connector 32">
            <a:extLst>
              <a:ext uri="{FF2B5EF4-FFF2-40B4-BE49-F238E27FC236}">
                <a16:creationId xmlns:a16="http://schemas.microsoft.com/office/drawing/2014/main" id="{6ADBCB58-240F-FA0E-4698-5EF9B39B5FD7}"/>
              </a:ext>
            </a:extLst>
          </p:cNvPr>
          <p:cNvCxnSpPr>
            <a:cxnSpLocks/>
          </p:cNvCxnSpPr>
          <p:nvPr/>
        </p:nvCxnSpPr>
        <p:spPr>
          <a:xfrm flipV="1">
            <a:off x="10319657" y="4602145"/>
            <a:ext cx="0" cy="5828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55FBE9-ECD7-8952-B817-4054D6D94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6739" y="231113"/>
            <a:ext cx="2059912" cy="2059912"/>
          </a:xfrm>
          <a:prstGeom prst="rect">
            <a:avLst/>
          </a:prstGeom>
        </p:spPr>
      </p:pic>
    </p:spTree>
    <p:extLst>
      <p:ext uri="{BB962C8B-B14F-4D97-AF65-F5344CB8AC3E}">
        <p14:creationId xmlns:p14="http://schemas.microsoft.com/office/powerpoint/2010/main" val="4718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All data extraction: external API</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750768"/>
            <a:ext cx="11153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Provide a data extractor for every object type in configuration: </a:t>
            </a:r>
          </a:p>
          <a:p>
            <a:pPr marL="342900" indent="-342900" defTabSz="914377">
              <a:spcBef>
                <a:spcPts val="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2" y="1327621"/>
            <a:ext cx="6832880" cy="307777"/>
          </a:xfrm>
          <a:prstGeom prst="rect">
            <a:avLst/>
          </a:prstGeom>
          <a:noFill/>
        </p:spPr>
        <p:txBody>
          <a:bodyPr wrap="square">
            <a:spAutoFit/>
          </a:bodyPr>
          <a:lstStyle/>
          <a:p>
            <a:r>
              <a:rPr lang="en-US" sz="1400" dirty="0" err="1">
                <a:solidFill>
                  <a:schemeClr val="accent1">
                    <a:lumMod val="75000"/>
                  </a:schemeClr>
                </a:solidFill>
              </a:rPr>
              <a:t>type:TypeValidationLibrary.TypeValidator_EDX_CSV</a:t>
            </a:r>
            <a:r>
              <a:rPr lang="en-US" sz="1400" dirty="0">
                <a:solidFill>
                  <a:schemeClr val="accent1">
                    <a:lumMod val="75000"/>
                  </a:schemeClr>
                </a:solidFill>
              </a:rPr>
              <a:t> (interface </a:t>
            </a:r>
            <a:r>
              <a:rPr lang="en-US" sz="1400" b="1" dirty="0" err="1">
                <a:solidFill>
                  <a:schemeClr val="accent1">
                    <a:lumMod val="75000"/>
                  </a:schemeClr>
                </a:solidFill>
              </a:rPr>
              <a:t>IDatabaseValuesGetter</a:t>
            </a:r>
            <a:r>
              <a:rPr lang="en-US" sz="1400" dirty="0">
                <a:solidFill>
                  <a:schemeClr val="accent1">
                    <a:lumMod val="75000"/>
                  </a:schemeClr>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60879" y="1779796"/>
            <a:ext cx="3818374" cy="307777"/>
          </a:xfrm>
          <a:prstGeom prst="rect">
            <a:avLst/>
          </a:prstGeom>
          <a:noFill/>
        </p:spPr>
        <p:txBody>
          <a:bodyPr wrap="square">
            <a:spAutoFit/>
          </a:bodyPr>
          <a:lstStyle/>
          <a:p>
            <a:r>
              <a:rPr lang="en-US" sz="1400" dirty="0">
                <a:solidFill>
                  <a:schemeClr val="accent1">
                    <a:lumMod val="75000"/>
                  </a:schemeClr>
                </a:solidFill>
              </a:rPr>
              <a:t>https://validation.matinf.pro/edx/data</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p:txBody>
          <a:bodyPr/>
          <a:lstStyle/>
          <a:p>
            <a:endParaRPr lang="en-US"/>
          </a:p>
        </p:txBody>
      </p:sp>
      <p:sp>
        <p:nvSpPr>
          <p:cNvPr id="32" name="TextBox 31">
            <a:extLst>
              <a:ext uri="{FF2B5EF4-FFF2-40B4-BE49-F238E27FC236}">
                <a16:creationId xmlns:a16="http://schemas.microsoft.com/office/drawing/2014/main" id="{A0C5B456-490A-4E50-14B2-BAB3754C92B8}"/>
              </a:ext>
            </a:extLst>
          </p:cNvPr>
          <p:cNvSpPr txBox="1"/>
          <p:nvPr/>
        </p:nvSpPr>
        <p:spPr>
          <a:xfrm>
            <a:off x="195944" y="2645619"/>
            <a:ext cx="4958860"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from EDX (</a:t>
            </a:r>
            <a:r>
              <a:rPr lang="en-US" altLang="ru-RU" b="1" dirty="0">
                <a:solidFill>
                  <a:prstClr val="black"/>
                </a:solidFill>
              </a:rPr>
              <a:t>all</a:t>
            </a:r>
            <a:r>
              <a:rPr lang="en-US" altLang="ru-RU" sz="1800" b="1" dirty="0">
                <a:solidFill>
                  <a:prstClr val="black"/>
                </a:solidFill>
                <a:latin typeface="+mn-lt"/>
              </a:rPr>
              <a:t> values == 342 compositions):</a:t>
            </a:r>
          </a:p>
        </p:txBody>
      </p:sp>
      <p:grpSp>
        <p:nvGrpSpPr>
          <p:cNvPr id="8" name="Group 7">
            <a:extLst>
              <a:ext uri="{FF2B5EF4-FFF2-40B4-BE49-F238E27FC236}">
                <a16:creationId xmlns:a16="http://schemas.microsoft.com/office/drawing/2014/main" id="{CC5712AD-8E81-5F7D-DED3-B5BB4EBB1B3F}"/>
              </a:ext>
            </a:extLst>
          </p:cNvPr>
          <p:cNvGrpSpPr/>
          <p:nvPr/>
        </p:nvGrpSpPr>
        <p:grpSpPr>
          <a:xfrm>
            <a:off x="411980" y="3108188"/>
            <a:ext cx="9817243" cy="3046988"/>
            <a:chOff x="200964" y="2223933"/>
            <a:chExt cx="9817243" cy="3046988"/>
          </a:xfrm>
        </p:grpSpPr>
        <p:sp>
          <p:nvSpPr>
            <p:cNvPr id="9" name="TextBox 8">
              <a:extLst>
                <a:ext uri="{FF2B5EF4-FFF2-40B4-BE49-F238E27FC236}">
                  <a16:creationId xmlns:a16="http://schemas.microsoft.com/office/drawing/2014/main" id="{A1E99B90-B7EC-449F-4ECA-E1BDE51EBD1E}"/>
                </a:ext>
              </a:extLst>
            </p:cNvPr>
            <p:cNvSpPr txBox="1"/>
            <p:nvPr/>
          </p:nvSpPr>
          <p:spPr>
            <a:xfrm>
              <a:off x="200964" y="2223933"/>
              <a:ext cx="9817243" cy="3046988"/>
            </a:xfrm>
            <a:prstGeom prst="rect">
              <a:avLst/>
            </a:prstGeom>
            <a:noFill/>
            <a:ln>
              <a:solidFill>
                <a:schemeClr val="accent1"/>
              </a:solidFill>
            </a:ln>
          </p:spPr>
          <p:txBody>
            <a:bodyPr wrap="square">
              <a:spAutoFit/>
            </a:bodyPr>
            <a:lstStyle/>
            <a:p>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CompositionElements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"V"</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31.299999237060547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10, </a:t>
              </a:r>
              <a:r>
                <a:rPr lang="en-US" sz="1200" dirty="0">
                  <a:solidFill>
                    <a:srgbClr val="2E75B6"/>
                  </a:solidFill>
                  <a:latin typeface="Cascadia Mono" panose="020B0609020000020004" pitchFamily="49" charset="0"/>
                </a:rPr>
                <a:t>"ElementName"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"Mn"</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2.700000047683716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"Co"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22.600000381469727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"Ni"</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6 },</a:t>
              </a:r>
            </a:p>
            <a:p>
              <a:r>
                <a:rPr lang="en-US" sz="1200" dirty="0">
                  <a:solidFill>
                    <a:srgbClr val="000000"/>
                  </a:solidFill>
                  <a:latin typeface="Cascadia Mono" panose="020B0609020000020004" pitchFamily="49" charset="0"/>
                </a:rPr>
                <a:t>    {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CompoundIndex</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40,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ElementName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"Ho"</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ValueAbsolute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ValuePercent</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37.400001525878906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DeletePreviousProperties</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true</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"Properties"</a:t>
              </a:r>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PropertyId</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"Type"</a:t>
              </a:r>
              <a:r>
                <a:rPr lang="en-US" sz="1200" dirty="0">
                  <a:solidFill>
                    <a:srgbClr val="000000"/>
                  </a:solidFill>
                  <a:latin typeface="Cascadia Mono" panose="020B0609020000020004" pitchFamily="49" charset="0"/>
                </a:rPr>
                <a:t>: 2, </a:t>
              </a:r>
              <a:r>
                <a:rPr lang="en-US" sz="1200" dirty="0">
                  <a:solidFill>
                    <a:srgbClr val="2E75B6"/>
                  </a:solidFill>
                  <a:latin typeface="Cascadia Mono" panose="020B0609020000020004" pitchFamily="49" charset="0"/>
                </a:rPr>
                <a:t>"Name"</a:t>
              </a:r>
              <a:r>
                <a:rPr lang="en-US" sz="1200" dirty="0">
                  <a:solidFill>
                    <a:srgbClr val="000000"/>
                  </a:solidFill>
                  <a:latin typeface="Cascadia Mono" panose="020B0609020000020004" pitchFamily="49" charset="0"/>
                </a:rPr>
                <a:t>: </a:t>
              </a:r>
              <a:r>
                <a:rPr lang="en-US" sz="1200" dirty="0">
                  <a:solidFill>
                    <a:srgbClr val="A31515"/>
                  </a:solidFill>
                  <a:latin typeface="Cascadia Mono" panose="020B0609020000020004" pitchFamily="49" charset="0"/>
                </a:rPr>
                <a:t>"Measurement Area"</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"Value"</a:t>
              </a:r>
              <a:r>
                <a:rPr lang="en-US" sz="1200" dirty="0">
                  <a:solidFill>
                    <a:srgbClr val="000000"/>
                  </a:solidFill>
                  <a:latin typeface="Cascadia Mono" panose="020B0609020000020004" pitchFamily="49" charset="0"/>
                </a:rPr>
                <a:t>: 1,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ValueEpsilon</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a:t>
              </a:r>
            </a:p>
            <a:p>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a:t>
              </a:r>
              <a:r>
                <a:rPr lang="en-US" sz="1200" dirty="0" err="1">
                  <a:solidFill>
                    <a:srgbClr val="2E75B6"/>
                  </a:solidFill>
                  <a:latin typeface="Cascadia Mono" panose="020B0609020000020004" pitchFamily="49" charset="0"/>
                </a:rPr>
                <a:t>SortCode</a:t>
              </a:r>
              <a:r>
                <a:rPr lang="en-US" sz="1200" dirty="0">
                  <a:solidFill>
                    <a:srgbClr val="2E75B6"/>
                  </a:solidFill>
                  <a:latin typeface="Cascadia Mono" panose="020B0609020000020004" pitchFamily="49" charset="0"/>
                </a:rPr>
                <a:t>"</a:t>
              </a:r>
              <a:r>
                <a:rPr lang="en-US" sz="1200" dirty="0">
                  <a:solidFill>
                    <a:srgbClr val="000000"/>
                  </a:solidFill>
                  <a:latin typeface="Cascadia Mono" panose="020B0609020000020004" pitchFamily="49" charset="0"/>
                </a:rPr>
                <a:t>: 0, </a:t>
              </a:r>
              <a:r>
                <a:rPr lang="en-US" sz="1200" dirty="0">
                  <a:solidFill>
                    <a:srgbClr val="2E75B6"/>
                  </a:solidFill>
                  <a:latin typeface="Cascadia Mono" panose="020B0609020000020004" pitchFamily="49" charset="0"/>
                </a:rPr>
                <a:t>"Row"</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r>
                <a:rPr lang="en-US" sz="1200" dirty="0">
                  <a:solidFill>
                    <a:srgbClr val="000000"/>
                  </a:solidFill>
                  <a:latin typeface="Cascadia Mono" panose="020B0609020000020004" pitchFamily="49" charset="0"/>
                </a:rPr>
                <a:t>, </a:t>
              </a:r>
              <a:r>
                <a:rPr lang="en-US" sz="1200" dirty="0">
                  <a:solidFill>
                    <a:srgbClr val="2E75B6"/>
                  </a:solidFill>
                  <a:latin typeface="Cascadia Mono" panose="020B0609020000020004" pitchFamily="49" charset="0"/>
                </a:rPr>
                <a:t>"Comment"</a:t>
              </a:r>
              <a:r>
                <a:rPr lang="en-US" sz="1200" dirty="0">
                  <a:solidFill>
                    <a:srgbClr val="000000"/>
                  </a:solidFill>
                  <a:latin typeface="Cascadia Mono" panose="020B0609020000020004" pitchFamily="49" charset="0"/>
                </a:rPr>
                <a:t>: </a:t>
              </a:r>
              <a:r>
                <a:rPr lang="en-US" sz="1200" dirty="0">
                  <a:solidFill>
                    <a:srgbClr val="0000FF"/>
                  </a:solidFill>
                  <a:latin typeface="Cascadia Mono" panose="020B0609020000020004" pitchFamily="49" charset="0"/>
                </a:rPr>
                <a:t>null</a:t>
              </a:r>
              <a:endParaRPr lang="en-US" sz="1200" dirty="0">
                <a:solidFill>
                  <a:srgbClr val="000000"/>
                </a:solidFill>
                <a:latin typeface="Cascadia Mono" panose="020B0609020000020004" pitchFamily="49" charset="0"/>
              </a:endParaRP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  ]</a:t>
              </a:r>
            </a:p>
            <a:p>
              <a:r>
                <a:rPr lang="en-US" sz="1200" dirty="0">
                  <a:solidFill>
                    <a:srgbClr val="000000"/>
                  </a:solidFill>
                  <a:latin typeface="Cascadia Mono" panose="020B0609020000020004" pitchFamily="49" charset="0"/>
                </a:rPr>
                <a:t>}</a:t>
              </a:r>
              <a:endParaRPr lang="en-US" sz="1200" dirty="0"/>
            </a:p>
          </p:txBody>
        </p:sp>
        <p:sp>
          <p:nvSpPr>
            <p:cNvPr id="2" name="Rectangle: Rounded Corners 1">
              <a:extLst>
                <a:ext uri="{FF2B5EF4-FFF2-40B4-BE49-F238E27FC236}">
                  <a16:creationId xmlns:a16="http://schemas.microsoft.com/office/drawing/2014/main" id="{52466A0C-CB32-7211-1DB9-78CF37711707}"/>
                </a:ext>
              </a:extLst>
            </p:cNvPr>
            <p:cNvSpPr/>
            <p:nvPr/>
          </p:nvSpPr>
          <p:spPr>
            <a:xfrm>
              <a:off x="3295859" y="4220308"/>
              <a:ext cx="3547067" cy="301449"/>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2993E0F-FEC2-0953-58BA-A11F43EFDC6C}"/>
                </a:ext>
              </a:extLst>
            </p:cNvPr>
            <p:cNvSpPr/>
            <p:nvPr/>
          </p:nvSpPr>
          <p:spPr>
            <a:xfrm>
              <a:off x="2634343" y="2624294"/>
              <a:ext cx="7353719" cy="993113"/>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4AA4098-C87D-E8FC-E603-36AE6706BC90}"/>
              </a:ext>
            </a:extLst>
          </p:cNvPr>
          <p:cNvPicPr>
            <a:picLocks noChangeAspect="1"/>
          </p:cNvPicPr>
          <p:nvPr/>
        </p:nvPicPr>
        <p:blipFill rotWithShape="1">
          <a:blip r:embed="rId3"/>
          <a:srcRect b="78271"/>
          <a:stretch/>
        </p:blipFill>
        <p:spPr>
          <a:xfrm>
            <a:off x="5272766" y="2023934"/>
            <a:ext cx="6811326" cy="890087"/>
          </a:xfrm>
          <a:prstGeom prst="rect">
            <a:avLst/>
          </a:prstGeom>
          <a:noFill/>
          <a:ln>
            <a:solidFill>
              <a:schemeClr val="accent1"/>
            </a:solidFill>
          </a:ln>
        </p:spPr>
      </p:pic>
      <p:sp>
        <p:nvSpPr>
          <p:cNvPr id="13" name="Rectangle: Rounded Corners 12">
            <a:extLst>
              <a:ext uri="{FF2B5EF4-FFF2-40B4-BE49-F238E27FC236}">
                <a16:creationId xmlns:a16="http://schemas.microsoft.com/office/drawing/2014/main" id="{8958DE76-1FE6-C47E-48E2-EE1CF998175B}"/>
              </a:ext>
            </a:extLst>
          </p:cNvPr>
          <p:cNvSpPr/>
          <p:nvPr/>
        </p:nvSpPr>
        <p:spPr>
          <a:xfrm>
            <a:off x="6762540" y="2080008"/>
            <a:ext cx="4622242" cy="823966"/>
          </a:xfrm>
          <a:prstGeom prst="roundRect">
            <a:avLst/>
          </a:prstGeom>
          <a:solidFill>
            <a:schemeClr val="accent1">
              <a:alpha val="16000"/>
            </a:scheme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F5810E-AEAA-0F73-9DC0-E6329FAC81F5}"/>
              </a:ext>
            </a:extLst>
          </p:cNvPr>
          <p:cNvCxnSpPr>
            <a:cxnSpLocks/>
            <a:endCxn id="4" idx="0"/>
          </p:cNvCxnSpPr>
          <p:nvPr/>
        </p:nvCxnSpPr>
        <p:spPr>
          <a:xfrm flipH="1">
            <a:off x="6522219" y="2883877"/>
            <a:ext cx="300612" cy="62467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2EDE54-F7A9-1742-64D4-B2984F2E3E18}"/>
              </a:ext>
            </a:extLst>
          </p:cNvPr>
          <p:cNvCxnSpPr>
            <a:cxnSpLocks/>
          </p:cNvCxnSpPr>
          <p:nvPr/>
        </p:nvCxnSpPr>
        <p:spPr>
          <a:xfrm>
            <a:off x="5498123" y="2875503"/>
            <a:ext cx="1284514" cy="222906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7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BA8F482D-C59E-EC64-3D4D-F88B5AFBCF5A}"/>
              </a:ext>
            </a:extLst>
          </p:cNvPr>
          <p:cNvSpPr txBox="1">
            <a:spLocks/>
          </p:cNvSpPr>
          <p:nvPr/>
        </p:nvSpPr>
        <p:spPr>
          <a:xfrm>
            <a:off x="226708" y="1403894"/>
            <a:ext cx="1189058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Measurement Area Index				  Chemical Elements</a:t>
            </a:r>
          </a:p>
          <a:p>
            <a:pPr marR="0" lvl="0" algn="l" defTabSz="685800" rtl="0" eaLnBrk="1" fontAlgn="auto" latinLnBrk="0" hangingPunct="1">
              <a:lnSpc>
                <a:spcPct val="100000"/>
              </a:lnSpc>
              <a:spcBef>
                <a:spcPts val="0"/>
              </a:spcBef>
              <a:spcAft>
                <a:spcPts val="1200"/>
              </a:spcAft>
              <a:buClrTx/>
              <a:buSzPct val="75000"/>
              <a:tabLst/>
              <a:defRPr/>
            </a:pPr>
            <a:r>
              <a:rPr lang="en-US" sz="1800" b="0" dirty="0">
                <a:solidFill>
                  <a:schemeClr val="tx1"/>
                </a:solidFill>
                <a:latin typeface="Arial" panose="020B0604020202020204"/>
              </a:rPr>
              <a:t>[1, 342]</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EDX Data Visualization</a:t>
            </a:r>
          </a:p>
        </p:txBody>
      </p:sp>
      <p:sp>
        <p:nvSpPr>
          <p:cNvPr id="4" name="Inhaltsplatzhalter 2">
            <a:extLst>
              <a:ext uri="{FF2B5EF4-FFF2-40B4-BE49-F238E27FC236}">
                <a16:creationId xmlns:a16="http://schemas.microsoft.com/office/drawing/2014/main" id="{486C2495-08E0-7E90-A52E-014392DF02EC}"/>
              </a:ext>
            </a:extLst>
          </p:cNvPr>
          <p:cNvSpPr txBox="1">
            <a:spLocks/>
          </p:cNvSpPr>
          <p:nvPr/>
        </p:nvSpPr>
        <p:spPr>
          <a:xfrm>
            <a:off x="175806" y="970366"/>
            <a:ext cx="8083939"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After processing one can conclude with the final outcome</a:t>
            </a:r>
            <a:endParaRPr kumimoji="0" lang="en-US" sz="20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CEF944E4-B913-BC70-0C24-6DB0AD6258E9}"/>
              </a:ext>
            </a:extLst>
          </p:cNvPr>
          <p:cNvSpPr>
            <a:spLocks noGrp="1"/>
          </p:cNvSpPr>
          <p:nvPr>
            <p:ph type="body" sz="quarter" idx="13"/>
          </p:nvPr>
        </p:nvSpPr>
        <p:spPr>
          <a:xfrm>
            <a:off x="3749788" y="6372001"/>
            <a:ext cx="5313301" cy="485999"/>
          </a:xfrm>
        </p:spPr>
        <p:txBody>
          <a:bodyPr/>
          <a:lstStyle/>
          <a:p>
            <a:r>
              <a:rPr lang="en-US" dirty="0">
                <a:hlinkClick r:id="rId3"/>
              </a:rPr>
              <a:t>https://dim.mdi.ruhr-uni-bochum.de/file/csv/6691</a:t>
            </a:r>
            <a:endParaRPr lang="en-US" dirty="0"/>
          </a:p>
          <a:p>
            <a:endParaRPr lang="en-US" dirty="0"/>
          </a:p>
        </p:txBody>
      </p:sp>
      <p:pic>
        <p:nvPicPr>
          <p:cNvPr id="6" name="Picture 5">
            <a:extLst>
              <a:ext uri="{FF2B5EF4-FFF2-40B4-BE49-F238E27FC236}">
                <a16:creationId xmlns:a16="http://schemas.microsoft.com/office/drawing/2014/main" id="{009A6395-DD82-D2FB-8E82-F058B7672292}"/>
              </a:ext>
            </a:extLst>
          </p:cNvPr>
          <p:cNvPicPr>
            <a:picLocks noChangeAspect="1"/>
          </p:cNvPicPr>
          <p:nvPr/>
        </p:nvPicPr>
        <p:blipFill>
          <a:blip r:embed="rId4"/>
          <a:stretch>
            <a:fillRect/>
          </a:stretch>
        </p:blipFill>
        <p:spPr>
          <a:xfrm>
            <a:off x="1424246" y="1913402"/>
            <a:ext cx="6811326" cy="4096322"/>
          </a:xfrm>
          <a:prstGeom prst="rect">
            <a:avLst/>
          </a:prstGeom>
          <a:noFill/>
          <a:ln>
            <a:solidFill>
              <a:schemeClr val="accent1"/>
            </a:solidFill>
          </a:ln>
        </p:spPr>
      </p:pic>
      <p:cxnSp>
        <p:nvCxnSpPr>
          <p:cNvPr id="8" name="Straight Arrow Connector 7">
            <a:extLst>
              <a:ext uri="{FF2B5EF4-FFF2-40B4-BE49-F238E27FC236}">
                <a16:creationId xmlns:a16="http://schemas.microsoft.com/office/drawing/2014/main" id="{E4DF9E16-77B2-0EC3-79F9-60E42BAEEEC7}"/>
              </a:ext>
            </a:extLst>
          </p:cNvPr>
          <p:cNvCxnSpPr>
            <a:cxnSpLocks/>
          </p:cNvCxnSpPr>
          <p:nvPr/>
        </p:nvCxnSpPr>
        <p:spPr>
          <a:xfrm>
            <a:off x="1085222" y="1758461"/>
            <a:ext cx="462225" cy="40193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2407DB-053C-478C-3AEC-0BD806479006}"/>
              </a:ext>
            </a:extLst>
          </p:cNvPr>
          <p:cNvCxnSpPr>
            <a:cxnSpLocks/>
          </p:cNvCxnSpPr>
          <p:nvPr/>
        </p:nvCxnSpPr>
        <p:spPr>
          <a:xfrm flipH="1">
            <a:off x="3237246" y="1537398"/>
            <a:ext cx="1736688" cy="5844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EEA5BE-299F-7D42-93BE-01BCC0B9108F}"/>
              </a:ext>
            </a:extLst>
          </p:cNvPr>
          <p:cNvCxnSpPr>
            <a:cxnSpLocks/>
          </p:cNvCxnSpPr>
          <p:nvPr/>
        </p:nvCxnSpPr>
        <p:spPr>
          <a:xfrm flipH="1">
            <a:off x="4203562" y="1728316"/>
            <a:ext cx="870856" cy="35504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44C512-F8F5-B595-9AAB-3B69AB2FDD37}"/>
              </a:ext>
            </a:extLst>
          </p:cNvPr>
          <p:cNvCxnSpPr>
            <a:cxnSpLocks/>
          </p:cNvCxnSpPr>
          <p:nvPr/>
        </p:nvCxnSpPr>
        <p:spPr>
          <a:xfrm flipH="1">
            <a:off x="5139733" y="1758461"/>
            <a:ext cx="266281" cy="28637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320B04-D395-8969-9C27-8AA77A363D7B}"/>
              </a:ext>
            </a:extLst>
          </p:cNvPr>
          <p:cNvCxnSpPr>
            <a:cxnSpLocks/>
          </p:cNvCxnSpPr>
          <p:nvPr/>
        </p:nvCxnSpPr>
        <p:spPr>
          <a:xfrm>
            <a:off x="6196485" y="1768509"/>
            <a:ext cx="0" cy="27800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215E3-8FD0-80B5-A10B-143E47C2D898}"/>
              </a:ext>
            </a:extLst>
          </p:cNvPr>
          <p:cNvCxnSpPr>
            <a:cxnSpLocks/>
          </p:cNvCxnSpPr>
          <p:nvPr/>
        </p:nvCxnSpPr>
        <p:spPr>
          <a:xfrm>
            <a:off x="6893170" y="1788607"/>
            <a:ext cx="261257" cy="30145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Inhaltsplatzhalter 2">
            <a:extLst>
              <a:ext uri="{FF2B5EF4-FFF2-40B4-BE49-F238E27FC236}">
                <a16:creationId xmlns:a16="http://schemas.microsoft.com/office/drawing/2014/main" id="{744B72A6-FADD-1471-6F60-C1D028F2C1DE}"/>
              </a:ext>
            </a:extLst>
          </p:cNvPr>
          <p:cNvSpPr txBox="1">
            <a:spLocks/>
          </p:cNvSpPr>
          <p:nvPr/>
        </p:nvSpPr>
        <p:spPr>
          <a:xfrm>
            <a:off x="8539385" y="2450823"/>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l"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 for the </a:t>
            </a: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 Area 3 </a:t>
            </a: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(atomic %)</a:t>
            </a:r>
          </a:p>
        </p:txBody>
      </p:sp>
      <p:sp>
        <p:nvSpPr>
          <p:cNvPr id="31" name="Rectangle 30">
            <a:extLst>
              <a:ext uri="{FF2B5EF4-FFF2-40B4-BE49-F238E27FC236}">
                <a16:creationId xmlns:a16="http://schemas.microsoft.com/office/drawing/2014/main" id="{244277DD-201F-8BC8-5CB4-FE0B527E1F6D}"/>
              </a:ext>
            </a:extLst>
          </p:cNvPr>
          <p:cNvSpPr/>
          <p:nvPr/>
        </p:nvSpPr>
        <p:spPr>
          <a:xfrm>
            <a:off x="2914022" y="3135086"/>
            <a:ext cx="4853354" cy="401934"/>
          </a:xfrm>
          <a:prstGeom prst="rect">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6206268-EC01-180C-D41D-579475193412}"/>
              </a:ext>
            </a:extLst>
          </p:cNvPr>
          <p:cNvCxnSpPr>
            <a:cxnSpLocks/>
          </p:cNvCxnSpPr>
          <p:nvPr/>
        </p:nvCxnSpPr>
        <p:spPr>
          <a:xfrm flipH="1">
            <a:off x="7797521" y="2903974"/>
            <a:ext cx="683288" cy="41198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17119DF4-43EB-D4E8-9148-2BD8B33A4E72}"/>
              </a:ext>
            </a:extLst>
          </p:cNvPr>
          <p:cNvPicPr>
            <a:picLocks noChangeAspect="1"/>
          </p:cNvPicPr>
          <p:nvPr/>
        </p:nvPicPr>
        <p:blipFill>
          <a:blip r:embed="rId5"/>
          <a:stretch>
            <a:fillRect/>
          </a:stretch>
        </p:blipFill>
        <p:spPr>
          <a:xfrm>
            <a:off x="6802734" y="3469448"/>
            <a:ext cx="5389266" cy="3388551"/>
          </a:xfrm>
          <a:prstGeom prst="rect">
            <a:avLst/>
          </a:prstGeom>
          <a:ln>
            <a:solidFill>
              <a:schemeClr val="accent1"/>
            </a:solidFill>
          </a:ln>
        </p:spPr>
      </p:pic>
      <p:sp>
        <p:nvSpPr>
          <p:cNvPr id="40" name="TextBox 39">
            <a:extLst>
              <a:ext uri="{FF2B5EF4-FFF2-40B4-BE49-F238E27FC236}">
                <a16:creationId xmlns:a16="http://schemas.microsoft.com/office/drawing/2014/main" id="{70ED82FE-38ED-875C-7D86-5A0FF0B75EC5}"/>
              </a:ext>
            </a:extLst>
          </p:cNvPr>
          <p:cNvSpPr txBox="1"/>
          <p:nvPr/>
        </p:nvSpPr>
        <p:spPr>
          <a:xfrm>
            <a:off x="8922935" y="845289"/>
            <a:ext cx="1329732" cy="1477328"/>
          </a:xfrm>
          <a:prstGeom prst="rect">
            <a:avLst/>
          </a:prstGeom>
          <a:noFill/>
          <a:ln>
            <a:solidFill>
              <a:schemeClr val="accent1"/>
            </a:solidFill>
          </a:ln>
        </p:spPr>
        <p:txBody>
          <a:bodyPr wrap="square">
            <a:spAutoFit/>
          </a:bodyPr>
          <a:lstStyle/>
          <a:p>
            <a:r>
              <a:rPr lang="it-IT" b="1" i="0" dirty="0">
                <a:solidFill>
                  <a:srgbClr val="212529"/>
                </a:solidFill>
                <a:effectLst/>
                <a:latin typeface="system-ui"/>
              </a:rPr>
              <a:t>V</a:t>
            </a:r>
            <a:r>
              <a:rPr lang="it-IT" b="0" i="0" dirty="0">
                <a:solidFill>
                  <a:srgbClr val="212529"/>
                </a:solidFill>
                <a:effectLst/>
                <a:latin typeface="system-ui"/>
              </a:rPr>
              <a:t>: 18.3 %</a:t>
            </a:r>
          </a:p>
          <a:p>
            <a:r>
              <a:rPr lang="it-IT" b="1" i="0" dirty="0">
                <a:solidFill>
                  <a:srgbClr val="212529"/>
                </a:solidFill>
                <a:effectLst/>
                <a:latin typeface="system-ui"/>
              </a:rPr>
              <a:t>Mn</a:t>
            </a:r>
            <a:r>
              <a:rPr lang="it-IT" b="0" i="0" dirty="0">
                <a:solidFill>
                  <a:srgbClr val="212529"/>
                </a:solidFill>
                <a:effectLst/>
                <a:latin typeface="system-ui"/>
              </a:rPr>
              <a:t>: 4.8 %</a:t>
            </a:r>
          </a:p>
          <a:p>
            <a:r>
              <a:rPr lang="it-IT" b="1" i="0" dirty="0">
                <a:solidFill>
                  <a:srgbClr val="212529"/>
                </a:solidFill>
                <a:effectLst/>
                <a:latin typeface="system-ui"/>
              </a:rPr>
              <a:t>Co</a:t>
            </a:r>
            <a:r>
              <a:rPr lang="it-IT" b="0" i="0" dirty="0">
                <a:solidFill>
                  <a:srgbClr val="212529"/>
                </a:solidFill>
                <a:effectLst/>
                <a:latin typeface="system-ui"/>
              </a:rPr>
              <a:t>: 17.2 %</a:t>
            </a:r>
          </a:p>
          <a:p>
            <a:r>
              <a:rPr lang="it-IT" b="1" i="0" dirty="0">
                <a:solidFill>
                  <a:srgbClr val="212529"/>
                </a:solidFill>
                <a:effectLst/>
                <a:latin typeface="system-ui"/>
              </a:rPr>
              <a:t>Ni</a:t>
            </a:r>
            <a:r>
              <a:rPr lang="it-IT" b="0" i="0" dirty="0">
                <a:solidFill>
                  <a:srgbClr val="212529"/>
                </a:solidFill>
                <a:effectLst/>
                <a:latin typeface="system-ui"/>
              </a:rPr>
              <a:t>: 6.8 %</a:t>
            </a:r>
          </a:p>
          <a:p>
            <a:r>
              <a:rPr lang="it-IT" b="1" i="0" dirty="0">
                <a:solidFill>
                  <a:srgbClr val="212529"/>
                </a:solidFill>
                <a:effectLst/>
                <a:latin typeface="system-ui"/>
              </a:rPr>
              <a:t>Ho</a:t>
            </a:r>
            <a:r>
              <a:rPr lang="it-IT" b="0" i="0" dirty="0">
                <a:solidFill>
                  <a:srgbClr val="212529"/>
                </a:solidFill>
                <a:effectLst/>
                <a:latin typeface="system-ui"/>
              </a:rPr>
              <a:t>: 53 %</a:t>
            </a:r>
            <a:endParaRPr lang="en-US" dirty="0"/>
          </a:p>
        </p:txBody>
      </p:sp>
      <p:sp>
        <p:nvSpPr>
          <p:cNvPr id="41" name="Inhaltsplatzhalter 2">
            <a:extLst>
              <a:ext uri="{FF2B5EF4-FFF2-40B4-BE49-F238E27FC236}">
                <a16:creationId xmlns:a16="http://schemas.microsoft.com/office/drawing/2014/main" id="{8E556427-D3AE-5610-2F07-87E1C37E76A2}"/>
              </a:ext>
            </a:extLst>
          </p:cNvPr>
          <p:cNvSpPr txBox="1">
            <a:spLocks/>
          </p:cNvSpPr>
          <p:nvPr/>
        </p:nvSpPr>
        <p:spPr>
          <a:xfrm rot="16200000">
            <a:off x="-703424" y="3145835"/>
            <a:ext cx="243341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Measurement</a:t>
            </a:r>
            <a:b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i="0" u="none" strike="noStrike" kern="1200" cap="none" spc="0" normalizeH="0" baseline="0" noProof="0" dirty="0">
                <a:ln>
                  <a:noFill/>
                </a:ln>
                <a:solidFill>
                  <a:schemeClr val="tx1"/>
                </a:solidFill>
                <a:effectLst/>
                <a:uLnTx/>
                <a:uFillTx/>
                <a:latin typeface="Arial" panose="020B0604020202020204"/>
                <a:ea typeface="+mn-ea"/>
                <a:cs typeface="+mn-cs"/>
              </a:rPr>
              <a:t> Area 3</a:t>
            </a:r>
            <a:endPar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42" name="Straight Arrow Connector 41">
            <a:extLst>
              <a:ext uri="{FF2B5EF4-FFF2-40B4-BE49-F238E27FC236}">
                <a16:creationId xmlns:a16="http://schemas.microsoft.com/office/drawing/2014/main" id="{F2677CCF-1156-F13F-DDFD-B042CEFBC249}"/>
              </a:ext>
            </a:extLst>
          </p:cNvPr>
          <p:cNvCxnSpPr>
            <a:cxnSpLocks/>
          </p:cNvCxnSpPr>
          <p:nvPr/>
        </p:nvCxnSpPr>
        <p:spPr>
          <a:xfrm>
            <a:off x="974690" y="3367872"/>
            <a:ext cx="592853"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B602FB-C54C-7FCC-9EE1-3397220FD31F}"/>
              </a:ext>
            </a:extLst>
          </p:cNvPr>
          <p:cNvCxnSpPr>
            <a:cxnSpLocks/>
          </p:cNvCxnSpPr>
          <p:nvPr/>
        </p:nvCxnSpPr>
        <p:spPr>
          <a:xfrm flipH="1">
            <a:off x="7757327" y="1579266"/>
            <a:ext cx="1187381" cy="158596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7BBF743-872F-7B27-C628-39C1F987093C}"/>
              </a:ext>
            </a:extLst>
          </p:cNvPr>
          <p:cNvCxnSpPr>
            <a:cxnSpLocks/>
          </p:cNvCxnSpPr>
          <p:nvPr/>
        </p:nvCxnSpPr>
        <p:spPr>
          <a:xfrm flipH="1" flipV="1">
            <a:off x="10060074" y="5146431"/>
            <a:ext cx="661517" cy="279679"/>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Inhaltsplatzhalter 2">
            <a:extLst>
              <a:ext uri="{FF2B5EF4-FFF2-40B4-BE49-F238E27FC236}">
                <a16:creationId xmlns:a16="http://schemas.microsoft.com/office/drawing/2014/main" id="{DADA7271-7324-37E4-21CB-B92D77041708}"/>
              </a:ext>
            </a:extLst>
          </p:cNvPr>
          <p:cNvSpPr txBox="1">
            <a:spLocks/>
          </p:cNvSpPr>
          <p:nvPr/>
        </p:nvSpPr>
        <p:spPr>
          <a:xfrm>
            <a:off x="10621068" y="5115311"/>
            <a:ext cx="1306325" cy="556983"/>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R="0" lvl="0" algn="ctr" defTabSz="685800" rtl="0" eaLnBrk="1" fontAlgn="auto" latinLnBrk="0" hangingPunct="1">
              <a:lnSpc>
                <a:spcPct val="100000"/>
              </a:lnSpc>
              <a:spcBef>
                <a:spcPts val="0"/>
              </a:spcBef>
              <a:spcAft>
                <a:spcPts val="1200"/>
              </a:spcAft>
              <a:buClrTx/>
              <a:buSzPct val="75000"/>
              <a:tabLst/>
              <a:defRPr/>
            </a:pP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Composition</a:t>
            </a:r>
            <a:b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chemeClr val="tx1"/>
                </a:solidFill>
                <a:effectLst/>
                <a:uLnTx/>
                <a:uFillTx/>
                <a:latin typeface="Arial" panose="020B0604020202020204"/>
                <a:ea typeface="+mn-ea"/>
                <a:cs typeface="+mn-cs"/>
              </a:rPr>
              <a:t>Data</a:t>
            </a:r>
          </a:p>
        </p:txBody>
      </p:sp>
      <p:pic>
        <p:nvPicPr>
          <p:cNvPr id="2" name="Picture 1">
            <a:extLst>
              <a:ext uri="{FF2B5EF4-FFF2-40B4-BE49-F238E27FC236}">
                <a16:creationId xmlns:a16="http://schemas.microsoft.com/office/drawing/2014/main" id="{F7E2DE8B-C348-6A0C-DBA2-A8B4C22D13C1}"/>
              </a:ext>
            </a:extLst>
          </p:cNvPr>
          <p:cNvPicPr>
            <a:picLocks noChangeAspect="1"/>
          </p:cNvPicPr>
          <p:nvPr/>
        </p:nvPicPr>
        <p:blipFill>
          <a:blip r:embed="rId6"/>
          <a:stretch>
            <a:fillRect/>
          </a:stretch>
        </p:blipFill>
        <p:spPr>
          <a:xfrm>
            <a:off x="2700426" y="3928905"/>
            <a:ext cx="4082212" cy="2444993"/>
          </a:xfrm>
          <a:prstGeom prst="rect">
            <a:avLst/>
          </a:prstGeom>
          <a:ln>
            <a:solidFill>
              <a:schemeClr val="tx2">
                <a:lumMod val="90000"/>
                <a:lumOff val="10000"/>
              </a:schemeClr>
            </a:solidFill>
          </a:ln>
        </p:spPr>
      </p:pic>
      <p:sp>
        <p:nvSpPr>
          <p:cNvPr id="3" name="TextBox 2">
            <a:extLst>
              <a:ext uri="{FF2B5EF4-FFF2-40B4-BE49-F238E27FC236}">
                <a16:creationId xmlns:a16="http://schemas.microsoft.com/office/drawing/2014/main" id="{30697B50-7D96-9108-D3A3-7C8D013E7199}"/>
              </a:ext>
            </a:extLst>
          </p:cNvPr>
          <p:cNvSpPr txBox="1"/>
          <p:nvPr/>
        </p:nvSpPr>
        <p:spPr>
          <a:xfrm>
            <a:off x="321549" y="598502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spTree>
    <p:extLst>
      <p:ext uri="{BB962C8B-B14F-4D97-AF65-F5344CB8AC3E}">
        <p14:creationId xmlns:p14="http://schemas.microsoft.com/office/powerpoint/2010/main" val="119772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3996647" y="6362393"/>
            <a:ext cx="8096036" cy="485999"/>
          </a:xfrm>
        </p:spPr>
        <p:txBody>
          <a:bodyPr>
            <a:normAutofit fontScale="62500" lnSpcReduction="20000"/>
          </a:bodyPr>
          <a:lstStyle/>
          <a:p>
            <a:pPr defTabSz="914377"/>
            <a:r>
              <a:rPr lang="en-US" altLang="ru-RU" sz="1000" dirty="0">
                <a:solidFill>
                  <a:prstClr val="black"/>
                </a:solidFill>
                <a:latin typeface="Arial" panose="020B0604020202020204" pitchFamily="34" charset="0"/>
                <a:hlinkClick r:id="rId3"/>
              </a:rPr>
              <a:t>https://demo.mdi.ruhr-uni-bochum.de/search/</a:t>
            </a:r>
            <a:endParaRPr lang="en-US" altLang="ru-RU" sz="1000"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dirty="0">
              <a:solidFill>
                <a:prstClr val="black"/>
              </a:solidFill>
              <a:latin typeface="Arial" panose="020B0604020202020204" pitchFamily="34" charset="0"/>
            </a:endParaRPr>
          </a:p>
          <a:p>
            <a:pPr defTabSz="914377"/>
            <a:r>
              <a:rPr lang="en-US" altLang="ru-RU"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61017"/>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a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Conclusion</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4200211" y="4477100"/>
            <a:ext cx="7827665" cy="1754326"/>
          </a:xfrm>
          <a:prstGeom prst="rect">
            <a:avLst/>
          </a:prstGeom>
          <a:noFill/>
          <a:ln>
            <a:solidFill>
              <a:srgbClr val="0070C0"/>
            </a:solidFill>
          </a:ln>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a:xfrm>
            <a:off x="5669023" y="6362393"/>
            <a:ext cx="6188032" cy="485999"/>
          </a:xfrm>
        </p:spPr>
        <p:txBody>
          <a:bodyPr>
            <a:normAutofit fontScale="77500" lnSpcReduction="20000"/>
          </a:bodyPr>
          <a:lstStyle/>
          <a:p>
            <a:pPr indent="0">
              <a:buNone/>
            </a:pPr>
            <a:r>
              <a:rPr lang="en-US" b="0" i="0" dirty="0">
                <a:solidFill>
                  <a:srgbClr val="1D1C1D"/>
                </a:solidFill>
                <a:effectLst/>
                <a:latin typeface="Slack-Lato"/>
                <a:hlinkClick r:id="rId4"/>
              </a:rPr>
              <a:t>https://demo.mdi.ruhr-uni-bochum.de/</a:t>
            </a:r>
            <a:r>
              <a:rPr lang="en-US" b="0" i="0" dirty="0">
                <a:solidFill>
                  <a:srgbClr val="1D1C1D"/>
                </a:solidFill>
                <a:effectLst/>
                <a:latin typeface="Slack-Lato"/>
              </a:rPr>
              <a:t>		</a:t>
            </a:r>
            <a:r>
              <a:rPr lang="en-US" sz="1600" b="0" i="0" dirty="0">
                <a:solidFill>
                  <a:srgbClr val="1D1C1D"/>
                </a:solidFill>
                <a:effectLst/>
                <a:latin typeface="Slack-Lato"/>
              </a:rPr>
              <a:t>Production: </a:t>
            </a:r>
            <a:r>
              <a:rPr lang="en-US" sz="1600" b="1" i="0" dirty="0">
                <a:solidFill>
                  <a:srgbClr val="1D1C1D"/>
                </a:solidFill>
                <a:effectLst/>
                <a:latin typeface="Slack-Lato"/>
                <a:hlinkClick r:id="rId5"/>
              </a:rPr>
              <a:t>https://demo.matinf</a:t>
            </a:r>
            <a:r>
              <a:rPr lang="en-US" sz="1600" b="1" dirty="0">
                <a:solidFill>
                  <a:srgbClr val="1D1C1D"/>
                </a:solidFill>
                <a:latin typeface="Slack-Lato"/>
                <a:hlinkClick r:id="rId5"/>
              </a:rPr>
              <a:t>.pro/</a:t>
            </a:r>
            <a:endParaRPr lang="en-US" sz="1600" b="1" i="0" dirty="0">
              <a:solidFill>
                <a:srgbClr val="1D1C1D"/>
              </a:solidFill>
              <a:effectLst/>
              <a:latin typeface="Slack-Lato"/>
            </a:endParaRPr>
          </a:p>
          <a:p>
            <a:pPr indent="0">
              <a:buNone/>
            </a:pPr>
            <a:r>
              <a:rPr lang="en-US" b="0" i="0" dirty="0">
                <a:solidFill>
                  <a:srgbClr val="1D1C1D"/>
                </a:solidFill>
                <a:effectLst/>
                <a:latin typeface="Slack-Lato"/>
                <a:hlinkClick r:id="rId3"/>
              </a:rPr>
              <a:t>https://inf.mdi.ruhr-uni-bochum.de/</a:t>
            </a:r>
            <a:endParaRPr lang="en-US" b="0" i="0" dirty="0">
              <a:solidFill>
                <a:srgbClr val="1D1C1D"/>
              </a:solidFill>
              <a:effectLst/>
              <a:latin typeface="Slack-Lato"/>
            </a:endParaRPr>
          </a:p>
          <a:p>
            <a:pPr indent="0">
              <a:buNone/>
            </a:pPr>
            <a:r>
              <a:rPr lang="en-US" dirty="0">
                <a:hlinkClick r:id="rId6"/>
              </a:rPr>
              <a:t>https://gitlab.ruhr-uni-bochum.de/vic/infproject</a:t>
            </a: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190916" y="5638352"/>
            <a:ext cx="4029390" cy="646331"/>
          </a:xfrm>
          <a:prstGeom prst="rect">
            <a:avLst/>
          </a:prstGeom>
          <a:noFill/>
        </p:spPr>
        <p:txBody>
          <a:bodyPr wrap="square">
            <a:spAutoFit/>
          </a:bodyPr>
          <a:lstStyle/>
          <a:p>
            <a:r>
              <a:rPr lang="en-US" b="0" i="0" dirty="0">
                <a:solidFill>
                  <a:srgbClr val="1D1C1D"/>
                </a:solidFill>
                <a:effectLst/>
                <a:latin typeface="Slack-Lato"/>
              </a:rPr>
              <a:t>Bandgap data demo:</a:t>
            </a:r>
          </a:p>
          <a:p>
            <a:r>
              <a:rPr lang="en-US" b="0" i="0" dirty="0">
                <a:solidFill>
                  <a:srgbClr val="1D1C1D"/>
                </a:solidFill>
                <a:effectLst/>
                <a:latin typeface="Slack-Lato"/>
                <a:hlinkClick r:id="rId4"/>
              </a:rPr>
              <a:t>https://demo.mdi.ruhr-uni-bochum.de/</a:t>
            </a: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7"/>
          <a:stretch>
            <a:fillRect/>
          </a:stretch>
        </p:blipFill>
        <p:spPr>
          <a:xfrm>
            <a:off x="2521178" y="4551900"/>
            <a:ext cx="1381723" cy="1376625"/>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8"/>
          <a:stretch>
            <a:fillRect/>
          </a:stretch>
        </p:blipFill>
        <p:spPr>
          <a:xfrm>
            <a:off x="10507884" y="4712678"/>
            <a:ext cx="1389216" cy="1379001"/>
          </a:xfrm>
          <a:prstGeom prst="rect">
            <a:avLst/>
          </a:prstGeom>
        </p:spPr>
      </p:pic>
      <p:sp>
        <p:nvSpPr>
          <p:cNvPr id="6" name="TextBox 5">
            <a:extLst>
              <a:ext uri="{FF2B5EF4-FFF2-40B4-BE49-F238E27FC236}">
                <a16:creationId xmlns:a16="http://schemas.microsoft.com/office/drawing/2014/main" id="{EE6F7300-CF79-C857-A01F-CB4994CE5CA1}"/>
              </a:ext>
            </a:extLst>
          </p:cNvPr>
          <p:cNvSpPr txBox="1"/>
          <p:nvPr/>
        </p:nvSpPr>
        <p:spPr>
          <a:xfrm>
            <a:off x="9049635" y="758344"/>
            <a:ext cx="1729994" cy="646331"/>
          </a:xfrm>
          <a:prstGeom prst="rect">
            <a:avLst/>
          </a:prstGeom>
          <a:noFill/>
        </p:spPr>
        <p:txBody>
          <a:bodyPr wrap="square">
            <a:spAutoFit/>
          </a:bodyPr>
          <a:lstStyle/>
          <a:p>
            <a:r>
              <a:rPr lang="en-US" dirty="0">
                <a:solidFill>
                  <a:srgbClr val="1D1C1D"/>
                </a:solidFill>
                <a:latin typeface="Slack-Lato"/>
              </a:rPr>
              <a:t>Active tenants:</a:t>
            </a:r>
            <a:endParaRPr lang="en-US" b="0" i="0" dirty="0">
              <a:solidFill>
                <a:srgbClr val="1D1C1D"/>
              </a:solidFill>
              <a:effectLst/>
              <a:latin typeface="Slack-Lato"/>
            </a:endParaRPr>
          </a:p>
          <a:p>
            <a:endParaRPr lang="en-US" b="0" i="0" dirty="0">
              <a:solidFill>
                <a:srgbClr val="1D1C1D"/>
              </a:solidFill>
              <a:effectLst/>
              <a:latin typeface="Slack-Lato"/>
            </a:endParaRPr>
          </a:p>
        </p:txBody>
      </p:sp>
      <p:sp>
        <p:nvSpPr>
          <p:cNvPr id="8" name="TextBox 7">
            <a:extLst>
              <a:ext uri="{FF2B5EF4-FFF2-40B4-BE49-F238E27FC236}">
                <a16:creationId xmlns:a16="http://schemas.microsoft.com/office/drawing/2014/main" id="{1ABCDB77-9E04-2736-0F3D-86335D0313B7}"/>
              </a:ext>
            </a:extLst>
          </p:cNvPr>
          <p:cNvSpPr txBox="1"/>
          <p:nvPr/>
        </p:nvSpPr>
        <p:spPr>
          <a:xfrm>
            <a:off x="253721" y="756034"/>
            <a:ext cx="7161963" cy="3785652"/>
          </a:xfrm>
          <a:prstGeom prst="rect">
            <a:avLst/>
          </a:prstGeom>
          <a:noFill/>
        </p:spPr>
        <p:txBody>
          <a:bodyPr wrap="square">
            <a:spAutoFit/>
          </a:bodyPr>
          <a:lstStyle/>
          <a:p>
            <a:r>
              <a:rPr lang="en-US" sz="2400" b="1" dirty="0"/>
              <a:t>Open-source RDMS framework in materials science:</a:t>
            </a:r>
          </a:p>
          <a:p>
            <a:pPr marL="285750" indent="-285750">
              <a:buFont typeface="Arial" panose="020B0604020202020204" pitchFamily="34" charset="0"/>
              <a:buChar char="•"/>
            </a:pPr>
            <a:r>
              <a:rPr lang="en-US" sz="2400" dirty="0"/>
              <a:t>Flexible project tree</a:t>
            </a:r>
          </a:p>
          <a:p>
            <a:pPr marL="285750" indent="-285750">
              <a:buFont typeface="Arial" panose="020B0604020202020204" pitchFamily="34" charset="0"/>
              <a:buChar char="•"/>
            </a:pPr>
            <a:r>
              <a:rPr lang="en-US" sz="2400" dirty="0"/>
              <a:t>Build-in support for basic chemical types</a:t>
            </a:r>
          </a:p>
          <a:p>
            <a:pPr marL="285750" indent="-285750">
              <a:buFont typeface="Arial" panose="020B0604020202020204" pitchFamily="34" charset="0"/>
              <a:buChar char="•"/>
            </a:pPr>
            <a:r>
              <a:rPr lang="en-US" sz="2400" dirty="0"/>
              <a:t>Extensible external object types support (via API):</a:t>
            </a:r>
            <a:endParaRPr lang="ru-RU" sz="2400" dirty="0"/>
          </a:p>
          <a:p>
            <a:pPr marL="742950" lvl="1" indent="-285750">
              <a:buFont typeface="Arial" panose="020B0604020202020204" pitchFamily="34" charset="0"/>
              <a:buChar char="•"/>
            </a:pPr>
            <a:r>
              <a:rPr lang="en-US" sz="2200" dirty="0"/>
              <a:t>Validation</a:t>
            </a:r>
          </a:p>
          <a:p>
            <a:pPr marL="742950" lvl="1" indent="-285750">
              <a:buFont typeface="Arial" panose="020B0604020202020204" pitchFamily="34" charset="0"/>
              <a:buChar char="•"/>
            </a:pPr>
            <a:r>
              <a:rPr lang="en-US" sz="2200" dirty="0"/>
              <a:t>Data extraction</a:t>
            </a:r>
          </a:p>
          <a:p>
            <a:pPr marL="742950" lvl="1" indent="-285750">
              <a:buFont typeface="Arial" panose="020B0604020202020204" pitchFamily="34" charset="0"/>
              <a:buChar char="•"/>
            </a:pPr>
            <a:r>
              <a:rPr lang="en-US" sz="2200" dirty="0"/>
              <a:t>Visualization</a:t>
            </a:r>
          </a:p>
          <a:p>
            <a:pPr marL="285750" indent="-285750">
              <a:buFont typeface="Arial" panose="020B0604020202020204" pitchFamily="34" charset="0"/>
              <a:buChar char="•"/>
            </a:pPr>
            <a:r>
              <a:rPr lang="en-US" sz="2400" dirty="0"/>
              <a:t>Extended properties and templates</a:t>
            </a:r>
          </a:p>
          <a:p>
            <a:pPr marL="285750" indent="-285750">
              <a:buFont typeface="Arial" panose="020B0604020202020204" pitchFamily="34" charset="0"/>
              <a:buChar char="•"/>
            </a:pPr>
            <a:r>
              <a:rPr lang="en-US" sz="2400" dirty="0"/>
              <a:t>Flexible Search</a:t>
            </a:r>
          </a:p>
          <a:p>
            <a:pPr marL="285750" indent="-285750">
              <a:buFont typeface="Arial" panose="020B0604020202020204" pitchFamily="34" charset="0"/>
              <a:buChar char="•"/>
            </a:pPr>
            <a:r>
              <a:rPr lang="en-US" sz="2400" dirty="0"/>
              <a:t>UI Customization for tenants</a:t>
            </a:r>
          </a:p>
        </p:txBody>
      </p:sp>
      <p:pic>
        <p:nvPicPr>
          <p:cNvPr id="20" name="Picture 6" descr="Microsoft SQL Server-Verschlüsselung | Thales">
            <a:extLst>
              <a:ext uri="{FF2B5EF4-FFF2-40B4-BE49-F238E27FC236}">
                <a16:creationId xmlns:a16="http://schemas.microsoft.com/office/drawing/2014/main" id="{1353F1E4-3152-874B-70E5-DE6B8CB5B25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67220" y="3023526"/>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Open Source Logo png transparent">
            <a:extLst>
              <a:ext uri="{FF2B5EF4-FFF2-40B4-BE49-F238E27FC236}">
                <a16:creationId xmlns:a16="http://schemas.microsoft.com/office/drawing/2014/main" id="{BE8275FC-0A08-2946-EB1B-7D62AE68BD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6729" y="3111982"/>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F6DF822-87BC-2331-0E13-F81AC6614736}"/>
              </a:ext>
            </a:extLst>
          </p:cNvPr>
          <p:cNvPicPr>
            <a:picLocks noChangeAspect="1"/>
          </p:cNvPicPr>
          <p:nvPr/>
        </p:nvPicPr>
        <p:blipFill>
          <a:blip r:embed="rId11"/>
          <a:stretch>
            <a:fillRect/>
          </a:stretch>
        </p:blipFill>
        <p:spPr>
          <a:xfrm>
            <a:off x="11197653" y="149997"/>
            <a:ext cx="828700" cy="758339"/>
          </a:xfrm>
          <a:prstGeom prst="rect">
            <a:avLst/>
          </a:prstGeom>
        </p:spPr>
      </p:pic>
      <p:pic>
        <p:nvPicPr>
          <p:cNvPr id="23" name="Picture 22">
            <a:extLst>
              <a:ext uri="{FF2B5EF4-FFF2-40B4-BE49-F238E27FC236}">
                <a16:creationId xmlns:a16="http://schemas.microsoft.com/office/drawing/2014/main" id="{39F075F4-5A21-FD63-B495-8897663FCEA4}"/>
              </a:ext>
            </a:extLst>
          </p:cNvPr>
          <p:cNvPicPr>
            <a:picLocks noChangeAspect="1"/>
          </p:cNvPicPr>
          <p:nvPr/>
        </p:nvPicPr>
        <p:blipFill>
          <a:blip r:embed="rId12"/>
          <a:stretch>
            <a:fillRect/>
          </a:stretch>
        </p:blipFill>
        <p:spPr>
          <a:xfrm>
            <a:off x="7210268" y="1134540"/>
            <a:ext cx="4871805" cy="1725237"/>
          </a:xfrm>
          <a:prstGeom prst="rect">
            <a:avLst/>
          </a:prstGeom>
          <a:ln>
            <a:solidFill>
              <a:srgbClr val="0070C0"/>
            </a:solidFill>
          </a:ln>
        </p:spPr>
      </p:pic>
      <p:pic>
        <p:nvPicPr>
          <p:cNvPr id="1026" name="Picture 2" descr="ASP nach ASP.NET - Ispirer">
            <a:extLst>
              <a:ext uri="{FF2B5EF4-FFF2-40B4-BE49-F238E27FC236}">
                <a16:creationId xmlns:a16="http://schemas.microsoft.com/office/drawing/2014/main" id="{62398F47-E570-EBA3-19F5-21FAFFBBCA2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44762" y="2924069"/>
            <a:ext cx="1966623" cy="14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1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183894" y="1627593"/>
            <a:ext cx="8532877" cy="3231654"/>
          </a:xfrm>
          <a:prstGeom prst="rect">
            <a:avLst/>
          </a:prstGeom>
          <a:noFill/>
        </p:spPr>
        <p:txBody>
          <a:bodyPr wrap="square">
            <a:spAutoFit/>
          </a:bodyPr>
          <a:lstStyle/>
          <a:p>
            <a:pPr algn="ctr"/>
            <a:r>
              <a:rPr lang="de-DE" sz="8800" dirty="0"/>
              <a:t>Demonstration</a:t>
            </a:r>
          </a:p>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de-DE" sz="1000" b="1" dirty="0"/>
              <a:t>RDMS</a:t>
            </a:r>
            <a:r>
              <a:rPr lang="de-DE" sz="1000" dirty="0"/>
              <a:t>: Research Data Management System</a:t>
            </a:r>
          </a:p>
          <a:p>
            <a:pPr indent="0">
              <a:buNone/>
            </a:pPr>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198944" y="961311"/>
            <a:ext cx="11993056" cy="5262979"/>
          </a:xfrm>
          <a:prstGeom prst="rect">
            <a:avLst/>
          </a:prstGeom>
          <a:noFill/>
        </p:spPr>
        <p:txBody>
          <a:bodyPr wrap="square">
            <a:spAutoFit/>
          </a:bodyPr>
          <a:lstStyle/>
          <a:p>
            <a:pPr marL="285750" indent="-285750">
              <a:buFont typeface="Arial" panose="020B0604020202020204" pitchFamily="34" charset="0"/>
              <a:buChar char="•"/>
            </a:pPr>
            <a:r>
              <a:rPr lang="en-US" sz="2400" dirty="0"/>
              <a:t>Support for multiple </a:t>
            </a:r>
            <a:r>
              <a:rPr lang="en-US" sz="2400" b="1" dirty="0"/>
              <a:t>Tenants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Flexible </a:t>
            </a:r>
            <a:r>
              <a:rPr lang="en-US" sz="2400" b="1" dirty="0"/>
              <a:t>Project Tree</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User-defined Object Type </a:t>
            </a:r>
            <a:r>
              <a:rPr lang="en-US" sz="2400" dirty="0"/>
              <a:t>support:</a:t>
            </a:r>
          </a:p>
          <a:p>
            <a:pPr marL="742950" lvl="1" indent="-285750">
              <a:buFont typeface="Arial" panose="020B0604020202020204" pitchFamily="34" charset="0"/>
              <a:buChar char="•"/>
            </a:pPr>
            <a:r>
              <a:rPr lang="en-US" sz="2400" b="1" dirty="0"/>
              <a:t>Properties Templates</a:t>
            </a:r>
          </a:p>
          <a:p>
            <a:pPr marL="742950" lvl="1" indent="-285750">
              <a:buFont typeface="Arial" panose="020B0604020202020204" pitchFamily="34" charset="0"/>
              <a:buChar char="•"/>
            </a:pPr>
            <a:r>
              <a:rPr lang="en-US" sz="2400" b="1" dirty="0"/>
              <a:t>Table Templates</a:t>
            </a:r>
          </a:p>
          <a:p>
            <a:pPr marL="742950" lvl="1" indent="-285750">
              <a:buFont typeface="Arial" panose="020B0604020202020204" pitchFamily="34" charset="0"/>
              <a:buChar char="•"/>
            </a:pPr>
            <a:r>
              <a:rPr lang="en-US" sz="2400" dirty="0"/>
              <a:t>Document </a:t>
            </a:r>
            <a:r>
              <a:rPr lang="en-US" sz="2400" b="1" dirty="0"/>
              <a:t>Validation</a:t>
            </a:r>
          </a:p>
          <a:p>
            <a:pPr marL="742950" lvl="1" indent="-285750">
              <a:buFont typeface="Arial" panose="020B0604020202020204" pitchFamily="34" charset="0"/>
              <a:buChar char="•"/>
            </a:pPr>
            <a:r>
              <a:rPr lang="en-US" sz="2400" dirty="0"/>
              <a:t>Data </a:t>
            </a:r>
            <a:r>
              <a:rPr lang="en-US" sz="2400" b="1" dirty="0"/>
              <a:t>Extraction</a:t>
            </a:r>
          </a:p>
          <a:p>
            <a:pPr marL="742950" lvl="1" indent="-285750">
              <a:buFont typeface="Arial" panose="020B0604020202020204" pitchFamily="34" charset="0"/>
              <a:buChar char="•"/>
            </a:pPr>
            <a:r>
              <a:rPr lang="en-US" sz="2400" dirty="0"/>
              <a:t>Data </a:t>
            </a:r>
            <a:r>
              <a:rPr lang="en-US" sz="2400" b="1" dirty="0"/>
              <a:t>Visualization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Batch Import </a:t>
            </a:r>
            <a:r>
              <a:rPr lang="en-US" sz="2400" dirty="0"/>
              <a:t>of Documents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UI Customization</a:t>
            </a:r>
            <a:r>
              <a:rPr lang="en-US" sz="2400" dirty="0"/>
              <a:t> (with HTML/JS/CSS injection)</a:t>
            </a:r>
          </a:p>
        </p:txBody>
      </p:sp>
      <p:sp>
        <p:nvSpPr>
          <p:cNvPr id="3" name="Text Box 10">
            <a:extLst>
              <a:ext uri="{FF2B5EF4-FFF2-40B4-BE49-F238E27FC236}">
                <a16:creationId xmlns:a16="http://schemas.microsoft.com/office/drawing/2014/main" id="{827EE6BA-A6F3-6C4B-9955-A80E01F8583C}"/>
              </a:ext>
            </a:extLst>
          </p:cNvPr>
          <p:cNvSpPr txBox="1">
            <a:spLocks noChangeArrowheads="1"/>
          </p:cNvSpPr>
          <p:nvPr/>
        </p:nvSpPr>
        <p:spPr bwMode="auto">
          <a:xfrm>
            <a:off x="9584732" y="159134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4" name="Line 11">
            <a:extLst>
              <a:ext uri="{FF2B5EF4-FFF2-40B4-BE49-F238E27FC236}">
                <a16:creationId xmlns:a16="http://schemas.microsoft.com/office/drawing/2014/main" id="{B85B2FA7-4BD3-2CD2-C4B8-85A215D15E70}"/>
              </a:ext>
            </a:extLst>
          </p:cNvPr>
          <p:cNvSpPr>
            <a:spLocks noChangeShapeType="1"/>
          </p:cNvSpPr>
          <p:nvPr/>
        </p:nvSpPr>
        <p:spPr bwMode="auto">
          <a:xfrm flipH="1">
            <a:off x="10661057" y="223904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 Box 12">
            <a:extLst>
              <a:ext uri="{FF2B5EF4-FFF2-40B4-BE49-F238E27FC236}">
                <a16:creationId xmlns:a16="http://schemas.microsoft.com/office/drawing/2014/main" id="{83929E72-B930-A41F-6330-FFC62724046F}"/>
              </a:ext>
            </a:extLst>
          </p:cNvPr>
          <p:cNvSpPr txBox="1">
            <a:spLocks noChangeArrowheads="1"/>
          </p:cNvSpPr>
          <p:nvPr/>
        </p:nvSpPr>
        <p:spPr bwMode="auto">
          <a:xfrm>
            <a:off x="9583145" y="392497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8" name="Text Box 13">
            <a:extLst>
              <a:ext uri="{FF2B5EF4-FFF2-40B4-BE49-F238E27FC236}">
                <a16:creationId xmlns:a16="http://schemas.microsoft.com/office/drawing/2014/main" id="{CFB7780F-5559-9B27-6A42-EF5DCACA5DDA}"/>
              </a:ext>
            </a:extLst>
          </p:cNvPr>
          <p:cNvSpPr txBox="1">
            <a:spLocks noChangeArrowheads="1"/>
          </p:cNvSpPr>
          <p:nvPr/>
        </p:nvSpPr>
        <p:spPr bwMode="auto">
          <a:xfrm>
            <a:off x="9583145" y="277721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9" name="Line 15">
            <a:extLst>
              <a:ext uri="{FF2B5EF4-FFF2-40B4-BE49-F238E27FC236}">
                <a16:creationId xmlns:a16="http://schemas.microsoft.com/office/drawing/2014/main" id="{CE8D76A1-A84A-F3A1-0151-F45AD8A1C6A3}"/>
              </a:ext>
            </a:extLst>
          </p:cNvPr>
          <p:cNvSpPr>
            <a:spLocks noChangeShapeType="1"/>
          </p:cNvSpPr>
          <p:nvPr/>
        </p:nvSpPr>
        <p:spPr bwMode="auto">
          <a:xfrm flipH="1">
            <a:off x="10662645" y="445202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Text Box 16">
            <a:extLst>
              <a:ext uri="{FF2B5EF4-FFF2-40B4-BE49-F238E27FC236}">
                <a16:creationId xmlns:a16="http://schemas.microsoft.com/office/drawing/2014/main" id="{110A9F8B-1EDB-5D25-0ED2-4D49613F7F77}"/>
              </a:ext>
            </a:extLst>
          </p:cNvPr>
          <p:cNvSpPr txBox="1">
            <a:spLocks noChangeArrowheads="1"/>
          </p:cNvSpPr>
          <p:nvPr/>
        </p:nvSpPr>
        <p:spPr bwMode="auto">
          <a:xfrm>
            <a:off x="10454682" y="489652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11" name="Line 36">
            <a:extLst>
              <a:ext uri="{FF2B5EF4-FFF2-40B4-BE49-F238E27FC236}">
                <a16:creationId xmlns:a16="http://schemas.microsoft.com/office/drawing/2014/main" id="{000E116C-84AE-5FD8-A94C-8856F98E105F}"/>
              </a:ext>
            </a:extLst>
          </p:cNvPr>
          <p:cNvSpPr>
            <a:spLocks noChangeShapeType="1"/>
          </p:cNvSpPr>
          <p:nvPr/>
        </p:nvSpPr>
        <p:spPr bwMode="auto">
          <a:xfrm>
            <a:off x="10668995" y="334077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Text Box 52">
            <a:extLst>
              <a:ext uri="{FF2B5EF4-FFF2-40B4-BE49-F238E27FC236}">
                <a16:creationId xmlns:a16="http://schemas.microsoft.com/office/drawing/2014/main" id="{235FE540-AEC4-1254-F207-D89198A0CE4A}"/>
              </a:ext>
            </a:extLst>
          </p:cNvPr>
          <p:cNvSpPr txBox="1">
            <a:spLocks noChangeArrowheads="1"/>
          </p:cNvSpPr>
          <p:nvPr/>
        </p:nvSpPr>
        <p:spPr bwMode="auto">
          <a:xfrm>
            <a:off x="9584732" y="223904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a:solidFill>
                  <a:schemeClr val="tx1"/>
                </a:solidFill>
                <a:latin typeface="Arial" panose="020B0604020202020204" pitchFamily="34" charset="0"/>
              </a:rPr>
              <a:t>In-S</a:t>
            </a:r>
            <a:endParaRPr lang="ru-RU" altLang="ru-RU" sz="2000">
              <a:solidFill>
                <a:schemeClr val="tx1"/>
              </a:solidFill>
              <a:latin typeface="Arial" panose="020B0604020202020204" pitchFamily="34" charset="0"/>
            </a:endParaRPr>
          </a:p>
        </p:txBody>
      </p:sp>
      <p:sp>
        <p:nvSpPr>
          <p:cNvPr id="13" name="Rectangle 53">
            <a:extLst>
              <a:ext uri="{FF2B5EF4-FFF2-40B4-BE49-F238E27FC236}">
                <a16:creationId xmlns:a16="http://schemas.microsoft.com/office/drawing/2014/main" id="{E4B13017-9FF7-4E47-C867-D5FA187C3AC0}"/>
              </a:ext>
            </a:extLst>
          </p:cNvPr>
          <p:cNvSpPr>
            <a:spLocks noChangeArrowheads="1"/>
          </p:cNvSpPr>
          <p:nvPr/>
        </p:nvSpPr>
        <p:spPr bwMode="auto">
          <a:xfrm>
            <a:off x="9511707" y="3389986"/>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a:solidFill>
                  <a:schemeClr val="tx1"/>
                </a:solidFill>
                <a:latin typeface="Arial" panose="020B0604020202020204" pitchFamily="34" charset="0"/>
              </a:rPr>
              <a:t>In</a:t>
            </a:r>
            <a:r>
              <a:rPr lang="en-US" altLang="ru-RU" sz="2000" baseline="-25000">
                <a:solidFill>
                  <a:schemeClr val="tx1"/>
                </a:solidFill>
                <a:latin typeface="Arial" panose="020B0604020202020204" pitchFamily="34" charset="0"/>
              </a:rPr>
              <a:t>2</a:t>
            </a:r>
            <a:r>
              <a:rPr lang="en-US" altLang="ru-RU" sz="2000">
                <a:solidFill>
                  <a:schemeClr val="tx1"/>
                </a:solidFill>
                <a:latin typeface="Arial" panose="020B0604020202020204" pitchFamily="34" charset="0"/>
              </a:rPr>
              <a:t>S</a:t>
            </a:r>
            <a:r>
              <a:rPr lang="en-US" altLang="ru-RU" sz="2000" baseline="-25000">
                <a:solidFill>
                  <a:schemeClr val="tx1"/>
                </a:solidFill>
                <a:latin typeface="Arial" panose="020B0604020202020204" pitchFamily="34" charset="0"/>
              </a:rPr>
              <a:t>3</a:t>
            </a:r>
          </a:p>
        </p:txBody>
      </p:sp>
      <p:sp>
        <p:nvSpPr>
          <p:cNvPr id="14" name="Rectangle 54">
            <a:extLst>
              <a:ext uri="{FF2B5EF4-FFF2-40B4-BE49-F238E27FC236}">
                <a16:creationId xmlns:a16="http://schemas.microsoft.com/office/drawing/2014/main" id="{CD8674B8-A8C7-E8B8-DA84-64A993B8A5C0}"/>
              </a:ext>
            </a:extLst>
          </p:cNvPr>
          <p:cNvSpPr>
            <a:spLocks noChangeArrowheads="1"/>
          </p:cNvSpPr>
          <p:nvPr/>
        </p:nvSpPr>
        <p:spPr bwMode="auto">
          <a:xfrm>
            <a:off x="9511707" y="447107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a:solidFill>
                  <a:schemeClr val="tx1"/>
                </a:solidFill>
                <a:latin typeface="Arial" panose="020B0604020202020204" pitchFamily="34" charset="0"/>
                <a:cs typeface="Arial" panose="020B0604020202020204" pitchFamily="34" charset="0"/>
              </a:rPr>
              <a:t>β</a:t>
            </a:r>
            <a:r>
              <a:rPr lang="en-US" altLang="ru-RU" sz="2000">
                <a:solidFill>
                  <a:schemeClr val="tx1"/>
                </a:solidFill>
                <a:latin typeface="Arial" panose="020B0604020202020204" pitchFamily="34" charset="0"/>
                <a:cs typeface="Arial" panose="020B0604020202020204" pitchFamily="34" charset="0"/>
              </a:rPr>
              <a:t>-</a:t>
            </a:r>
            <a:r>
              <a:rPr lang="en-US" altLang="ru-RU" sz="2000">
                <a:solidFill>
                  <a:schemeClr val="tx1"/>
                </a:solidFill>
                <a:latin typeface="Arial" panose="020B0604020202020204" pitchFamily="34" charset="0"/>
              </a:rPr>
              <a:t>In</a:t>
            </a:r>
            <a:r>
              <a:rPr lang="en-US" altLang="ru-RU" sz="2000" baseline="-25000">
                <a:solidFill>
                  <a:schemeClr val="tx1"/>
                </a:solidFill>
                <a:latin typeface="Arial" panose="020B0604020202020204" pitchFamily="34" charset="0"/>
              </a:rPr>
              <a:t>2</a:t>
            </a:r>
            <a:r>
              <a:rPr lang="en-US" altLang="ru-RU" sz="2000">
                <a:solidFill>
                  <a:schemeClr val="tx1"/>
                </a:solidFill>
                <a:latin typeface="Arial" panose="020B0604020202020204" pitchFamily="34" charset="0"/>
              </a:rPr>
              <a:t>S</a:t>
            </a:r>
            <a:r>
              <a:rPr lang="en-US" altLang="ru-RU" sz="2000" baseline="-25000">
                <a:solidFill>
                  <a:schemeClr val="tx1"/>
                </a:solidFill>
                <a:latin typeface="Arial" panose="020B0604020202020204" pitchFamily="34" charset="0"/>
              </a:rPr>
              <a:t>3</a:t>
            </a:r>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2692958"/>
            <a:ext cx="3245618" cy="17082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Materials science - Wikipedia">
            <a:extLst>
              <a:ext uri="{FF2B5EF4-FFF2-40B4-BE49-F238E27FC236}">
                <a16:creationId xmlns:a16="http://schemas.microsoft.com/office/drawing/2014/main" id="{F4B41161-E970-D20A-42E6-BB3230831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303" y="616026"/>
            <a:ext cx="23812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nderstanding the FAIR Principles – The road to FAIR">
            <a:extLst>
              <a:ext uri="{FF2B5EF4-FFF2-40B4-BE49-F238E27FC236}">
                <a16:creationId xmlns:a16="http://schemas.microsoft.com/office/drawing/2014/main" id="{C4AC346E-3423-0AB9-A30C-14180E5EE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916" y="117986"/>
            <a:ext cx="2812099" cy="9568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F9A5443-4CE3-6B9B-48CF-4D1FFAD688D2}"/>
              </a:ext>
            </a:extLst>
          </p:cNvPr>
          <p:cNvSpPr txBox="1"/>
          <p:nvPr/>
        </p:nvSpPr>
        <p:spPr>
          <a:xfrm>
            <a:off x="5282413" y="5295322"/>
            <a:ext cx="6673933" cy="461665"/>
          </a:xfrm>
          <a:prstGeom prst="rect">
            <a:avLst/>
          </a:prstGeom>
          <a:noFill/>
        </p:spPr>
        <p:txBody>
          <a:bodyPr wrap="square">
            <a:spAutoFit/>
          </a:bodyPr>
          <a:lstStyle/>
          <a:p>
            <a:pPr algn="r"/>
            <a:r>
              <a:rPr lang="en-US" sz="2400" b="1" dirty="0">
                <a:solidFill>
                  <a:srgbClr val="0070C0"/>
                </a:solidFill>
              </a:rPr>
              <a:t>Priorities: Security, Scalability, Flexibility</a:t>
            </a:r>
          </a:p>
        </p:txBody>
      </p:sp>
    </p:spTree>
    <p:extLst>
      <p:ext uri="{BB962C8B-B14F-4D97-AF65-F5344CB8AC3E}">
        <p14:creationId xmlns:p14="http://schemas.microsoft.com/office/powerpoint/2010/main" val="70066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58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694177" cy="485999"/>
          </a:xfrm>
        </p:spPr>
        <p:txBody>
          <a:bodyPr/>
          <a:lstStyle/>
          <a:p>
            <a:endParaRPr lang="en-US" sz="1000" dirty="0">
              <a:hlinkClick r:id="rId4"/>
            </a:endParaRPr>
          </a:p>
          <a:p>
            <a:r>
              <a:rPr lang="en-US" sz="1000" dirty="0">
                <a:hlinkClick r:id="rId4"/>
              </a:rPr>
              <a:t>https://en.wikipedia.org/wiki/Multitenancy</a:t>
            </a:r>
            <a:endParaRPr lang="en-US" sz="1000" dirty="0"/>
          </a:p>
          <a:p>
            <a:endParaRPr lang="en-US" dirty="0"/>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478423"/>
          </a:xfrm>
          <a:prstGeom prst="rect">
            <a:avLst/>
          </a:prstGeom>
          <a:noFill/>
        </p:spPr>
        <p:txBody>
          <a:bodyPr wrap="square">
            <a:spAutoFit/>
          </a:bodyPr>
          <a:lstStyle/>
          <a:p>
            <a:r>
              <a:rPr lang="en-US" sz="2800" b="1" dirty="0"/>
              <a:t>What is Tenant?</a:t>
            </a:r>
          </a:p>
          <a:p>
            <a:endParaRPr lang="en-US" sz="1400" b="1" dirty="0"/>
          </a:p>
          <a:p>
            <a:r>
              <a:rPr lang="en-US" b="1" dirty="0"/>
              <a:t>Short answer:</a:t>
            </a:r>
          </a:p>
          <a:p>
            <a:r>
              <a:rPr lang="en-US" dirty="0"/>
              <a:t>Tenant – separate (distinct) instance of a software application that</a:t>
            </a:r>
          </a:p>
          <a:p>
            <a:r>
              <a:rPr lang="en-US" dirty="0"/>
              <a:t>is used by a single organization or group of users.</a:t>
            </a:r>
          </a:p>
          <a:p>
            <a:endParaRPr lang="en-US" b="1" dirty="0"/>
          </a:p>
          <a:p>
            <a:r>
              <a:rPr lang="en-US" b="1" dirty="0"/>
              <a:t>Long answer:</a:t>
            </a:r>
          </a:p>
          <a:p>
            <a:r>
              <a:rPr lang="en-US" dirty="0"/>
              <a:t>Tenant is a customer account that </a:t>
            </a:r>
            <a:r>
              <a:rPr lang="en-US" u="sng" dirty="0"/>
              <a:t>has its own set of users, data, and configuration settings</a:t>
            </a:r>
            <a:r>
              <a:rPr lang="en-US" dirty="0"/>
              <a:t>, and is isolated from other tenants in the same software application. This concept is commonly used in Software as a Service (</a:t>
            </a:r>
            <a:r>
              <a:rPr lang="en-US" b="1" dirty="0"/>
              <a:t>SaaS</a:t>
            </a:r>
            <a:r>
              <a:rPr lang="en-US"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 </a:t>
            </a:r>
          </a:p>
          <a:p>
            <a:endParaRPr lang="en-US" dirty="0"/>
          </a:p>
          <a:p>
            <a:r>
              <a:rPr lang="en-US" b="1" dirty="0"/>
              <a:t>Conclusion</a:t>
            </a:r>
            <a:r>
              <a:rPr lang="en-US" dirty="0"/>
              <a:t>:</a:t>
            </a:r>
          </a:p>
          <a:p>
            <a:r>
              <a:rPr lang="en-US" dirty="0"/>
              <a:t>Tenants are useful for separate projects / workgroups / materials data repositories. For example: </a:t>
            </a:r>
          </a:p>
          <a:p>
            <a:pPr marL="1885950" lvl="5" indent="-171450">
              <a:buFont typeface="Arial" panose="020B0604020202020204" pitchFamily="34" charset="0"/>
              <a:buChar char="•"/>
            </a:pPr>
            <a:r>
              <a:rPr lang="en-US" sz="1600" dirty="0"/>
              <a:t>https://</a:t>
            </a:r>
            <a:r>
              <a:rPr lang="en-US" sz="1600" b="1" dirty="0"/>
              <a:t>demo</a:t>
            </a:r>
            <a:r>
              <a:rPr lang="en-US" sz="1600" dirty="0"/>
              <a:t>.mdi.ruhr-uni-bochum.de/</a:t>
            </a:r>
          </a:p>
          <a:p>
            <a:pPr marL="1885950" lvl="5" indent="-171450">
              <a:buFont typeface="Arial" panose="020B0604020202020204" pitchFamily="34" charset="0"/>
              <a:buChar char="•"/>
            </a:pPr>
            <a:r>
              <a:rPr lang="en-US" sz="1600" dirty="0"/>
              <a:t>https://</a:t>
            </a:r>
            <a:r>
              <a:rPr lang="en-US" sz="1600" b="1" dirty="0"/>
              <a:t>inf</a:t>
            </a:r>
            <a:r>
              <a:rPr lang="en-US" sz="1600" dirty="0"/>
              <a:t>.mdi.ruhr-uni-bochum.de/</a:t>
            </a:r>
          </a:p>
          <a:p>
            <a:pPr marL="1885950" lvl="5" indent="-171450">
              <a:buFont typeface="Arial" panose="020B0604020202020204" pitchFamily="34" charset="0"/>
              <a:buChar char="•"/>
            </a:pPr>
            <a:endParaRPr lang="en-US" sz="1000" dirty="0"/>
          </a:p>
          <a:p>
            <a:pPr marL="1885950" lvl="5" indent="-171450">
              <a:buFont typeface="Arial" panose="020B0604020202020204" pitchFamily="34" charset="0"/>
              <a:buChar char="•"/>
            </a:pPr>
            <a:r>
              <a:rPr lang="en-US" sz="1600" dirty="0"/>
              <a:t>https://</a:t>
            </a:r>
            <a:r>
              <a:rPr lang="en-US" sz="1600" b="1" dirty="0"/>
              <a:t>dim</a:t>
            </a:r>
            <a:r>
              <a:rPr lang="en-US" sz="1600" dirty="0"/>
              <a:t>.mdi.ruhr-uni-bochum.de/</a:t>
            </a:r>
            <a:br>
              <a:rPr lang="en-US" sz="1600" dirty="0"/>
            </a:br>
            <a:r>
              <a:rPr lang="en-US" sz="1600" dirty="0"/>
              <a:t>https://</a:t>
            </a:r>
            <a:r>
              <a:rPr lang="en-US" sz="1600" b="1" dirty="0"/>
              <a:t>mdi</a:t>
            </a:r>
            <a:r>
              <a:rPr lang="en-US" sz="1600" dirty="0"/>
              <a:t>.matinf. pro/</a:t>
            </a:r>
          </a:p>
        </p:txBody>
      </p:sp>
      <p:sp>
        <p:nvSpPr>
          <p:cNvPr id="8" name="TextBox 7">
            <a:extLst>
              <a:ext uri="{FF2B5EF4-FFF2-40B4-BE49-F238E27FC236}">
                <a16:creationId xmlns:a16="http://schemas.microsoft.com/office/drawing/2014/main" id="{CA8D467C-FF18-1769-061C-A15926F3FD50}"/>
              </a:ext>
            </a:extLst>
          </p:cNvPr>
          <p:cNvSpPr txBox="1"/>
          <p:nvPr/>
        </p:nvSpPr>
        <p:spPr>
          <a:xfrm>
            <a:off x="6287780" y="5337999"/>
            <a:ext cx="5551294" cy="461665"/>
          </a:xfrm>
          <a:prstGeom prst="rect">
            <a:avLst/>
          </a:prstGeom>
          <a:noFill/>
        </p:spPr>
        <p:txBody>
          <a:bodyPr wrap="square">
            <a:spAutoFit/>
          </a:bodyPr>
          <a:lstStyle/>
          <a:p>
            <a:pPr defTabSz="685800"/>
            <a:r>
              <a:rPr lang="en-US" sz="2400" dirty="0">
                <a:solidFill>
                  <a:srgbClr val="003560">
                    <a:lumMod val="75000"/>
                    <a:lumOff val="25000"/>
                  </a:srgbClr>
                </a:solidFill>
                <a:latin typeface="Arial" panose="020B0604020202020204"/>
              </a:rPr>
              <a:t>Every tenant must have a unique URL!</a:t>
            </a:r>
          </a:p>
        </p:txBody>
      </p:sp>
    </p:spTree>
    <p:extLst>
      <p:ext uri="{BB962C8B-B14F-4D97-AF65-F5344CB8AC3E}">
        <p14:creationId xmlns:p14="http://schemas.microsoft.com/office/powerpoint/2010/main" val="340047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C6D06-E252-9BAB-2784-B41DBDF54F15}"/>
              </a:ext>
            </a:extLst>
          </p:cNvPr>
          <p:cNvPicPr>
            <a:picLocks noChangeAspect="1"/>
          </p:cNvPicPr>
          <p:nvPr/>
        </p:nvPicPr>
        <p:blipFill>
          <a:blip r:embed="rId3"/>
          <a:stretch>
            <a:fillRect/>
          </a:stretch>
        </p:blipFill>
        <p:spPr>
          <a:xfrm>
            <a:off x="9491928" y="4069582"/>
            <a:ext cx="2700072" cy="2788418"/>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Tree Types: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4"/>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5"/>
          <a:stretch>
            <a:fillRect/>
          </a:stretch>
        </p:blipFill>
        <p:spPr>
          <a:xfrm>
            <a:off x="126568" y="783828"/>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6"/>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7"/>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8"/>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add composition</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https://demo.mdi.ruhr-uni-bochum.de/object/k3bi2i9-3789</a:t>
            </a:r>
            <a:endParaRPr lang="en-US" dirty="0">
              <a:solidFill>
                <a:prstClr val="black"/>
              </a:solidFill>
              <a:latin typeface="Arial" panose="020B0604020202020204"/>
            </a:endParaRPr>
          </a:p>
          <a:p>
            <a:pPr indent="0">
              <a:buNone/>
            </a:pPr>
            <a:r>
              <a:rPr lang="en-US" dirty="0">
                <a:solidFill>
                  <a:prstClr val="black"/>
                </a:solidFill>
                <a:latin typeface="Arial" panose="020B0604020202020204"/>
                <a:hlinkClick r:id="rId4"/>
              </a:rPr>
              <a:t>https://demo.mdi.ruhr-uni-bochum.de/adminobject/edititem/3789</a:t>
            </a:r>
            <a:endParaRPr lang="en-US" dirty="0">
              <a:solidFill>
                <a:prstClr val="black"/>
              </a:solidFill>
              <a:latin typeface="Arial" panose="020B0604020202020204"/>
            </a:endParaRPr>
          </a:p>
          <a:p>
            <a:pPr indent="0">
              <a:buNone/>
            </a:pPr>
            <a:endParaRPr lang="en-US"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5"/>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318806"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740837" y="423982"/>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05511"/>
            <a:ext cx="1853152" cy="7095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4"/>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5"/>
              </a:rPr>
              <a:t>https://demo.mdi.ruhr-uni-bochum.de/adminobject/edititem/4870</a:t>
            </a:r>
            <a:endParaRPr lang="en-US" sz="1000" dirty="0">
              <a:solidFill>
                <a:prstClr val="black"/>
              </a:solidFill>
              <a:latin typeface="Arial" panose="020B0604020202020204"/>
            </a:endParaRPr>
          </a:p>
          <a:p>
            <a:pPr indent="0">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r>
              <a:rPr lang="en-US" altLang="ru-RU" sz="1600" dirty="0">
                <a:solidFill>
                  <a:prstClr val="black"/>
                </a:solidFill>
                <a:latin typeface="+mn-lt"/>
              </a:rPr>
              <a:t>:</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345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F9B47-009E-6FF3-1DB2-0D354DCCD023}"/>
              </a:ext>
            </a:extLst>
          </p:cNvPr>
          <p:cNvPicPr>
            <a:picLocks noChangeAspect="1"/>
          </p:cNvPicPr>
          <p:nvPr/>
        </p:nvPicPr>
        <p:blipFill>
          <a:blip r:embed="rId3"/>
          <a:stretch>
            <a:fillRect/>
          </a:stretch>
        </p:blipFill>
        <p:spPr>
          <a:xfrm>
            <a:off x="3103295" y="1577592"/>
            <a:ext cx="6211527" cy="4680966"/>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 with Separators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altLang="ru-RU" sz="1000" dirty="0">
                <a:solidFill>
                  <a:prstClr val="black"/>
                </a:solidFill>
                <a:latin typeface="Arial" panose="020B0604020202020204" pitchFamily="34" charset="0"/>
                <a:hlinkClick r:id="rId4"/>
              </a:rPr>
              <a:t>https://crc247.mdi.ruhr-uni-bochum.de/object/synthesis-for-sample-8220-co-deposition-221111-k3-3-1922</a:t>
            </a:r>
            <a:endParaRPr lang="en-US" altLang="ru-RU" sz="1000" dirty="0">
              <a:solidFill>
                <a:prstClr val="black"/>
              </a:solidFill>
              <a:latin typeface="Arial" panose="020B0604020202020204" pitchFamily="34" charset="0"/>
            </a:endParaRPr>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to object and afterward make search on them.</a:t>
            </a:r>
          </a:p>
          <a:p>
            <a:pPr defTabSz="914377">
              <a:spcBef>
                <a:spcPts val="1200"/>
              </a:spcBef>
            </a:pPr>
            <a:r>
              <a:rPr lang="en-US" altLang="ru-RU" sz="1800" b="1" dirty="0">
                <a:solidFill>
                  <a:prstClr val="black"/>
                </a:solidFill>
                <a:latin typeface="+mn-lt"/>
              </a:rPr>
              <a:t>Task: associate typed properties with object		    </a:t>
            </a:r>
            <a:r>
              <a:rPr lang="en-US" altLang="ru-RU" sz="2000" b="1" dirty="0">
                <a:solidFill>
                  <a:prstClr val="black"/>
                </a:solidFill>
                <a:latin typeface="+mn-lt"/>
              </a:rPr>
              <a:t>Synthesis parameters</a:t>
            </a:r>
            <a:endParaRPr lang="ru-RU" altLang="ru-RU" sz="2000" i="1" dirty="0">
              <a:solidFill>
                <a:srgbClr val="0070C0"/>
              </a:solidFill>
              <a:latin typeface="+mn-lt"/>
            </a:endParaRPr>
          </a:p>
        </p:txBody>
      </p:sp>
      <p:sp>
        <p:nvSpPr>
          <p:cNvPr id="10" name="TextBox 9">
            <a:extLst>
              <a:ext uri="{FF2B5EF4-FFF2-40B4-BE49-F238E27FC236}">
                <a16:creationId xmlns:a16="http://schemas.microsoft.com/office/drawing/2014/main" id="{A954B464-8E1A-729E-77FC-02F4DC752E78}"/>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053F0223-00F4-9526-4A34-585AEDCBEA47}"/>
              </a:ext>
            </a:extLst>
          </p:cNvPr>
          <p:cNvCxnSpPr>
            <a:cxnSpLocks/>
          </p:cNvCxnSpPr>
          <p:nvPr/>
        </p:nvCxnSpPr>
        <p:spPr>
          <a:xfrm>
            <a:off x="3023694" y="5305530"/>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7F8C9A-A1A1-13F1-6F94-B59C898170D8}"/>
              </a:ext>
            </a:extLst>
          </p:cNvPr>
          <p:cNvCxnSpPr>
            <a:cxnSpLocks/>
          </p:cNvCxnSpPr>
          <p:nvPr/>
        </p:nvCxnSpPr>
        <p:spPr>
          <a:xfrm flipV="1">
            <a:off x="1416818" y="1969477"/>
            <a:ext cx="1718268" cy="161778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A22022-A4A7-9541-636D-B7A5DA28E314}"/>
              </a:ext>
            </a:extLst>
          </p:cNvPr>
          <p:cNvSpPr txBox="1"/>
          <p:nvPr/>
        </p:nvSpPr>
        <p:spPr>
          <a:xfrm rot="16200000">
            <a:off x="2226548" y="5624120"/>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22" name="Straight Arrow Connector 21">
            <a:extLst>
              <a:ext uri="{FF2B5EF4-FFF2-40B4-BE49-F238E27FC236}">
                <a16:creationId xmlns:a16="http://schemas.microsoft.com/office/drawing/2014/main" id="{A9E00067-8C1F-0656-229E-20CEC177DFC9}"/>
              </a:ext>
            </a:extLst>
          </p:cNvPr>
          <p:cNvCxnSpPr>
            <a:cxnSpLocks/>
          </p:cNvCxnSpPr>
          <p:nvPr/>
        </p:nvCxnSpPr>
        <p:spPr>
          <a:xfrm>
            <a:off x="1426866" y="3677697"/>
            <a:ext cx="1688123" cy="146705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4A49D4-1AD9-2F3A-9BF5-B5925A56308A}"/>
              </a:ext>
            </a:extLst>
          </p:cNvPr>
          <p:cNvSpPr txBox="1"/>
          <p:nvPr/>
        </p:nvSpPr>
        <p:spPr>
          <a:xfrm rot="16200000">
            <a:off x="2067028"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6" name="TextBox 25">
            <a:extLst>
              <a:ext uri="{FF2B5EF4-FFF2-40B4-BE49-F238E27FC236}">
                <a16:creationId xmlns:a16="http://schemas.microsoft.com/office/drawing/2014/main" id="{3C5DE5A0-9079-F170-1892-2A88CF9291DC}"/>
              </a:ext>
            </a:extLst>
          </p:cNvPr>
          <p:cNvSpPr txBox="1"/>
          <p:nvPr/>
        </p:nvSpPr>
        <p:spPr>
          <a:xfrm>
            <a:off x="9338270" y="687861"/>
            <a:ext cx="1805354" cy="646331"/>
          </a:xfrm>
          <a:prstGeom prst="rect">
            <a:avLst/>
          </a:prstGeom>
          <a:noFill/>
        </p:spPr>
        <p:txBody>
          <a:bodyPr wrap="square">
            <a:spAutoFit/>
          </a:bodyPr>
          <a:lstStyle/>
          <a:p>
            <a:pPr algn="ctr"/>
            <a:r>
              <a:rPr lang="en-US" altLang="ru-RU" sz="1800" b="1" dirty="0">
                <a:solidFill>
                  <a:prstClr val="black"/>
                </a:solidFill>
                <a:latin typeface="+mn-lt"/>
              </a:rPr>
              <a:t>Measurement Units</a:t>
            </a:r>
          </a:p>
        </p:txBody>
      </p:sp>
      <p:cxnSp>
        <p:nvCxnSpPr>
          <p:cNvPr id="27" name="Straight Arrow Connector 26">
            <a:extLst>
              <a:ext uri="{FF2B5EF4-FFF2-40B4-BE49-F238E27FC236}">
                <a16:creationId xmlns:a16="http://schemas.microsoft.com/office/drawing/2014/main" id="{F9C92026-EFF6-0D29-DDEC-1000DC5049D4}"/>
              </a:ext>
            </a:extLst>
          </p:cNvPr>
          <p:cNvCxnSpPr>
            <a:cxnSpLocks/>
          </p:cNvCxnSpPr>
          <p:nvPr/>
        </p:nvCxnSpPr>
        <p:spPr>
          <a:xfrm flipH="1">
            <a:off x="8902842" y="1075170"/>
            <a:ext cx="964642" cy="6229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5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ED6A2-01E4-4A10-5DBA-5D2867DAE6AE}"/>
              </a:ext>
            </a:extLst>
          </p:cNvPr>
          <p:cNvPicPr>
            <a:picLocks noChangeAspect="1"/>
          </p:cNvPicPr>
          <p:nvPr/>
        </p:nvPicPr>
        <p:blipFill>
          <a:blip r:embed="rId3"/>
          <a:stretch>
            <a:fillRect/>
          </a:stretch>
        </p:blipFill>
        <p:spPr>
          <a:xfrm>
            <a:off x="3140579" y="1699794"/>
            <a:ext cx="6797241" cy="4547084"/>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600" dirty="0"/>
              <a:t>Extended Properties</a:t>
            </a:r>
            <a:r>
              <a:rPr lang="en-US" sz="3733" dirty="0"/>
              <a:t>: Using Template</a:t>
            </a:r>
            <a:r>
              <a:rPr lang="ru-RU" sz="3733" dirty="0"/>
              <a:t> </a:t>
            </a:r>
            <a:r>
              <a:rPr lang="en-US" sz="3733" dirty="0"/>
              <a:t>to fill in data</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4310743" y="6362393"/>
            <a:ext cx="6671581" cy="485999"/>
          </a:xfrm>
        </p:spPr>
        <p:txBody>
          <a:bodyPr/>
          <a:lstStyle/>
          <a:p>
            <a:pPr indent="0" defTabSz="914377">
              <a:buNone/>
            </a:pPr>
            <a:r>
              <a:rPr lang="en-US" dirty="0">
                <a:hlinkClick r:id="rId4"/>
              </a:rPr>
              <a:t>https://crc247.mdi.ruhr-uni-bochum.de/object/synthesis-for-sample-8220-co-deposition-221111-k3-3-1922</a:t>
            </a:r>
            <a:endParaRPr lang="en-US" dirty="0"/>
          </a:p>
          <a:p>
            <a:pPr indent="0" defTabSz="914377">
              <a:buNone/>
            </a:pPr>
            <a:r>
              <a:rPr lang="en-US" dirty="0">
                <a:hlinkClick r:id="rId5"/>
              </a:rPr>
              <a:t>https://crc247.mdi.ruhr-uni-bochum.de/properties/edititem/1922</a:t>
            </a:r>
            <a:endParaRPr lang="en-US" dirty="0"/>
          </a:p>
          <a:p>
            <a:pPr indent="0" defTabSz="914377">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take advantage of created template during data input.</a:t>
            </a:r>
          </a:p>
          <a:p>
            <a:pPr defTabSz="914377">
              <a:spcBef>
                <a:spcPts val="1200"/>
              </a:spcBef>
            </a:pPr>
            <a:r>
              <a:rPr lang="en-US" altLang="ru-RU" sz="1800" b="1" dirty="0">
                <a:solidFill>
                  <a:prstClr val="black"/>
                </a:solidFill>
                <a:latin typeface="+mn-lt"/>
              </a:rPr>
              <a:t>Task: </a:t>
            </a:r>
            <a:r>
              <a:rPr lang="en-US" altLang="ru-RU" sz="1800" dirty="0">
                <a:solidFill>
                  <a:prstClr val="black"/>
                </a:solidFill>
                <a:latin typeface="+mn-lt"/>
              </a:rPr>
              <a:t>edit synthesis properties.</a:t>
            </a:r>
          </a:p>
        </p:txBody>
      </p:sp>
      <p:pic>
        <p:nvPicPr>
          <p:cNvPr id="6" name="Picture 5">
            <a:extLst>
              <a:ext uri="{FF2B5EF4-FFF2-40B4-BE49-F238E27FC236}">
                <a16:creationId xmlns:a16="http://schemas.microsoft.com/office/drawing/2014/main" id="{6A7A199D-88FD-94D7-3D2B-506EB8584642}"/>
              </a:ext>
            </a:extLst>
          </p:cNvPr>
          <p:cNvPicPr>
            <a:picLocks noChangeAspect="1"/>
          </p:cNvPicPr>
          <p:nvPr/>
        </p:nvPicPr>
        <p:blipFill>
          <a:blip r:embed="rId6"/>
          <a:stretch>
            <a:fillRect/>
          </a:stretch>
        </p:blipFill>
        <p:spPr>
          <a:xfrm>
            <a:off x="6481188" y="904351"/>
            <a:ext cx="5596932" cy="754516"/>
          </a:xfrm>
          <a:prstGeom prst="rect">
            <a:avLst/>
          </a:prstGeom>
          <a:ln>
            <a:solidFill>
              <a:schemeClr val="accent1"/>
            </a:solidFill>
          </a:ln>
        </p:spPr>
      </p:pic>
      <p:sp>
        <p:nvSpPr>
          <p:cNvPr id="10" name="TextBox 9">
            <a:extLst>
              <a:ext uri="{FF2B5EF4-FFF2-40B4-BE49-F238E27FC236}">
                <a16:creationId xmlns:a16="http://schemas.microsoft.com/office/drawing/2014/main" id="{7251A50B-B62B-7DCC-C118-25DB737DA7E4}"/>
              </a:ext>
            </a:extLst>
          </p:cNvPr>
          <p:cNvSpPr txBox="1"/>
          <p:nvPr/>
        </p:nvSpPr>
        <p:spPr>
          <a:xfrm>
            <a:off x="90435" y="3437763"/>
            <a:ext cx="2753248" cy="646331"/>
          </a:xfrm>
          <a:prstGeom prst="rect">
            <a:avLst/>
          </a:prstGeom>
          <a:noFill/>
        </p:spPr>
        <p:txBody>
          <a:bodyPr wrap="square">
            <a:spAutoFit/>
          </a:bodyPr>
          <a:lstStyle/>
          <a:p>
            <a:r>
              <a:rPr lang="en-US" altLang="ru-RU" sz="1800" b="1" dirty="0">
                <a:solidFill>
                  <a:prstClr val="black"/>
                </a:solidFill>
                <a:latin typeface="+mn-lt"/>
              </a:rPr>
              <a:t>Separators</a:t>
            </a:r>
          </a:p>
          <a:p>
            <a:r>
              <a:rPr lang="en-US" dirty="0">
                <a:solidFill>
                  <a:prstClr val="black"/>
                </a:solidFill>
              </a:rPr>
              <a:t>(logical blocks)</a:t>
            </a:r>
            <a:endParaRPr lang="en-US" dirty="0"/>
          </a:p>
        </p:txBody>
      </p:sp>
      <p:cxnSp>
        <p:nvCxnSpPr>
          <p:cNvPr id="11" name="Straight Arrow Connector 10">
            <a:extLst>
              <a:ext uri="{FF2B5EF4-FFF2-40B4-BE49-F238E27FC236}">
                <a16:creationId xmlns:a16="http://schemas.microsoft.com/office/drawing/2014/main" id="{598A2B70-3862-19B0-C394-5D3B9E04ACFB}"/>
              </a:ext>
            </a:extLst>
          </p:cNvPr>
          <p:cNvCxnSpPr>
            <a:cxnSpLocks/>
          </p:cNvCxnSpPr>
          <p:nvPr/>
        </p:nvCxnSpPr>
        <p:spPr>
          <a:xfrm>
            <a:off x="2772486" y="3094893"/>
            <a:ext cx="0" cy="98473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2DCB14-891D-C454-9A36-0A84738C17C7}"/>
              </a:ext>
            </a:extLst>
          </p:cNvPr>
          <p:cNvCxnSpPr>
            <a:cxnSpLocks/>
          </p:cNvCxnSpPr>
          <p:nvPr/>
        </p:nvCxnSpPr>
        <p:spPr>
          <a:xfrm flipV="1">
            <a:off x="1416818" y="2049864"/>
            <a:ext cx="1758461" cy="153739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DFBBF2-F074-F1DB-6DF0-4BF8007B260B}"/>
              </a:ext>
            </a:extLst>
          </p:cNvPr>
          <p:cNvSpPr txBox="1"/>
          <p:nvPr/>
        </p:nvSpPr>
        <p:spPr>
          <a:xfrm rot="16200000">
            <a:off x="1975340" y="3413483"/>
            <a:ext cx="1086895" cy="369332"/>
          </a:xfrm>
          <a:prstGeom prst="rect">
            <a:avLst/>
          </a:prstGeom>
          <a:noFill/>
        </p:spPr>
        <p:txBody>
          <a:bodyPr wrap="square">
            <a:spAutoFit/>
          </a:bodyPr>
          <a:lstStyle/>
          <a:p>
            <a:r>
              <a:rPr lang="en-US" altLang="ru-RU" sz="1800" b="1" dirty="0" err="1">
                <a:solidFill>
                  <a:prstClr val="black"/>
                </a:solidFill>
                <a:latin typeface="+mn-lt"/>
              </a:rPr>
              <a:t>SortCode</a:t>
            </a:r>
            <a:endParaRPr lang="en-US" dirty="0"/>
          </a:p>
        </p:txBody>
      </p:sp>
      <p:cxnSp>
        <p:nvCxnSpPr>
          <p:cNvPr id="15" name="Straight Arrow Connector 14">
            <a:extLst>
              <a:ext uri="{FF2B5EF4-FFF2-40B4-BE49-F238E27FC236}">
                <a16:creationId xmlns:a16="http://schemas.microsoft.com/office/drawing/2014/main" id="{F8C8424F-BED8-06F3-D022-D62E74B851A7}"/>
              </a:ext>
            </a:extLst>
          </p:cNvPr>
          <p:cNvCxnSpPr>
            <a:cxnSpLocks/>
          </p:cNvCxnSpPr>
          <p:nvPr/>
        </p:nvCxnSpPr>
        <p:spPr>
          <a:xfrm>
            <a:off x="1426866" y="3677697"/>
            <a:ext cx="1788607" cy="128618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EF5128-9BEC-6C7A-90EC-080B6CBFA818}"/>
              </a:ext>
            </a:extLst>
          </p:cNvPr>
          <p:cNvSpPr txBox="1"/>
          <p:nvPr/>
        </p:nvSpPr>
        <p:spPr>
          <a:xfrm rot="16200000">
            <a:off x="2197656" y="3233026"/>
            <a:ext cx="1625324" cy="369332"/>
          </a:xfrm>
          <a:prstGeom prst="rect">
            <a:avLst/>
          </a:prstGeom>
          <a:noFill/>
        </p:spPr>
        <p:txBody>
          <a:bodyPr wrap="square">
            <a:spAutoFit/>
          </a:bodyPr>
          <a:lstStyle/>
          <a:p>
            <a:r>
              <a:rPr lang="en-US" altLang="ru-RU" sz="1800" b="1" dirty="0">
                <a:solidFill>
                  <a:prstClr val="black"/>
                </a:solidFill>
                <a:latin typeface="+mn-lt"/>
              </a:rPr>
              <a:t>Values Types</a:t>
            </a:r>
          </a:p>
        </p:txBody>
      </p:sp>
      <p:sp>
        <p:nvSpPr>
          <p:cNvPr id="24" name="TextBox 23">
            <a:extLst>
              <a:ext uri="{FF2B5EF4-FFF2-40B4-BE49-F238E27FC236}">
                <a16:creationId xmlns:a16="http://schemas.microsoft.com/office/drawing/2014/main" id="{524078FA-CFA2-5B0A-2610-BFD13742E758}"/>
              </a:ext>
            </a:extLst>
          </p:cNvPr>
          <p:cNvSpPr txBox="1"/>
          <p:nvPr/>
        </p:nvSpPr>
        <p:spPr>
          <a:xfrm>
            <a:off x="10482106" y="2766196"/>
            <a:ext cx="1535723" cy="646331"/>
          </a:xfrm>
          <a:prstGeom prst="rect">
            <a:avLst/>
          </a:prstGeom>
          <a:noFill/>
        </p:spPr>
        <p:txBody>
          <a:bodyPr wrap="square">
            <a:spAutoFit/>
          </a:bodyPr>
          <a:lstStyle/>
          <a:p>
            <a:r>
              <a:rPr lang="en-US" altLang="ru-RU" sz="1800" b="1" dirty="0">
                <a:solidFill>
                  <a:prstClr val="black"/>
                </a:solidFill>
                <a:latin typeface="+mn-lt"/>
              </a:rPr>
              <a:t>Empty values</a:t>
            </a:r>
          </a:p>
          <a:p>
            <a:r>
              <a:rPr lang="en-US" dirty="0">
                <a:solidFill>
                  <a:prstClr val="black"/>
                </a:solidFill>
              </a:rPr>
              <a:t>(white)</a:t>
            </a:r>
            <a:endParaRPr lang="en-US" dirty="0"/>
          </a:p>
        </p:txBody>
      </p:sp>
      <p:cxnSp>
        <p:nvCxnSpPr>
          <p:cNvPr id="25" name="Straight Arrow Connector 24">
            <a:extLst>
              <a:ext uri="{FF2B5EF4-FFF2-40B4-BE49-F238E27FC236}">
                <a16:creationId xmlns:a16="http://schemas.microsoft.com/office/drawing/2014/main" id="{7BD58DD8-EA68-1122-4BB2-4FFC96B05C6B}"/>
              </a:ext>
            </a:extLst>
          </p:cNvPr>
          <p:cNvCxnSpPr>
            <a:cxnSpLocks/>
          </p:cNvCxnSpPr>
          <p:nvPr/>
        </p:nvCxnSpPr>
        <p:spPr>
          <a:xfrm flipH="1">
            <a:off x="7676941" y="3096565"/>
            <a:ext cx="2835310"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2C70C29-2B20-CCA8-FAE7-EF55012FB500}"/>
              </a:ext>
            </a:extLst>
          </p:cNvPr>
          <p:cNvSpPr txBox="1"/>
          <p:nvPr/>
        </p:nvSpPr>
        <p:spPr>
          <a:xfrm>
            <a:off x="10544070" y="4114353"/>
            <a:ext cx="1535723" cy="646331"/>
          </a:xfrm>
          <a:prstGeom prst="rect">
            <a:avLst/>
          </a:prstGeom>
          <a:noFill/>
        </p:spPr>
        <p:txBody>
          <a:bodyPr wrap="square">
            <a:spAutoFit/>
          </a:bodyPr>
          <a:lstStyle/>
          <a:p>
            <a:r>
              <a:rPr lang="en-US" altLang="ru-RU" sz="1800" b="1" dirty="0">
                <a:solidFill>
                  <a:prstClr val="black"/>
                </a:solidFill>
                <a:latin typeface="+mn-lt"/>
              </a:rPr>
              <a:t>Filled values</a:t>
            </a:r>
          </a:p>
          <a:p>
            <a:r>
              <a:rPr lang="en-US" dirty="0">
                <a:solidFill>
                  <a:prstClr val="black"/>
                </a:solidFill>
              </a:rPr>
              <a:t>(green)</a:t>
            </a:r>
            <a:endParaRPr lang="en-US" dirty="0"/>
          </a:p>
        </p:txBody>
      </p:sp>
      <p:cxnSp>
        <p:nvCxnSpPr>
          <p:cNvPr id="28" name="Straight Arrow Connector 27">
            <a:extLst>
              <a:ext uri="{FF2B5EF4-FFF2-40B4-BE49-F238E27FC236}">
                <a16:creationId xmlns:a16="http://schemas.microsoft.com/office/drawing/2014/main" id="{8EA55790-6E97-5EAE-C3BB-600606937D99}"/>
              </a:ext>
            </a:extLst>
          </p:cNvPr>
          <p:cNvCxnSpPr>
            <a:cxnSpLocks/>
          </p:cNvCxnSpPr>
          <p:nvPr/>
        </p:nvCxnSpPr>
        <p:spPr>
          <a:xfrm flipH="1">
            <a:off x="7717134" y="4454770"/>
            <a:ext cx="2796792" cy="85076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0B09F8-4A95-3CFD-536F-2DC5898A7D00}"/>
              </a:ext>
            </a:extLst>
          </p:cNvPr>
          <p:cNvSpPr txBox="1"/>
          <p:nvPr/>
        </p:nvSpPr>
        <p:spPr>
          <a:xfrm>
            <a:off x="10420138" y="5080670"/>
            <a:ext cx="1741714" cy="923330"/>
          </a:xfrm>
          <a:prstGeom prst="rect">
            <a:avLst/>
          </a:prstGeom>
          <a:noFill/>
        </p:spPr>
        <p:txBody>
          <a:bodyPr wrap="square">
            <a:spAutoFit/>
          </a:bodyPr>
          <a:lstStyle/>
          <a:p>
            <a:r>
              <a:rPr lang="en-US" altLang="ru-RU" b="1" dirty="0">
                <a:solidFill>
                  <a:prstClr val="black"/>
                </a:solidFill>
              </a:rPr>
              <a:t>Out of template </a:t>
            </a:r>
            <a:r>
              <a:rPr lang="en-US" altLang="ru-RU" sz="1800" b="1" dirty="0">
                <a:solidFill>
                  <a:prstClr val="black"/>
                </a:solidFill>
                <a:latin typeface="+mn-lt"/>
              </a:rPr>
              <a:t>values</a:t>
            </a:r>
          </a:p>
          <a:p>
            <a:r>
              <a:rPr lang="en-US" dirty="0">
                <a:solidFill>
                  <a:prstClr val="black"/>
                </a:solidFill>
              </a:rPr>
              <a:t>(yellow)</a:t>
            </a:r>
            <a:endParaRPr lang="en-US" dirty="0"/>
          </a:p>
        </p:txBody>
      </p:sp>
      <p:cxnSp>
        <p:nvCxnSpPr>
          <p:cNvPr id="35" name="Straight Arrow Connector 34">
            <a:extLst>
              <a:ext uri="{FF2B5EF4-FFF2-40B4-BE49-F238E27FC236}">
                <a16:creationId xmlns:a16="http://schemas.microsoft.com/office/drawing/2014/main" id="{FF1B40ED-02E0-34E4-C6D5-DFA7A0008A66}"/>
              </a:ext>
            </a:extLst>
          </p:cNvPr>
          <p:cNvCxnSpPr>
            <a:cxnSpLocks/>
          </p:cNvCxnSpPr>
          <p:nvPr/>
        </p:nvCxnSpPr>
        <p:spPr>
          <a:xfrm flipH="1">
            <a:off x="9696659" y="5551716"/>
            <a:ext cx="678265" cy="0"/>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6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Value</a:t>
            </a:r>
            <a:r>
              <a:rPr lang="en-US" altLang="ru-RU" sz="1800" dirty="0">
                <a:solidFill>
                  <a:prstClr val="black"/>
                </a:solidFill>
                <a:latin typeface="+mn-lt"/>
              </a:rPr>
              <a:t> – contains cell value</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Row</a:t>
            </a:r>
            <a:r>
              <a:rPr lang="en-US" altLang="ru-RU" sz="1800" dirty="0">
                <a:solidFill>
                  <a:prstClr val="black"/>
                </a:solidFill>
                <a:latin typeface="+mn-lt"/>
              </a:rPr>
              <a:t> – contains row number (1, 2, 3, …). If no row number specified – value is threated as object’s property</a:t>
            </a:r>
          </a:p>
        </p:txBody>
      </p:sp>
    </p:spTree>
    <p:extLst>
      <p:ext uri="{BB962C8B-B14F-4D97-AF65-F5344CB8AC3E}">
        <p14:creationId xmlns:p14="http://schemas.microsoft.com/office/powerpoint/2010/main" val="2853267196"/>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4392</TotalTime>
  <Words>2245</Words>
  <Application>Microsoft Office PowerPoint</Application>
  <PresentationFormat>Widescreen</PresentationFormat>
  <Paragraphs>315</Paragraphs>
  <Slides>19</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Cascadia Mono</vt:lpstr>
      <vt:lpstr>Courier New</vt:lpstr>
      <vt:lpstr>Slack-Lato</vt:lpstr>
      <vt:lpstr>system-ui</vt:lpstr>
      <vt:lpstr>Verdana</vt:lpstr>
      <vt:lpstr>Wingdings</vt:lpstr>
      <vt:lpstr>Office</vt:lpstr>
      <vt:lpstr>PowerPoint Master RUB</vt:lpstr>
      <vt:lpstr> Flexible Research Data Management System  for Inorganic Materials Science</vt:lpstr>
      <vt:lpstr>RDMS Core Features</vt:lpstr>
      <vt:lpstr>RDMS: Multiple Tenant Support</vt:lpstr>
      <vt:lpstr>RDMS Tree Types: control and display</vt:lpstr>
      <vt:lpstr>RDMS List Types: add composition</vt:lpstr>
      <vt:lpstr>RDMS: Interlink Objects</vt:lpstr>
      <vt:lpstr>RDMS Object‘s Flexibility: Extended Properties with Separators </vt:lpstr>
      <vt:lpstr>RDMS Extended Properties: Using Template to fill in data</vt:lpstr>
      <vt:lpstr>RDMS Object‘s Flexibility: Extended Properties (table data) </vt:lpstr>
      <vt:lpstr>RDMS Table Data: Export and Import </vt:lpstr>
      <vt:lpstr>RDMS Extensibility: User-defined Object Types</vt:lpstr>
      <vt:lpstr>Validation from RDMS perspective: API makes it flexible for all</vt:lpstr>
      <vt:lpstr>Metadata extraction: external API</vt:lpstr>
      <vt:lpstr>All data extraction: external API</vt:lpstr>
      <vt:lpstr>EDX Data Visualization</vt:lpstr>
      <vt:lpstr>RDMS: Search</vt:lpstr>
      <vt:lpstr>RDMS DropZone Tasks: Data Validation &amp; Import</vt:lpstr>
      <vt:lpstr>Conclusion</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393</cp:revision>
  <cp:lastPrinted>2021-07-01T07:54:40Z</cp:lastPrinted>
  <dcterms:created xsi:type="dcterms:W3CDTF">2018-11-13T11:45:51Z</dcterms:created>
  <dcterms:modified xsi:type="dcterms:W3CDTF">2023-12-13T10:14:50Z</dcterms:modified>
</cp:coreProperties>
</file>