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5" r:id="rId1"/>
    <p:sldMasterId id="2147483679" r:id="rId2"/>
  </p:sldMasterIdLst>
  <p:notesMasterIdLst>
    <p:notesMasterId r:id="rId22"/>
  </p:notesMasterIdLst>
  <p:sldIdLst>
    <p:sldId id="256" r:id="rId3"/>
    <p:sldId id="340" r:id="rId4"/>
    <p:sldId id="276" r:id="rId5"/>
    <p:sldId id="306" r:id="rId6"/>
    <p:sldId id="307" r:id="rId7"/>
    <p:sldId id="309" r:id="rId8"/>
    <p:sldId id="330" r:id="rId9"/>
    <p:sldId id="334" r:id="rId10"/>
    <p:sldId id="332" r:id="rId11"/>
    <p:sldId id="312" r:id="rId12"/>
    <p:sldId id="322" r:id="rId13"/>
    <p:sldId id="341" r:id="rId14"/>
    <p:sldId id="342" r:id="rId15"/>
    <p:sldId id="343" r:id="rId16"/>
    <p:sldId id="344" r:id="rId17"/>
    <p:sldId id="335" r:id="rId18"/>
    <p:sldId id="314" r:id="rId19"/>
    <p:sldId id="293" r:id="rId20"/>
    <p:sldId id="269" r:id="rId21"/>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5B0BD07-221F-49F1-84C3-A636A7D2C99B}">
          <p14:sldIdLst>
            <p14:sldId id="256"/>
          </p14:sldIdLst>
        </p14:section>
        <p14:section name="RDMS Overview" id="{9DE38028-3816-473B-93AB-3D2BEE8FE395}">
          <p14:sldIdLst>
            <p14:sldId id="340"/>
            <p14:sldId id="276"/>
          </p14:sldIdLst>
        </p14:section>
        <p14:section name="Project Tree, Edit Composition, Graph" id="{D42F01BB-47D1-48D6-AA37-07C06A6B4247}">
          <p14:sldIdLst>
            <p14:sldId id="306"/>
            <p14:sldId id="307"/>
            <p14:sldId id="309"/>
          </p14:sldIdLst>
        </p14:section>
        <p14:section name="Properties" id="{E350BD7E-4EE3-47F0-8B3D-5531A542C672}">
          <p14:sldIdLst>
            <p14:sldId id="330"/>
            <p14:sldId id="334"/>
          </p14:sldIdLst>
        </p14:section>
        <p14:section name="Table Properties" id="{919160CB-B534-4223-A870-0E131551DDD5}">
          <p14:sldIdLst>
            <p14:sldId id="332"/>
            <p14:sldId id="312"/>
          </p14:sldIdLst>
        </p14:section>
        <p14:section name="Validation + DataExtraction" id="{3BC669D4-F55C-48CA-89BD-1304324172A8}">
          <p14:sldIdLst>
            <p14:sldId id="322"/>
            <p14:sldId id="341"/>
            <p14:sldId id="342"/>
            <p14:sldId id="343"/>
          </p14:sldIdLst>
        </p14:section>
        <p14:section name="Visualization" id="{91D2EAC5-D212-4216-9D8C-C9A7AAF5A323}">
          <p14:sldIdLst>
            <p14:sldId id="344"/>
          </p14:sldIdLst>
        </p14:section>
        <p14:section name="Search" id="{141DEED8-CCC4-41FD-BB0C-DC2992C0A132}">
          <p14:sldIdLst>
            <p14:sldId id="335"/>
          </p14:sldIdLst>
        </p14:section>
        <p14:section name="Batch import" id="{0964B7A0-5128-4CC1-B3A8-54398A55AA56}">
          <p14:sldIdLst>
            <p14:sldId id="314"/>
          </p14:sldIdLst>
        </p14:section>
        <p14:section name="Conclusion" id="{7F706213-A868-4D37-9DD6-38ABBEEC2137}">
          <p14:sldIdLst>
            <p14:sldId id="293"/>
            <p14:sldId id="26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FD401A-9AFC-CEB2-2E40-A6115EBD7297}" name="Carsten Placke-Yan" initials="CPY" userId="Carsten Placke-Yan" providerId="None"/>
  <p188:author id="{639AA42E-AEF7-5BC6-A619-3DB851885769}" name="Timo  Fockenberg" initials="TF" userId="S::timo.fockenberg@uni-due.de::ca5b5eaa-ed32-423f-b93f-7fe16104f6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65C"/>
    <a:srgbClr val="0432FF"/>
    <a:srgbClr val="004C93"/>
    <a:srgbClr val="2E316C"/>
    <a:srgbClr val="E9EBF5"/>
    <a:srgbClr val="4C0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91" autoAdjust="0"/>
    <p:restoredTop sz="86404" autoAdjust="0"/>
  </p:normalViewPr>
  <p:slideViewPr>
    <p:cSldViewPr snapToGrid="0">
      <p:cViewPr varScale="1">
        <p:scale>
          <a:sx n="95" d="100"/>
          <a:sy n="95" d="100"/>
        </p:scale>
        <p:origin x="960"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60" d="100"/>
          <a:sy n="60" d="100"/>
        </p:scale>
        <p:origin x="2525"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41ABD12-B764-4614-BC86-391BAE625E29}" type="datetimeFigureOut">
              <a:rPr lang="de-DE" smtClean="0"/>
              <a:t>13.12.2023</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4D428B1-2554-491D-B226-BCE32FA91880}" type="slidenum">
              <a:rPr lang="de-DE" smtClean="0"/>
              <a:t>‹#›</a:t>
            </a:fld>
            <a:endParaRPr lang="de-DE"/>
          </a:p>
        </p:txBody>
      </p:sp>
    </p:spTree>
    <p:extLst>
      <p:ext uri="{BB962C8B-B14F-4D97-AF65-F5344CB8AC3E}">
        <p14:creationId xmlns:p14="http://schemas.microsoft.com/office/powerpoint/2010/main" val="254475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a:t>
            </a:fld>
            <a:endParaRPr lang="de-DE"/>
          </a:p>
        </p:txBody>
      </p:sp>
    </p:spTree>
    <p:extLst>
      <p:ext uri="{BB962C8B-B14F-4D97-AF65-F5344CB8AC3E}">
        <p14:creationId xmlns:p14="http://schemas.microsoft.com/office/powerpoint/2010/main" val="401914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4963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12</a:t>
            </a:fld>
            <a:endParaRPr lang="de-DE"/>
          </a:p>
        </p:txBody>
      </p:sp>
    </p:spTree>
    <p:extLst>
      <p:ext uri="{BB962C8B-B14F-4D97-AF65-F5344CB8AC3E}">
        <p14:creationId xmlns:p14="http://schemas.microsoft.com/office/powerpoint/2010/main" val="3409045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13</a:t>
            </a:fld>
            <a:endParaRPr lang="de-DE"/>
          </a:p>
        </p:txBody>
      </p:sp>
    </p:spTree>
    <p:extLst>
      <p:ext uri="{BB962C8B-B14F-4D97-AF65-F5344CB8AC3E}">
        <p14:creationId xmlns:p14="http://schemas.microsoft.com/office/powerpoint/2010/main" val="876585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14</a:t>
            </a:fld>
            <a:endParaRPr lang="de-DE"/>
          </a:p>
        </p:txBody>
      </p:sp>
    </p:spTree>
    <p:extLst>
      <p:ext uri="{BB962C8B-B14F-4D97-AF65-F5344CB8AC3E}">
        <p14:creationId xmlns:p14="http://schemas.microsoft.com/office/powerpoint/2010/main" val="1992618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15</a:t>
            </a:fld>
            <a:endParaRPr lang="de-DE"/>
          </a:p>
        </p:txBody>
      </p:sp>
    </p:spTree>
    <p:extLst>
      <p:ext uri="{BB962C8B-B14F-4D97-AF65-F5344CB8AC3E}">
        <p14:creationId xmlns:p14="http://schemas.microsoft.com/office/powerpoint/2010/main" val="2418759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0085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5269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https://qr.io/</a:t>
            </a: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924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19</a:t>
            </a:fld>
            <a:endParaRPr lang="de-DE"/>
          </a:p>
        </p:txBody>
      </p:sp>
    </p:spTree>
    <p:extLst>
      <p:ext uri="{BB962C8B-B14F-4D97-AF65-F5344CB8AC3E}">
        <p14:creationId xmlns:p14="http://schemas.microsoft.com/office/powerpoint/2010/main" val="1196403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a:t>
            </a:fld>
            <a:endParaRPr lang="de-DE"/>
          </a:p>
        </p:txBody>
      </p:sp>
    </p:spTree>
    <p:extLst>
      <p:ext uri="{BB962C8B-B14F-4D97-AF65-F5344CB8AC3E}">
        <p14:creationId xmlns:p14="http://schemas.microsoft.com/office/powerpoint/2010/main" val="4267608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680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690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558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348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043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5666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34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9" name="Rechteck 8"/>
          <p:cNvSpPr/>
          <p:nvPr userDrawn="1"/>
        </p:nvSpPr>
        <p:spPr>
          <a:xfrm>
            <a:off x="0" y="3765550"/>
            <a:ext cx="12192000" cy="3092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Arial" panose="020B0604020202020204" pitchFamily="34" charset="0"/>
              <a:cs typeface="Arial" panose="020B0604020202020204" pitchFamily="34" charset="0"/>
            </a:endParaRPr>
          </a:p>
        </p:txBody>
      </p:sp>
      <p:sp>
        <p:nvSpPr>
          <p:cNvPr id="7" name="Rechteck 6"/>
          <p:cNvSpPr/>
          <p:nvPr userDrawn="1"/>
        </p:nvSpPr>
        <p:spPr>
          <a:xfrm>
            <a:off x="0" y="0"/>
            <a:ext cx="12192000" cy="3765550"/>
          </a:xfrm>
          <a:prstGeom prst="rect">
            <a:avLst/>
          </a:prstGeom>
          <a:solidFill>
            <a:srgbClr val="004C93">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Arial" panose="020B0604020202020204" pitchFamily="34" charset="0"/>
              <a:cs typeface="Arial" panose="020B0604020202020204" pitchFamily="34" charset="0"/>
            </a:endParaRPr>
          </a:p>
        </p:txBody>
      </p:sp>
      <p:sp>
        <p:nvSpPr>
          <p:cNvPr id="11" name="Rechteck 10"/>
          <p:cNvSpPr/>
          <p:nvPr userDrawn="1"/>
        </p:nvSpPr>
        <p:spPr>
          <a:xfrm>
            <a:off x="493776" y="742950"/>
            <a:ext cx="11201400" cy="554228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Calibri" panose="020F0502020204030204" pitchFamily="34" charset="0"/>
              <a:cs typeface="Calibri" panose="020F0502020204030204" pitchFamily="34" charset="0"/>
            </a:endParaRPr>
          </a:p>
        </p:txBody>
      </p:sp>
      <p:sp>
        <p:nvSpPr>
          <p:cNvPr id="13" name="Untertitel 2"/>
          <p:cNvSpPr>
            <a:spLocks noGrp="1"/>
          </p:cNvSpPr>
          <p:nvPr>
            <p:ph type="subTitle" idx="1" hasCustomPrompt="1"/>
          </p:nvPr>
        </p:nvSpPr>
        <p:spPr>
          <a:xfrm>
            <a:off x="1346200" y="3849688"/>
            <a:ext cx="9448800" cy="1655762"/>
          </a:xfrm>
          <a:prstGeom prst="rect">
            <a:avLst/>
          </a:prstGeom>
        </p:spPr>
        <p:txBody>
          <a:bodyPr anchor="ctr"/>
          <a:lstStyle>
            <a:lvl1pPr marL="0" indent="0" algn="ctr">
              <a:buNone/>
              <a:defRPr sz="2400">
                <a:solidFill>
                  <a:srgbClr val="004C93"/>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Name(s)</a:t>
            </a:r>
          </a:p>
        </p:txBody>
      </p:sp>
      <p:sp>
        <p:nvSpPr>
          <p:cNvPr id="12" name="Titel 1"/>
          <p:cNvSpPr>
            <a:spLocks noGrp="1"/>
          </p:cNvSpPr>
          <p:nvPr>
            <p:ph type="ctrTitle" hasCustomPrompt="1"/>
          </p:nvPr>
        </p:nvSpPr>
        <p:spPr>
          <a:xfrm>
            <a:off x="1337733" y="831853"/>
            <a:ext cx="9450000" cy="2798763"/>
          </a:xfrm>
          <a:prstGeom prst="rect">
            <a:avLst/>
          </a:prstGeom>
        </p:spPr>
        <p:txBody>
          <a:bodyPr anchor="ctr">
            <a:normAutofit/>
          </a:bodyPr>
          <a:lstStyle>
            <a:lvl1pPr algn="ctr">
              <a:defRPr sz="4800" b="1" cap="small" baseline="0">
                <a:solidFill>
                  <a:schemeClr val="tx1"/>
                </a:solidFill>
                <a:latin typeface="Calibri" panose="020F0502020204030204" pitchFamily="34" charset="0"/>
                <a:cs typeface="Calibri" panose="020F0502020204030204" pitchFamily="34" charset="0"/>
              </a:defRPr>
            </a:lvl1pPr>
          </a:lstStyle>
          <a:p>
            <a:r>
              <a:rPr lang="en-US" sz="4400" noProof="0" dirty="0">
                <a:effectLst>
                  <a:outerShdw blurRad="38100" dist="38100" dir="2700000" algn="tl">
                    <a:srgbClr val="000000">
                      <a:alpha val="43137"/>
                    </a:srgbClr>
                  </a:outerShdw>
                </a:effectLst>
              </a:rPr>
              <a:t>Presentation Title</a:t>
            </a:r>
            <a:endParaRPr lang="en-US" noProof="0" dirty="0"/>
          </a:p>
        </p:txBody>
      </p:sp>
    </p:spTree>
    <p:extLst>
      <p:ext uri="{BB962C8B-B14F-4D97-AF65-F5344CB8AC3E}">
        <p14:creationId xmlns:p14="http://schemas.microsoft.com/office/powerpoint/2010/main" val="961324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klein">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p:nvPr>
        </p:nvSpPr>
        <p:spPr>
          <a:xfrm>
            <a:off x="2736000" y="624000"/>
            <a:ext cx="6720000" cy="448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2735999" y="5270400"/>
            <a:ext cx="6720000" cy="43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Tree>
    <p:extLst>
      <p:ext uri="{BB962C8B-B14F-4D97-AF65-F5344CB8AC3E}">
        <p14:creationId xmlns:p14="http://schemas.microsoft.com/office/powerpoint/2010/main" val="3104425765"/>
      </p:ext>
    </p:extLst>
  </p:cSld>
  <p:clrMapOvr>
    <a:masterClrMapping/>
  </p:clrMapOvr>
  <p:extLst>
    <p:ext uri="{DCECCB84-F9BA-43D5-87BE-67443E8EF086}">
      <p15:sldGuideLst xmlns:p15="http://schemas.microsoft.com/office/powerpoint/2012/main">
        <p15:guide id="1" pos="1292">
          <p15:clr>
            <a:srgbClr val="FBAE40"/>
          </p15:clr>
        </p15:guide>
        <p15:guide id="2" pos="4468">
          <p15:clr>
            <a:srgbClr val="FBAE40"/>
          </p15:clr>
        </p15:guide>
        <p15:guide id="3" orient="horz" pos="291">
          <p15:clr>
            <a:srgbClr val="FBAE40"/>
          </p15:clr>
        </p15:guide>
        <p15:guide id="4" orient="horz" pos="241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624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320000"/>
            <a:ext cx="5280000" cy="139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a:t>
            </a:r>
            <a:r>
              <a:rPr lang="de-DE" dirty="0" err="1"/>
              <a:t>Bildunterzeile</a:t>
            </a:r>
            <a:r>
              <a:rPr lang="de-DE" dirty="0"/>
              <a:t>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624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320000"/>
            <a:ext cx="5280000" cy="139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a:t>
            </a:r>
            <a:r>
              <a:rPr lang="de-DE" dirty="0" err="1"/>
              <a:t>Bildunterzeile</a:t>
            </a:r>
            <a:r>
              <a:rPr lang="de-DE" dirty="0"/>
              <a:t> // für weitere Ebenen (Text)  &gt;&gt; Menü &gt; Start &gt; Absatz &gt; Listenebene erhöhen</a:t>
            </a:r>
          </a:p>
          <a:p>
            <a:pPr lvl="1"/>
            <a:r>
              <a:rPr lang="de-DE" dirty="0"/>
              <a:t>Zweite Ebene</a:t>
            </a:r>
          </a:p>
        </p:txBody>
      </p:sp>
    </p:spTree>
    <p:extLst>
      <p:ext uri="{BB962C8B-B14F-4D97-AF65-F5344CB8AC3E}">
        <p14:creationId xmlns:p14="http://schemas.microsoft.com/office/powerpoint/2010/main" val="3670370744"/>
      </p:ext>
    </p:extLst>
  </p:cSld>
  <p:clrMapOvr>
    <a:masterClrMapping/>
  </p:clrMapOvr>
  <p:extLst>
    <p:ext uri="{DCECCB84-F9BA-43D5-87BE-67443E8EF086}">
      <p15:sldGuideLst xmlns:p15="http://schemas.microsoft.com/office/powerpoint/2012/main">
        <p15:guide id="1" pos="2945">
          <p15:clr>
            <a:srgbClr val="FBAE40"/>
          </p15:clr>
        </p15:guide>
        <p15:guide id="2" pos="5443">
          <p15:clr>
            <a:srgbClr val="FBAE40"/>
          </p15:clr>
        </p15:guide>
        <p15:guide id="3" orient="horz" pos="291">
          <p15:clr>
            <a:srgbClr val="FBAE40"/>
          </p15:clr>
        </p15:guide>
        <p15:guide id="4" orient="horz" pos="1963">
          <p15:clr>
            <a:srgbClr val="FBAE40"/>
          </p15:clr>
        </p15:guide>
        <p15:guide id="5" pos="279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Bilder inkl. Headlin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1272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1272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
        <p:nvSpPr>
          <p:cNvPr id="2" name="Titel 1">
            <a:extLst>
              <a:ext uri="{FF2B5EF4-FFF2-40B4-BE49-F238E27FC236}">
                <a16:creationId xmlns:a16="http://schemas.microsoft.com/office/drawing/2014/main" id="{F0B3784F-BC20-4A45-986C-728B00F5961B}"/>
              </a:ext>
            </a:extLst>
          </p:cNvPr>
          <p:cNvSpPr>
            <a:spLocks noGrp="1"/>
          </p:cNvSpPr>
          <p:nvPr>
            <p:ph type="title" hasCustomPrompt="1"/>
          </p:nvPr>
        </p:nvSpPr>
        <p:spPr/>
        <p:txBody>
          <a:bodyPr/>
          <a:lstStyle>
            <a:lvl1pPr>
              <a:defRPr/>
            </a:lvl1pPr>
          </a:lstStyle>
          <a:p>
            <a:r>
              <a:rPr lang="de-DE" dirty="0"/>
              <a:t>KAPITEL | CHART-HEADLINE</a:t>
            </a:r>
          </a:p>
        </p:txBody>
      </p:sp>
    </p:spTree>
    <p:extLst>
      <p:ext uri="{BB962C8B-B14F-4D97-AF65-F5344CB8AC3E}">
        <p14:creationId xmlns:p14="http://schemas.microsoft.com/office/powerpoint/2010/main" val="1307650806"/>
      </p:ext>
    </p:extLst>
  </p:cSld>
  <p:clrMapOvr>
    <a:masterClrMapping/>
  </p:clrMapOvr>
  <p:extLst>
    <p:ext uri="{DCECCB84-F9BA-43D5-87BE-67443E8EF086}">
      <p15:sldGuideLst xmlns:p15="http://schemas.microsoft.com/office/powerpoint/2012/main">
        <p15:guide id="1" pos="2945">
          <p15:clr>
            <a:srgbClr val="FBAE40"/>
          </p15:clr>
        </p15:guide>
        <p15:guide id="3" orient="horz" pos="596">
          <p15:clr>
            <a:srgbClr val="FBAE40"/>
          </p15:clr>
        </p15:guide>
        <p15:guide id="4" orient="horz" pos="2269">
          <p15:clr>
            <a:srgbClr val="FBAE40"/>
          </p15:clr>
        </p15:guide>
        <p15:guide id="5" pos="2790">
          <p15:clr>
            <a:srgbClr val="FBAE40"/>
          </p15:clr>
        </p15:guide>
        <p15:guide id="6" pos="54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 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432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5472000" y="1272000"/>
            <a:ext cx="6048000" cy="4032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801497476"/>
      </p:ext>
    </p:extLst>
  </p:cSld>
  <p:clrMapOvr>
    <a:masterClrMapping/>
  </p:clrMapOvr>
  <p:extLst>
    <p:ext uri="{DCECCB84-F9BA-43D5-87BE-67443E8EF086}">
      <p15:sldGuideLst xmlns:p15="http://schemas.microsoft.com/office/powerpoint/2012/main">
        <p15:guide id="1" pos="2583">
          <p15:clr>
            <a:srgbClr val="FBAE40"/>
          </p15:clr>
        </p15:guide>
        <p15:guide id="2" pos="5444">
          <p15:clr>
            <a:srgbClr val="FBAE40"/>
          </p15:clr>
        </p15:guide>
        <p15:guide id="3" orient="horz" pos="596">
          <p15:clr>
            <a:srgbClr val="FBAE40"/>
          </p15:clr>
        </p15:guide>
        <p15:guide id="4" orient="horz" pos="25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 Text / Bild inkl. Bildunterzei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5472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783352921"/>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 Bild inkl. Bildunterzeile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960000" y="1224000"/>
            <a:ext cx="456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442775053"/>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 Text / 2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8640000" y="1272000"/>
            <a:ext cx="2880000" cy="1920000"/>
          </a:xfrm>
        </p:spPr>
        <p:txBody>
          <a:bodyPr anchor="ctr"/>
          <a:lstStyle>
            <a:lvl1pPr algn="ctr">
              <a:defRPr/>
            </a:lvl1pPr>
          </a:lstStyle>
          <a:p>
            <a:r>
              <a:rPr lang="de-DE"/>
              <a:t>Bild durch Klicken auf Symbol hinzufügen</a:t>
            </a:r>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8640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2445051233"/>
      </p:ext>
    </p:extLst>
  </p:cSld>
  <p:clrMapOvr>
    <a:masterClrMapping/>
  </p:clrMapOvr>
  <p:extLst>
    <p:ext uri="{DCECCB84-F9BA-43D5-87BE-67443E8EF086}">
      <p15:sldGuideLst xmlns:p15="http://schemas.microsoft.com/office/powerpoint/2012/main">
        <p15:guide id="1" pos="4077">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320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2880000" cy="1920000"/>
          </a:xfrm>
        </p:spPr>
        <p:txBody>
          <a:bodyPr anchor="ctr"/>
          <a:lstStyle>
            <a:lvl1pPr algn="ctr">
              <a:defRPr/>
            </a:lvl1pPr>
          </a:lstStyle>
          <a:p>
            <a:r>
              <a:rPr lang="de-DE"/>
              <a:t>Bild durch Klicken auf Symbol hinzufügen</a:t>
            </a:r>
            <a:endParaRPr lang="de-DE" dirty="0"/>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624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815621800"/>
      </p:ext>
    </p:extLst>
  </p:cSld>
  <p:clrMapOvr>
    <a:masterClrMapping/>
  </p:clrMapOvr>
  <p:extLst>
    <p:ext uri="{DCECCB84-F9BA-43D5-87BE-67443E8EF086}">
      <p15:sldGuideLst xmlns:p15="http://schemas.microsoft.com/office/powerpoint/2012/main">
        <p15:guide id="1" pos="1658">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Headlin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 EINFÜGEN</a:t>
            </a:r>
          </a:p>
        </p:txBody>
      </p:sp>
      <p:sp>
        <p:nvSpPr>
          <p:cNvPr id="4" name="Fußzeilenplatzhalter 3">
            <a:extLst>
              <a:ext uri="{FF2B5EF4-FFF2-40B4-BE49-F238E27FC236}">
                <a16:creationId xmlns:a16="http://schemas.microsoft.com/office/drawing/2014/main" id="{762F6D41-300A-44A6-A773-F84C7424CD65}"/>
              </a:ext>
            </a:extLst>
          </p:cNvPr>
          <p:cNvSpPr>
            <a:spLocks noGrp="1"/>
          </p:cNvSpPr>
          <p:nvPr>
            <p:ph type="ftr" sz="quarter" idx="11"/>
          </p:nvPr>
        </p:nvSpPr>
        <p:spPr/>
        <p:txBody>
          <a:bodyPr/>
          <a:lstStyle/>
          <a:p>
            <a:r>
              <a:rPr lang="de-DE"/>
              <a:t>Titel | ggf. weitere Angaben</a:t>
            </a:r>
            <a:endParaRPr lang="de-DE" dirty="0"/>
          </a:p>
        </p:txBody>
      </p:sp>
      <p:sp>
        <p:nvSpPr>
          <p:cNvPr id="5" name="Foliennummernplatzhalter 4">
            <a:extLst>
              <a:ext uri="{FF2B5EF4-FFF2-40B4-BE49-F238E27FC236}">
                <a16:creationId xmlns:a16="http://schemas.microsoft.com/office/drawing/2014/main" id="{D5674647-E98A-4E91-B769-603FBD38FC2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430012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E7FEC2D-DBFC-481D-89EF-55316F02D4F5}"/>
              </a:ext>
            </a:extLst>
          </p:cNvPr>
          <p:cNvSpPr>
            <a:spLocks noGrp="1"/>
          </p:cNvSpPr>
          <p:nvPr>
            <p:ph type="ftr" sz="quarter" idx="11"/>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5BC5583F-31A1-412C-900F-41106AD78426}"/>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822065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_Slides">
    <p:spTree>
      <p:nvGrpSpPr>
        <p:cNvPr id="1" name=""/>
        <p:cNvGrpSpPr/>
        <p:nvPr/>
      </p:nvGrpSpPr>
      <p:grpSpPr>
        <a:xfrm>
          <a:off x="0" y="0"/>
          <a:ext cx="0" cy="0"/>
          <a:chOff x="0" y="0"/>
          <a:chExt cx="0" cy="0"/>
        </a:xfrm>
      </p:grpSpPr>
      <p:sp>
        <p:nvSpPr>
          <p:cNvPr id="8" name="Slide Number">
            <a:extLst>
              <a:ext uri="{FF2B5EF4-FFF2-40B4-BE49-F238E27FC236}">
                <a16:creationId xmlns:a16="http://schemas.microsoft.com/office/drawing/2014/main" id="{E10AE831-2867-F646-83B4-DA810147BE78}"/>
              </a:ext>
            </a:extLst>
          </p:cNvPr>
          <p:cNvSpPr txBox="1"/>
          <p:nvPr userDrawn="1"/>
        </p:nvSpPr>
        <p:spPr>
          <a:xfrm>
            <a:off x="219600" y="6390591"/>
            <a:ext cx="489047" cy="427215"/>
          </a:xfrm>
          <a:prstGeom prst="rect">
            <a:avLst/>
          </a:prstGeom>
          <a:noFill/>
        </p:spPr>
        <p:txBody>
          <a:bodyPr wrap="none" lIns="0" rtlCol="0" anchor="ctr" anchorCtr="0">
            <a:noAutofit/>
          </a:bodyPr>
          <a:lstStyle/>
          <a:p>
            <a:fld id="{C2010D74-AEB2-4A4B-A2EC-3697475144BD}" type="slidenum">
              <a:rPr lang="en-GB" sz="1400" b="0" kern="1200" smtClean="0">
                <a:solidFill>
                  <a:srgbClr val="004C93"/>
                </a:solidFill>
                <a:latin typeface="+mn-lt"/>
                <a:ea typeface="ＭＳ Ｐゴシック" charset="-128"/>
                <a:cs typeface="Calibri" panose="020F0502020204030204" pitchFamily="34" charset="0"/>
              </a:rPr>
              <a:t>‹#›</a:t>
            </a:fld>
            <a:endParaRPr lang="en-GB" sz="1400" b="0" kern="1200" dirty="0">
              <a:solidFill>
                <a:srgbClr val="004C93"/>
              </a:solidFill>
              <a:latin typeface="+mn-lt"/>
              <a:ea typeface="ＭＳ Ｐゴシック" charset="-128"/>
              <a:cs typeface="Calibri" panose="020F0502020204030204" pitchFamily="34" charset="0"/>
            </a:endParaRPr>
          </a:p>
        </p:txBody>
      </p:sp>
      <p:sp>
        <p:nvSpPr>
          <p:cNvPr id="6" name="Title">
            <a:extLst>
              <a:ext uri="{FF2B5EF4-FFF2-40B4-BE49-F238E27FC236}">
                <a16:creationId xmlns:a16="http://schemas.microsoft.com/office/drawing/2014/main" id="{60DD7736-FA16-9041-A930-CE6D748B0BDF}"/>
              </a:ext>
            </a:extLst>
          </p:cNvPr>
          <p:cNvSpPr>
            <a:spLocks noGrp="1"/>
          </p:cNvSpPr>
          <p:nvPr>
            <p:ph type="title"/>
          </p:nvPr>
        </p:nvSpPr>
        <p:spPr>
          <a:xfrm>
            <a:off x="215999" y="108000"/>
            <a:ext cx="11764994" cy="792000"/>
          </a:xfrm>
        </p:spPr>
        <p:txBody>
          <a:bodyPr tIns="36000" bIns="36000">
            <a:noAutofit/>
          </a:bodyPr>
          <a:lstStyle>
            <a:lvl1pPr>
              <a:defRPr lang="de-DE" sz="3600" b="1" baseline="0" smtClean="0">
                <a:solidFill>
                  <a:srgbClr val="004C93"/>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defRPr>
            </a:lvl1pPr>
          </a:lstStyle>
          <a:p>
            <a:endParaRPr lang="en-US" noProof="0" dirty="0"/>
          </a:p>
        </p:txBody>
      </p:sp>
      <p:grpSp>
        <p:nvGrpSpPr>
          <p:cNvPr id="22" name="Area C" hidden="1">
            <a:extLst>
              <a:ext uri="{FF2B5EF4-FFF2-40B4-BE49-F238E27FC236}">
                <a16:creationId xmlns:a16="http://schemas.microsoft.com/office/drawing/2014/main" id="{0F8AF86F-DAD4-E648-A096-8E7DDD34F16A}"/>
              </a:ext>
            </a:extLst>
          </p:cNvPr>
          <p:cNvGrpSpPr/>
          <p:nvPr userDrawn="1"/>
        </p:nvGrpSpPr>
        <p:grpSpPr>
          <a:xfrm>
            <a:off x="11407608" y="144000"/>
            <a:ext cx="720000" cy="720000"/>
            <a:chOff x="11448000" y="144000"/>
            <a:chExt cx="720000" cy="720000"/>
          </a:xfrm>
        </p:grpSpPr>
        <p:sp>
          <p:nvSpPr>
            <p:cNvPr id="23" name="Element_C">
              <a:extLst>
                <a:ext uri="{FF2B5EF4-FFF2-40B4-BE49-F238E27FC236}">
                  <a16:creationId xmlns:a16="http://schemas.microsoft.com/office/drawing/2014/main" id="{717E5556-728B-D449-9DB4-95716CFA47C0}"/>
                </a:ext>
              </a:extLst>
            </p:cNvPr>
            <p:cNvSpPr/>
            <p:nvPr/>
          </p:nvSpPr>
          <p:spPr>
            <a:xfrm flipH="1">
              <a:off x="11448000" y="144000"/>
              <a:ext cx="720000" cy="72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dirty="0">
                <a:solidFill>
                  <a:schemeClr val="bg1"/>
                </a:solidFill>
                <a:latin typeface="Calibri" panose="020F0502020204030204" pitchFamily="34" charset="0"/>
                <a:cs typeface="Calibri" panose="020F0502020204030204" pitchFamily="34" charset="0"/>
              </a:endParaRPr>
            </a:p>
          </p:txBody>
        </p:sp>
        <p:sp>
          <p:nvSpPr>
            <p:cNvPr id="24" name="Text_C">
              <a:extLst>
                <a:ext uri="{FF2B5EF4-FFF2-40B4-BE49-F238E27FC236}">
                  <a16:creationId xmlns:a16="http://schemas.microsoft.com/office/drawing/2014/main" id="{3331879B-FD0F-4F43-8A20-22FB5D4129E5}"/>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C01</a:t>
              </a:r>
              <a:endParaRPr lang="en-DE" sz="2000" b="1" dirty="0">
                <a:solidFill>
                  <a:schemeClr val="bg1"/>
                </a:solidFill>
                <a:latin typeface="Calibri" panose="020F0502020204030204" pitchFamily="34" charset="0"/>
                <a:cs typeface="Calibri" panose="020F0502020204030204" pitchFamily="34" charset="0"/>
              </a:endParaRPr>
            </a:p>
          </p:txBody>
        </p:sp>
      </p:grpSp>
      <p:grpSp>
        <p:nvGrpSpPr>
          <p:cNvPr id="16" name="Area B" hidden="1">
            <a:extLst>
              <a:ext uri="{FF2B5EF4-FFF2-40B4-BE49-F238E27FC236}">
                <a16:creationId xmlns:a16="http://schemas.microsoft.com/office/drawing/2014/main" id="{5F7337AB-AC00-9A4F-AE65-68CE30482C06}"/>
              </a:ext>
            </a:extLst>
          </p:cNvPr>
          <p:cNvGrpSpPr/>
          <p:nvPr userDrawn="1"/>
        </p:nvGrpSpPr>
        <p:grpSpPr>
          <a:xfrm>
            <a:off x="11407608" y="144000"/>
            <a:ext cx="720000" cy="720000"/>
            <a:chOff x="11448000" y="144000"/>
            <a:chExt cx="720000" cy="720000"/>
          </a:xfrm>
        </p:grpSpPr>
        <p:sp>
          <p:nvSpPr>
            <p:cNvPr id="17" name="Element_B">
              <a:extLst>
                <a:ext uri="{FF2B5EF4-FFF2-40B4-BE49-F238E27FC236}">
                  <a16:creationId xmlns:a16="http://schemas.microsoft.com/office/drawing/2014/main" id="{C489C6BB-48D0-214E-8C59-0E82FE509984}"/>
                </a:ext>
              </a:extLst>
            </p:cNvPr>
            <p:cNvSpPr>
              <a:spLocks noGrp="1" noRot="1" noMove="1" noResize="1" noEditPoints="1" noAdjustHandles="1" noChangeArrowheads="1" noChangeShapeType="1"/>
            </p:cNvSpPr>
            <p:nvPr/>
          </p:nvSpPr>
          <p:spPr>
            <a:xfrm flipH="1">
              <a:off x="11448000" y="144000"/>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a:latin typeface="Calibri" panose="020F0502020204030204" pitchFamily="34" charset="0"/>
                <a:cs typeface="Calibri" panose="020F0502020204030204" pitchFamily="34" charset="0"/>
              </a:endParaRPr>
            </a:p>
          </p:txBody>
        </p:sp>
        <p:sp>
          <p:nvSpPr>
            <p:cNvPr id="18" name="Text_B">
              <a:extLst>
                <a:ext uri="{FF2B5EF4-FFF2-40B4-BE49-F238E27FC236}">
                  <a16:creationId xmlns:a16="http://schemas.microsoft.com/office/drawing/2014/main" id="{96CD414C-3C04-2E4A-897D-68B2E774E954}"/>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B02</a:t>
              </a:r>
              <a:endParaRPr lang="en-DE" sz="2000" b="1" dirty="0">
                <a:solidFill>
                  <a:schemeClr val="bg1"/>
                </a:solidFill>
                <a:latin typeface="Calibri" panose="020F0502020204030204" pitchFamily="34" charset="0"/>
                <a:cs typeface="Calibri" panose="020F0502020204030204" pitchFamily="34" charset="0"/>
              </a:endParaRPr>
            </a:p>
          </p:txBody>
        </p:sp>
      </p:grpSp>
      <p:cxnSp>
        <p:nvCxnSpPr>
          <p:cNvPr id="28" name="Design Element: Line">
            <a:extLst>
              <a:ext uri="{FF2B5EF4-FFF2-40B4-BE49-F238E27FC236}">
                <a16:creationId xmlns:a16="http://schemas.microsoft.com/office/drawing/2014/main" id="{78779EE9-EA30-7A40-A4ED-51C6928F2CBA}"/>
              </a:ext>
            </a:extLst>
          </p:cNvPr>
          <p:cNvCxnSpPr>
            <a:cxnSpLocks/>
          </p:cNvCxnSpPr>
          <p:nvPr userDrawn="1"/>
        </p:nvCxnSpPr>
        <p:spPr>
          <a:xfrm>
            <a:off x="215999" y="6342499"/>
            <a:ext cx="1176499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Presentation Details">
            <a:extLst>
              <a:ext uri="{FF2B5EF4-FFF2-40B4-BE49-F238E27FC236}">
                <a16:creationId xmlns:a16="http://schemas.microsoft.com/office/drawing/2014/main" id="{4D7C228A-EAD6-1667-CBEA-C827F0274DC9}"/>
              </a:ext>
            </a:extLst>
          </p:cNvPr>
          <p:cNvSpPr txBox="1"/>
          <p:nvPr userDrawn="1"/>
        </p:nvSpPr>
        <p:spPr>
          <a:xfrm>
            <a:off x="580104" y="6372000"/>
            <a:ext cx="4995073" cy="485999"/>
          </a:xfrm>
          <a:prstGeom prst="rect">
            <a:avLst/>
          </a:prstGeom>
          <a:noFill/>
        </p:spPr>
        <p:txBody>
          <a:bodyPr wrap="none" lIns="90000" rIns="90000" rtlCol="0" anchor="ctr" anchorCtr="0">
            <a:noAutofit/>
          </a:bodyPr>
          <a:lstStyle/>
          <a:p>
            <a:r>
              <a:rPr lang="en-US" sz="1300" b="1" noProof="0" dirty="0">
                <a:solidFill>
                  <a:srgbClr val="004C93"/>
                </a:solidFill>
              </a:rPr>
              <a:t>DEMI Meeting | </a:t>
            </a:r>
            <a:r>
              <a:rPr lang="en-US" sz="1200" noProof="0" dirty="0">
                <a:solidFill>
                  <a:srgbClr val="004C93"/>
                </a:solidFill>
              </a:rPr>
              <a:t>07 December 2023</a:t>
            </a:r>
          </a:p>
        </p:txBody>
      </p:sp>
      <p:sp>
        <p:nvSpPr>
          <p:cNvPr id="7" name="References" hidden="1">
            <a:extLst>
              <a:ext uri="{FF2B5EF4-FFF2-40B4-BE49-F238E27FC236}">
                <a16:creationId xmlns:a16="http://schemas.microsoft.com/office/drawing/2014/main" id="{9F55CC67-CB81-B052-1C1C-EF8D44B1F4EA}"/>
              </a:ext>
            </a:extLst>
          </p:cNvPr>
          <p:cNvSpPr>
            <a:spLocks noGrp="1"/>
          </p:cNvSpPr>
          <p:nvPr>
            <p:ph type="body" sz="quarter" idx="13" hasCustomPrompt="1"/>
          </p:nvPr>
        </p:nvSpPr>
        <p:spPr>
          <a:xfrm>
            <a:off x="5669023" y="6362393"/>
            <a:ext cx="5313301" cy="485999"/>
          </a:xfrm>
        </p:spPr>
        <p:txBody>
          <a:bodyPr lIns="36000" tIns="18000" rIns="36000" bIns="0">
            <a:normAutofit/>
          </a:bodyPr>
          <a:lstStyle>
            <a:lvl1pPr marL="0" indent="-228600">
              <a:lnSpc>
                <a:spcPct val="100000"/>
              </a:lnSpc>
              <a:spcBef>
                <a:spcPts val="0"/>
              </a:spcBef>
              <a:buFont typeface="+mj-lt"/>
              <a:buAutoNum type="arabicParenBoth"/>
              <a:defRPr sz="1000">
                <a:latin typeface="Calibri" panose="020F0502020204030204" pitchFamily="34" charset="0"/>
                <a:cs typeface="Calibri" panose="020F0502020204030204" pitchFamily="34" charset="0"/>
              </a:defRPr>
            </a:lvl1pPr>
          </a:lstStyle>
          <a:p>
            <a:pPr lvl="0"/>
            <a:r>
              <a:rPr lang="en-US" noProof="0" dirty="0"/>
              <a:t>Reference 1</a:t>
            </a:r>
          </a:p>
          <a:p>
            <a:pPr lvl="0"/>
            <a:r>
              <a:rPr lang="en-US" noProof="0" dirty="0"/>
              <a:t>Reference 2</a:t>
            </a:r>
          </a:p>
          <a:p>
            <a:pPr lvl="0"/>
            <a:r>
              <a:rPr lang="en-US" noProof="0" dirty="0"/>
              <a:t>Reference 3</a:t>
            </a:r>
          </a:p>
        </p:txBody>
      </p:sp>
    </p:spTree>
    <p:extLst>
      <p:ext uri="{BB962C8B-B14F-4D97-AF65-F5344CB8AC3E}">
        <p14:creationId xmlns:p14="http://schemas.microsoft.com/office/powerpoint/2010/main" val="26881423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311992">
              <a:tabLst>
                <a:tab pos="311992" algn="l"/>
              </a:tabLst>
              <a:defRPr/>
            </a:lvl2pPr>
            <a:lvl3pPr defTabSz="311992">
              <a:tabLst>
                <a:tab pos="311992" algn="l"/>
              </a:tabLst>
              <a:defRPr/>
            </a:lvl3pPr>
            <a:lvl4pPr defTabSz="311992">
              <a:tabLst>
                <a:tab pos="311992" algn="l"/>
              </a:tabLst>
              <a:defRPr/>
            </a:lvl4pPr>
            <a:lvl5pPr defTabSz="311992">
              <a:tabLst>
                <a:tab pos="311992" algn="l"/>
              </a:tabLst>
              <a:defRPr/>
            </a:lvl5pPr>
            <a:lvl6pPr marL="0" indent="0" defTabSz="311992">
              <a:buFont typeface="+mj-lt"/>
              <a:buNone/>
              <a:tabLst>
                <a:tab pos="311992" algn="l"/>
              </a:tabLst>
              <a:defRPr/>
            </a:lvl6pPr>
            <a:lvl7pPr defTabSz="311992">
              <a:tabLst>
                <a:tab pos="311992" algn="l"/>
              </a:tabLst>
              <a:defRPr/>
            </a:lvl7pPr>
            <a:lvl8pPr defTabSz="311992">
              <a:tabLst>
                <a:tab pos="311992" algn="l"/>
              </a:tabLst>
              <a:defRPr/>
            </a:lvl8pPr>
            <a:lvl9pPr defTabSz="311992">
              <a:tabLst>
                <a:tab pos="311992"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88705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624000" y="5640000"/>
            <a:ext cx="10080000" cy="432000"/>
          </a:xfrm>
        </p:spPr>
        <p:txBody>
          <a:bodyPr/>
          <a:lstStyle>
            <a:lvl1pPr marL="0" indent="0" algn="l">
              <a:lnSpc>
                <a:spcPts val="3200"/>
              </a:lnSpc>
              <a:spcAft>
                <a:spcPts val="0"/>
              </a:spcAft>
              <a:buFont typeface="Arial" panose="020B0604020202020204" pitchFamily="34" charset="0"/>
              <a:buNone/>
              <a:defRPr sz="2000" b="0">
                <a:solidFill>
                  <a:schemeClr val="bg2"/>
                </a:solidFill>
              </a:defRPr>
            </a:lvl1pPr>
            <a:lvl2pPr marL="0" indent="0" algn="l">
              <a:lnSpc>
                <a:spcPts val="3200"/>
              </a:lnSpc>
              <a:spcAft>
                <a:spcPts val="0"/>
              </a:spcAft>
              <a:buFont typeface="Arial" panose="020B0604020202020204" pitchFamily="34" charset="0"/>
              <a:buNone/>
              <a:defRPr sz="2000" b="0">
                <a:solidFill>
                  <a:schemeClr val="bg2"/>
                </a:solidFill>
              </a:defRPr>
            </a:lvl2pPr>
            <a:lvl3pPr marL="0" indent="0" algn="l">
              <a:lnSpc>
                <a:spcPts val="3200"/>
              </a:lnSpc>
              <a:spcAft>
                <a:spcPts val="0"/>
              </a:spcAft>
              <a:buFont typeface="Arial" panose="020B0604020202020204" pitchFamily="34" charset="0"/>
              <a:buNone/>
              <a:defRPr sz="2000" b="0">
                <a:solidFill>
                  <a:schemeClr val="bg2"/>
                </a:solidFill>
              </a:defRPr>
            </a:lvl3pPr>
            <a:lvl4pPr marL="0" indent="0" algn="l">
              <a:lnSpc>
                <a:spcPts val="3200"/>
              </a:lnSpc>
              <a:spcAft>
                <a:spcPts val="0"/>
              </a:spcAft>
              <a:buFont typeface="Arial" panose="020B0604020202020204" pitchFamily="34" charset="0"/>
              <a:buNone/>
              <a:defRPr sz="2000" b="0">
                <a:solidFill>
                  <a:schemeClr val="bg2"/>
                </a:solidFill>
              </a:defRPr>
            </a:lvl4pPr>
            <a:lvl5pPr marL="0" indent="0" algn="l">
              <a:lnSpc>
                <a:spcPts val="3200"/>
              </a:lnSpc>
              <a:spcAft>
                <a:spcPts val="0"/>
              </a:spcAft>
              <a:buFont typeface="Arial" panose="020B0604020202020204" pitchFamily="34" charset="0"/>
              <a:buNone/>
              <a:defRPr sz="2000" b="0">
                <a:solidFill>
                  <a:schemeClr val="bg2"/>
                </a:solidFill>
              </a:defRPr>
            </a:lvl5pPr>
            <a:lvl6pPr marL="0" indent="0" algn="l">
              <a:lnSpc>
                <a:spcPts val="3200"/>
              </a:lnSpc>
              <a:spcAft>
                <a:spcPts val="0"/>
              </a:spcAft>
              <a:buFont typeface="Arial" panose="020B0604020202020204" pitchFamily="34" charset="0"/>
              <a:buNone/>
              <a:defRPr sz="2000" b="0">
                <a:solidFill>
                  <a:schemeClr val="bg2"/>
                </a:solidFill>
              </a:defRPr>
            </a:lvl6pPr>
            <a:lvl7pPr marL="0" indent="0" algn="l">
              <a:lnSpc>
                <a:spcPts val="3200"/>
              </a:lnSpc>
              <a:spcAft>
                <a:spcPts val="0"/>
              </a:spcAft>
              <a:buFont typeface="Arial" panose="020B0604020202020204" pitchFamily="34" charset="0"/>
              <a:buNone/>
              <a:defRPr sz="2000" b="0">
                <a:solidFill>
                  <a:schemeClr val="bg2"/>
                </a:solidFill>
              </a:defRPr>
            </a:lvl7pPr>
            <a:lvl8pPr marL="0" indent="0" algn="l">
              <a:lnSpc>
                <a:spcPts val="3200"/>
              </a:lnSpc>
              <a:spcAft>
                <a:spcPts val="0"/>
              </a:spcAft>
              <a:buFont typeface="Arial" panose="020B0604020202020204" pitchFamily="34" charset="0"/>
              <a:buNone/>
              <a:defRPr sz="2000" b="0">
                <a:solidFill>
                  <a:schemeClr val="bg2"/>
                </a:solidFill>
              </a:defRPr>
            </a:lvl8pPr>
            <a:lvl9pPr marL="0" indent="0" algn="l">
              <a:lnSpc>
                <a:spcPts val="3200"/>
              </a:lnSpc>
              <a:spcAft>
                <a:spcPts val="0"/>
              </a:spcAft>
              <a:buFont typeface="Arial" panose="020B0604020202020204" pitchFamily="34" charset="0"/>
              <a:buNone/>
              <a:defRPr sz="2000" b="0">
                <a:solidFill>
                  <a:schemeClr val="bg2"/>
                </a:solidFill>
              </a:defRPr>
            </a:lvl9pPr>
          </a:lstStyle>
          <a:p>
            <a:pPr lvl="0"/>
            <a:r>
              <a:rPr lang="de-DE" dirty="0"/>
              <a:t>Untertitel</a:t>
            </a:r>
          </a:p>
        </p:txBody>
      </p:sp>
      <p:sp>
        <p:nvSpPr>
          <p:cNvPr id="7" name="Datumsplatzhalter 6"/>
          <p:cNvSpPr>
            <a:spLocks noGrp="1"/>
          </p:cNvSpPr>
          <p:nvPr>
            <p:ph type="dt" sz="half" idx="10"/>
          </p:nvPr>
        </p:nvSpPr>
        <p:spPr>
          <a:xfrm>
            <a:off x="624000" y="6240000"/>
            <a:ext cx="10080000" cy="192000"/>
          </a:xfrm>
        </p:spPr>
        <p:txBody>
          <a:bodyPr/>
          <a:lstStyle>
            <a:lvl1pPr>
              <a:defRPr sz="1200">
                <a:solidFill>
                  <a:schemeClr val="tx2"/>
                </a:solidFill>
              </a:defRPr>
            </a:lvl1pPr>
          </a:lstStyle>
          <a:p>
            <a:endParaRPr lang="de-DE" dirty="0"/>
          </a:p>
        </p:txBody>
      </p:sp>
      <p:pic>
        <p:nvPicPr>
          <p:cNvPr id="6" name="Grafik 5">
            <a:extLst>
              <a:ext uri="{FF2B5EF4-FFF2-40B4-BE49-F238E27FC236}">
                <a16:creationId xmlns:a16="http://schemas.microsoft.com/office/drawing/2014/main" id="{70D81F06-1D47-4C44-8C29-89662B0E161D}"/>
              </a:ext>
            </a:extLst>
          </p:cNvPr>
          <p:cNvPicPr>
            <a:picLocks noChangeAspect="1"/>
          </p:cNvPicPr>
          <p:nvPr userDrawn="1"/>
        </p:nvPicPr>
        <p:blipFill>
          <a:blip r:embed="rId2"/>
          <a:stretch>
            <a:fillRect/>
          </a:stretch>
        </p:blipFill>
        <p:spPr>
          <a:xfrm>
            <a:off x="624000" y="4665600"/>
            <a:ext cx="3340800" cy="231864"/>
          </a:xfrm>
          <a:prstGeom prst="rect">
            <a:avLst/>
          </a:prstGeom>
        </p:spPr>
      </p:pic>
      <p:sp>
        <p:nvSpPr>
          <p:cNvPr id="22" name="Bildplatzhalter 21">
            <a:extLst>
              <a:ext uri="{FF2B5EF4-FFF2-40B4-BE49-F238E27FC236}">
                <a16:creationId xmlns:a16="http://schemas.microsoft.com/office/drawing/2014/main" id="{84C7B36F-18FD-48F5-9A0D-FC40AEE68D0C}"/>
              </a:ext>
            </a:extLst>
          </p:cNvPr>
          <p:cNvSpPr>
            <a:spLocks noGrp="1"/>
          </p:cNvSpPr>
          <p:nvPr>
            <p:ph type="pic" sz="quarter" idx="13"/>
          </p:nvPr>
        </p:nvSpPr>
        <p:spPr>
          <a:xfrm>
            <a:off x="-1" y="-1"/>
            <a:ext cx="10910400" cy="4248000"/>
          </a:xfrm>
          <a:custGeom>
            <a:avLst/>
            <a:gdLst>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5201 w 8182800"/>
              <a:gd name="connsiteY4" fmla="*/ 1440001 h 3186000"/>
              <a:gd name="connsiteX5" fmla="*/ 8182800 w 8182800"/>
              <a:gd name="connsiteY5" fmla="*/ 1440001 h 3186000"/>
              <a:gd name="connsiteX6" fmla="*/ 8182800 w 8182800"/>
              <a:gd name="connsiteY6" fmla="*/ 3186000 h 3186000"/>
              <a:gd name="connsiteX7" fmla="*/ 0 w 8182800"/>
              <a:gd name="connsiteY7" fmla="*/ 3186000 h 31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82800" h="3186000">
                <a:moveTo>
                  <a:pt x="0" y="0"/>
                </a:moveTo>
                <a:lnTo>
                  <a:pt x="8182800" y="0"/>
                </a:lnTo>
                <a:lnTo>
                  <a:pt x="8182800" y="1"/>
                </a:lnTo>
                <a:lnTo>
                  <a:pt x="7225201" y="1"/>
                </a:lnTo>
                <a:lnTo>
                  <a:pt x="7225201" y="1440001"/>
                </a:lnTo>
                <a:lnTo>
                  <a:pt x="8182800" y="1440001"/>
                </a:lnTo>
                <a:lnTo>
                  <a:pt x="8182800" y="3186000"/>
                </a:lnTo>
                <a:lnTo>
                  <a:pt x="0" y="3186000"/>
                </a:lnTo>
                <a:close/>
              </a:path>
            </a:pathLst>
          </a:custGeom>
          <a:solidFill>
            <a:schemeClr val="bg1">
              <a:lumMod val="85000"/>
            </a:schemeClr>
          </a:solidFill>
        </p:spPr>
        <p:txBody>
          <a:bodyPr wrap="square" anchor="ctr">
            <a:noAutofit/>
          </a:bodyPr>
          <a:lstStyle>
            <a:lvl1pPr algn="ctr">
              <a:defRPr/>
            </a:lvl1p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28E9FB3-DC3C-4E55-9877-2DEEAAB32903}"/>
              </a:ext>
            </a:extLst>
          </p:cNvPr>
          <p:cNvPicPr>
            <a:picLocks noChangeAspect="1"/>
          </p:cNvPicPr>
          <p:nvPr userDrawn="1"/>
        </p:nvPicPr>
        <p:blipFill>
          <a:blip r:embed="rId3"/>
          <a:stretch>
            <a:fillRect/>
          </a:stretch>
        </p:blipFill>
        <p:spPr>
          <a:xfrm>
            <a:off x="9633600" y="0"/>
            <a:ext cx="1920483" cy="1920000"/>
          </a:xfrm>
          <a:prstGeom prst="rect">
            <a:avLst/>
          </a:prstGeom>
        </p:spPr>
      </p:pic>
      <p:sp>
        <p:nvSpPr>
          <p:cNvPr id="23" name="Titel 22">
            <a:extLst>
              <a:ext uri="{FF2B5EF4-FFF2-40B4-BE49-F238E27FC236}">
                <a16:creationId xmlns:a16="http://schemas.microsoft.com/office/drawing/2014/main" id="{259FB325-4F00-4E24-9BB5-CBE59A8EE6E3}"/>
              </a:ext>
            </a:extLst>
          </p:cNvPr>
          <p:cNvSpPr>
            <a:spLocks noGrp="1"/>
          </p:cNvSpPr>
          <p:nvPr>
            <p:ph type="title"/>
          </p:nvPr>
        </p:nvSpPr>
        <p:spPr>
          <a:xfrm>
            <a:off x="624000" y="5193600"/>
            <a:ext cx="4703915" cy="432000"/>
          </a:xfrm>
        </p:spPr>
        <p:txBody>
          <a:bodyPr/>
          <a:lstStyle>
            <a:lvl1pPr>
              <a:lnSpc>
                <a:spcPts val="3333"/>
              </a:lnSpc>
              <a:defRPr cap="all" baseline="0"/>
            </a:lvl1pPr>
          </a:lstStyle>
          <a:p>
            <a:pPr lvl="0"/>
            <a:r>
              <a:rPr lang="de-DE"/>
              <a:t>Mastertitelformat bearbeiten</a:t>
            </a:r>
            <a:endParaRPr lang="de-DE" dirty="0"/>
          </a:p>
        </p:txBody>
      </p:sp>
      <p:sp>
        <p:nvSpPr>
          <p:cNvPr id="4" name="Bildplatzhalter 3">
            <a:extLst>
              <a:ext uri="{FF2B5EF4-FFF2-40B4-BE49-F238E27FC236}">
                <a16:creationId xmlns:a16="http://schemas.microsoft.com/office/drawing/2014/main" id="{EA11C8C5-D6EB-4C5D-9539-1ADEFC0908BE}"/>
              </a:ext>
            </a:extLst>
          </p:cNvPr>
          <p:cNvSpPr>
            <a:spLocks noGrp="1"/>
          </p:cNvSpPr>
          <p:nvPr>
            <p:ph type="pic" sz="quarter" idx="14" hasCustomPrompt="1"/>
          </p:nvPr>
        </p:nvSpPr>
        <p:spPr>
          <a:xfrm>
            <a:off x="7569599" y="5193600"/>
            <a:ext cx="3340800" cy="432000"/>
          </a:xfrm>
        </p:spPr>
        <p:txBody>
          <a:bodyPr anchor="ctr" anchorCtr="0"/>
          <a:lstStyle>
            <a:lvl1pPr algn="ctr">
              <a:defRPr sz="1400"/>
            </a:lvl1pPr>
          </a:lstStyle>
          <a:p>
            <a:r>
              <a:rPr lang="de-DE" dirty="0"/>
              <a:t>Logo auf Platzhalter ziehen</a:t>
            </a:r>
          </a:p>
        </p:txBody>
      </p:sp>
    </p:spTree>
    <p:extLst>
      <p:ext uri="{BB962C8B-B14F-4D97-AF65-F5344CB8AC3E}">
        <p14:creationId xmlns:p14="http://schemas.microsoft.com/office/powerpoint/2010/main" val="3169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008000"/>
            <a:ext cx="10896000" cy="960000"/>
          </a:xfrm>
        </p:spPr>
        <p:txBody>
          <a:bodyPr/>
          <a:lstStyle>
            <a:lvl1pPr>
              <a:lnSpc>
                <a:spcPts val="7600"/>
              </a:lnSpc>
              <a:defRPr sz="6400" b="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968589"/>
            <a:ext cx="10896000" cy="1919817"/>
          </a:xfrm>
        </p:spPr>
        <p:txBody>
          <a:bodyPr/>
          <a:lstStyle>
            <a:lvl1pPr>
              <a:lnSpc>
                <a:spcPts val="7600"/>
              </a:lnSpc>
              <a:defRPr sz="6400" b="1">
                <a:solidFill>
                  <a:schemeClr val="bg1"/>
                </a:solidFill>
              </a:defRPr>
            </a:lvl1pPr>
            <a:lvl2pPr>
              <a:lnSpc>
                <a:spcPts val="7600"/>
              </a:lnSpc>
              <a:defRPr sz="6400" b="1">
                <a:solidFill>
                  <a:schemeClr val="bg1"/>
                </a:solidFill>
              </a:defRPr>
            </a:lvl2pPr>
            <a:lvl3pPr>
              <a:lnSpc>
                <a:spcPts val="7600"/>
              </a:lnSpc>
              <a:defRPr sz="6400" b="1">
                <a:solidFill>
                  <a:schemeClr val="bg1"/>
                </a:solidFill>
              </a:defRPr>
            </a:lvl3pPr>
            <a:lvl4pPr>
              <a:lnSpc>
                <a:spcPts val="7600"/>
              </a:lnSpc>
              <a:defRPr sz="6400" b="1">
                <a:solidFill>
                  <a:schemeClr val="bg1"/>
                </a:solidFill>
              </a:defRPr>
            </a:lvl4pPr>
            <a:lvl5pPr>
              <a:lnSpc>
                <a:spcPts val="7600"/>
              </a:lnSpc>
              <a:defRPr sz="6400" b="1">
                <a:solidFill>
                  <a:schemeClr val="bg1"/>
                </a:solidFill>
              </a:defRPr>
            </a:lvl5pPr>
            <a:lvl6pPr>
              <a:lnSpc>
                <a:spcPts val="7600"/>
              </a:lnSpc>
              <a:defRPr sz="6400" b="1">
                <a:solidFill>
                  <a:schemeClr val="bg1"/>
                </a:solidFill>
              </a:defRPr>
            </a:lvl6pPr>
            <a:lvl7pPr>
              <a:lnSpc>
                <a:spcPts val="7600"/>
              </a:lnSpc>
              <a:defRPr sz="6400" b="1">
                <a:solidFill>
                  <a:schemeClr val="bg1"/>
                </a:solidFill>
              </a:defRPr>
            </a:lvl7pPr>
            <a:lvl8pPr>
              <a:lnSpc>
                <a:spcPts val="7600"/>
              </a:lnSpc>
              <a:defRPr sz="6400" b="1">
                <a:solidFill>
                  <a:schemeClr val="bg1"/>
                </a:solidFill>
              </a:defRPr>
            </a:lvl8pPr>
            <a:lvl9pPr>
              <a:lnSpc>
                <a:spcPts val="7600"/>
              </a:lnSpc>
              <a:defRPr sz="6400" b="1">
                <a:solidFill>
                  <a:schemeClr val="bg1"/>
                </a:solidFill>
              </a:defRPr>
            </a:lvl9pPr>
          </a:lstStyle>
          <a:p>
            <a:pPr lvl="0"/>
            <a:r>
              <a:rPr lang="de-DE" dirty="0"/>
              <a:t>Hervorhebung</a:t>
            </a:r>
          </a:p>
        </p:txBody>
      </p:sp>
    </p:spTree>
    <p:extLst>
      <p:ext uri="{BB962C8B-B14F-4D97-AF65-F5344CB8AC3E}">
        <p14:creationId xmlns:p14="http://schemas.microsoft.com/office/powerpoint/2010/main" val="185504978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104000"/>
            <a:ext cx="10896000" cy="720000"/>
          </a:xfrm>
        </p:spPr>
        <p:txBody>
          <a:bodyPr/>
          <a:lstStyle>
            <a:lvl1pPr>
              <a:lnSpc>
                <a:spcPts val="5867"/>
              </a:lnSpc>
              <a:defRPr sz="480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823999"/>
            <a:ext cx="10896000" cy="3888000"/>
          </a:xfrm>
        </p:spPr>
        <p:txBody>
          <a:bodyPr/>
          <a:lstStyle>
            <a:lvl1pPr>
              <a:lnSpc>
                <a:spcPts val="5867"/>
              </a:lnSpc>
              <a:spcAft>
                <a:spcPts val="0"/>
              </a:spcAft>
              <a:defRPr sz="4800" b="0">
                <a:solidFill>
                  <a:schemeClr val="bg1"/>
                </a:solidFill>
              </a:defRPr>
            </a:lvl1pPr>
            <a:lvl2pPr>
              <a:lnSpc>
                <a:spcPts val="5867"/>
              </a:lnSpc>
              <a:defRPr sz="4800" b="0">
                <a:solidFill>
                  <a:schemeClr val="bg1"/>
                </a:solidFill>
              </a:defRPr>
            </a:lvl2pPr>
            <a:lvl3pPr>
              <a:lnSpc>
                <a:spcPts val="5867"/>
              </a:lnSpc>
              <a:defRPr sz="4800" b="0">
                <a:solidFill>
                  <a:schemeClr val="bg1"/>
                </a:solidFill>
              </a:defRPr>
            </a:lvl3pPr>
            <a:lvl4pPr>
              <a:lnSpc>
                <a:spcPts val="5867"/>
              </a:lnSpc>
              <a:defRPr sz="4800" b="0">
                <a:solidFill>
                  <a:schemeClr val="bg1"/>
                </a:solidFill>
              </a:defRPr>
            </a:lvl4pPr>
            <a:lvl5pPr>
              <a:lnSpc>
                <a:spcPts val="5867"/>
              </a:lnSpc>
              <a:defRPr sz="4800" b="0">
                <a:solidFill>
                  <a:schemeClr val="bg1"/>
                </a:solidFill>
              </a:defRPr>
            </a:lvl5pPr>
            <a:lvl6pPr>
              <a:lnSpc>
                <a:spcPts val="5867"/>
              </a:lnSpc>
              <a:defRPr sz="4800" b="0">
                <a:solidFill>
                  <a:schemeClr val="bg1"/>
                </a:solidFill>
              </a:defRPr>
            </a:lvl6pPr>
            <a:lvl7pPr>
              <a:lnSpc>
                <a:spcPts val="5867"/>
              </a:lnSpc>
              <a:defRPr sz="4800" b="0">
                <a:solidFill>
                  <a:schemeClr val="bg1"/>
                </a:solidFill>
              </a:defRPr>
            </a:lvl7pPr>
            <a:lvl8pPr>
              <a:lnSpc>
                <a:spcPts val="5867"/>
              </a:lnSpc>
              <a:defRPr sz="4800" b="0">
                <a:solidFill>
                  <a:schemeClr val="bg1"/>
                </a:solidFill>
              </a:defRPr>
            </a:lvl8pPr>
            <a:lvl9pPr>
              <a:lnSpc>
                <a:spcPts val="5867"/>
              </a:lnSpc>
              <a:defRPr sz="4800" b="0">
                <a:solidFill>
                  <a:schemeClr val="bg1"/>
                </a:solidFill>
              </a:defRPr>
            </a:lvl9pPr>
          </a:lstStyle>
          <a:p>
            <a:pPr lvl="0"/>
            <a:r>
              <a:rPr lang="de-DE" dirty="0"/>
              <a:t>Hervorhebung</a:t>
            </a:r>
          </a:p>
          <a:p>
            <a:pPr lvl="1"/>
            <a:endParaRPr lang="de-DE" dirty="0"/>
          </a:p>
        </p:txBody>
      </p:sp>
    </p:spTree>
    <p:extLst>
      <p:ext uri="{BB962C8B-B14F-4D97-AF65-F5344CB8AC3E}">
        <p14:creationId xmlns:p14="http://schemas.microsoft.com/office/powerpoint/2010/main" val="242252483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311992">
              <a:tabLst>
                <a:tab pos="311992" algn="l"/>
              </a:tabLst>
              <a:defRPr/>
            </a:lvl2pPr>
            <a:lvl3pPr defTabSz="311992">
              <a:tabLst>
                <a:tab pos="311992" algn="l"/>
              </a:tabLst>
              <a:defRPr/>
            </a:lvl3pPr>
            <a:lvl4pPr defTabSz="311992">
              <a:tabLst>
                <a:tab pos="311992" algn="l"/>
              </a:tabLst>
              <a:defRPr/>
            </a:lvl4pPr>
            <a:lvl5pPr defTabSz="311992">
              <a:tabLst>
                <a:tab pos="311992" algn="l"/>
              </a:tabLst>
              <a:defRPr/>
            </a:lvl5pPr>
            <a:lvl6pPr marL="0" indent="0" defTabSz="311992">
              <a:buFont typeface="+mj-lt"/>
              <a:buNone/>
              <a:tabLst>
                <a:tab pos="311992" algn="l"/>
              </a:tabLst>
              <a:defRPr/>
            </a:lvl6pPr>
            <a:lvl7pPr defTabSz="311992">
              <a:tabLst>
                <a:tab pos="311992" algn="l"/>
              </a:tabLst>
              <a:defRPr/>
            </a:lvl7pPr>
            <a:lvl8pPr defTabSz="311992">
              <a:tabLst>
                <a:tab pos="311992" algn="l"/>
              </a:tabLst>
              <a:defRPr/>
            </a:lvl8pPr>
            <a:lvl9pPr defTabSz="311992">
              <a:tabLst>
                <a:tab pos="311992"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96034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adline // 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Tabellenplatzhalter 4">
            <a:extLst>
              <a:ext uri="{FF2B5EF4-FFF2-40B4-BE49-F238E27FC236}">
                <a16:creationId xmlns:a16="http://schemas.microsoft.com/office/drawing/2014/main" id="{F5A8BB0B-4BD0-4791-8A9B-89C9D0000E35}"/>
              </a:ext>
            </a:extLst>
          </p:cNvPr>
          <p:cNvSpPr>
            <a:spLocks noGrp="1"/>
          </p:cNvSpPr>
          <p:nvPr>
            <p:ph type="tbl" sz="quarter" idx="13"/>
          </p:nvPr>
        </p:nvSpPr>
        <p:spPr>
          <a:xfrm>
            <a:off x="624000" y="1224000"/>
            <a:ext cx="10896000" cy="4488000"/>
          </a:xfrm>
        </p:spPr>
        <p:txBody>
          <a:bodyPr anchor="ctr"/>
          <a:lstStyle>
            <a:lvl1pPr algn="ctr">
              <a:defRPr/>
            </a:lvl1pPr>
          </a:lstStyle>
          <a:p>
            <a:r>
              <a:rPr lang="de-DE"/>
              <a:t>Tabelle durch Klicken auf Symbol hinzufügen</a:t>
            </a:r>
            <a:endParaRPr lang="de-DE" dirty="0"/>
          </a:p>
        </p:txBody>
      </p:sp>
      <p:grpSp>
        <p:nvGrpSpPr>
          <p:cNvPr id="6" name="Regieanweisungen">
            <a:extLst>
              <a:ext uri="{FF2B5EF4-FFF2-40B4-BE49-F238E27FC236}">
                <a16:creationId xmlns:a16="http://schemas.microsoft.com/office/drawing/2014/main" id="{20CE116F-C667-495A-B654-8B72C3A079E7}"/>
              </a:ext>
            </a:extLst>
          </p:cNvPr>
          <p:cNvGrpSpPr/>
          <p:nvPr userDrawn="1"/>
        </p:nvGrpSpPr>
        <p:grpSpPr>
          <a:xfrm>
            <a:off x="-3505067" y="-624000"/>
            <a:ext cx="19778197" cy="8111999"/>
            <a:chOff x="-2628800" y="-468000"/>
            <a:chExt cx="14833648" cy="6083999"/>
          </a:xfrm>
        </p:grpSpPr>
        <p:sp>
          <p:nvSpPr>
            <p:cNvPr id="16" name="Listenebenen">
              <a:extLst>
                <a:ext uri="{FF2B5EF4-FFF2-40B4-BE49-F238E27FC236}">
                  <a16:creationId xmlns:a16="http://schemas.microsoft.com/office/drawing/2014/main" id="{84A0104B-AA90-4DE7-ADAE-6959FBC15DB1}"/>
                </a:ext>
              </a:extLst>
            </p:cNvPr>
            <p:cNvSpPr txBox="1"/>
            <p:nvPr userDrawn="1"/>
          </p:nvSpPr>
          <p:spPr>
            <a:xfrm rot="10800000" flipH="1" flipV="1">
              <a:off x="-2628800" y="1368000"/>
              <a:ext cx="2520800" cy="1527786"/>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Einfärbung einer Spalte/Zeile: </a:t>
              </a:r>
              <a:br>
                <a:rPr lang="de-DE" sz="1600" b="0" baseline="0" dirty="0">
                  <a:solidFill>
                    <a:schemeClr val="tx1"/>
                  </a:solidFill>
                  <a:latin typeface="+mn-lt"/>
                </a:rPr>
              </a:br>
              <a:r>
                <a:rPr lang="de-DE" sz="1600" b="1" baseline="0" dirty="0">
                  <a:solidFill>
                    <a:schemeClr val="tx1"/>
                  </a:solidFill>
                  <a:latin typeface="+mn-lt"/>
                </a:rPr>
                <a:t>Markieren der Spalte/Zeile: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 Entwurf / Tabellentools &gt; Schattierung &gt;</a:t>
              </a:r>
            </a:p>
            <a:p>
              <a:pPr marL="0" marR="0" lvl="0" indent="0" algn="r" defTabSz="1207904" rtl="0" eaLnBrk="1" fontAlgn="auto" latinLnBrk="0" hangingPunct="1">
                <a:lnSpc>
                  <a:spcPct val="100000"/>
                </a:lnSpc>
                <a:spcBef>
                  <a:spcPts val="0"/>
                </a:spcBef>
                <a:spcAft>
                  <a:spcPts val="0"/>
                </a:spcAft>
                <a:buClrTx/>
                <a:buSzTx/>
                <a:buFontTx/>
                <a:buNone/>
                <a:tabLst/>
                <a:defRPr/>
              </a:pPr>
              <a:endParaRPr lang="de-DE" sz="1600" b="1" baseline="0" dirty="0">
                <a:solidFill>
                  <a:schemeClr val="tx1"/>
                </a:solidFill>
                <a:latin typeface="+mn-lt"/>
              </a:endParaRP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Die gewünschte Farbe aus den Designfarben auswählen</a:t>
              </a:r>
            </a:p>
          </p:txBody>
        </p:sp>
        <p:sp>
          <p:nvSpPr>
            <p:cNvPr id="10" name="Zurücksetzen">
              <a:extLst>
                <a:ext uri="{FF2B5EF4-FFF2-40B4-BE49-F238E27FC236}">
                  <a16:creationId xmlns:a16="http://schemas.microsoft.com/office/drawing/2014/main" id="{431D1FFE-03BA-4520-A89B-CDD1BC7E4751}"/>
                </a:ext>
              </a:extLst>
            </p:cNvPr>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Folie in Ursprungsform </a:t>
              </a:r>
            </a:p>
            <a:p>
              <a:pPr indent="0" algn="l">
                <a:lnSpc>
                  <a:spcPct val="100000"/>
                </a:lnSpc>
                <a:spcBef>
                  <a:spcPts val="0"/>
                </a:spcBef>
                <a:spcAft>
                  <a:spcPts val="0"/>
                </a:spcAft>
              </a:pPr>
              <a:r>
                <a:rPr lang="de-DE" sz="1600" b="0" baseline="0" dirty="0">
                  <a:solidFill>
                    <a:schemeClr val="tx1"/>
                  </a:solidFill>
                  <a:latin typeface="+mn-lt"/>
                </a:rPr>
                <a:t>bringen über Menü:</a:t>
              </a:r>
            </a:p>
            <a:p>
              <a:pPr indent="0" algn="l">
                <a:lnSpc>
                  <a:spcPct val="100000"/>
                </a:lnSpc>
                <a:spcBef>
                  <a:spcPts val="0"/>
                </a:spcBef>
                <a:spcAft>
                  <a:spcPts val="0"/>
                </a:spcAft>
              </a:pPr>
              <a:r>
                <a:rPr lang="de-DE" sz="1600" b="1" baseline="0" dirty="0">
                  <a:solidFill>
                    <a:schemeClr val="tx1"/>
                  </a:solidFill>
                  <a:latin typeface="+mn-lt"/>
                </a:rPr>
                <a:t>Start &gt; Folien &gt; Zurücksetzen</a:t>
              </a:r>
            </a:p>
          </p:txBody>
        </p:sp>
        <p:sp>
          <p:nvSpPr>
            <p:cNvPr id="11" name="Hilfslinien">
              <a:extLst>
                <a:ext uri="{FF2B5EF4-FFF2-40B4-BE49-F238E27FC236}">
                  <a16:creationId xmlns:a16="http://schemas.microsoft.com/office/drawing/2014/main" id="{38EA8585-E11F-4D10-9DAB-78E6756B2D63}"/>
                </a:ext>
              </a:extLst>
            </p:cNvPr>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chemeClr val="tx1"/>
                  </a:solidFill>
                  <a:effectLst/>
                  <a:uLnTx/>
                  <a:uFillTx/>
                  <a:latin typeface="+mn-lt"/>
                  <a:ea typeface="+mn-ea"/>
                  <a:cs typeface="+mn-cs"/>
                </a:rPr>
                <a:t>Löschen einer Spalte/Zeile: </a:t>
              </a:r>
              <a:r>
                <a:rPr kumimoji="0" lang="de-DE" sz="1600" b="1" i="0" u="none" strike="noStrike" kern="1200" cap="none" spc="0" normalizeH="0" baseline="0" noProof="0" dirty="0">
                  <a:ln>
                    <a:noFill/>
                  </a:ln>
                  <a:solidFill>
                    <a:schemeClr val="tx1"/>
                  </a:solidFill>
                  <a:effectLst/>
                  <a:uLnTx/>
                  <a:uFillTx/>
                  <a:latin typeface="+mn-lt"/>
                  <a:ea typeface="+mn-ea"/>
                  <a:cs typeface="+mn-cs"/>
                </a:rPr>
                <a:t>Markieren der Spalte/Zeile: Layout &gt; Löschen &gt; Spalte bzw. Zeile löschen</a:t>
              </a:r>
            </a:p>
          </p:txBody>
        </p:sp>
        <p:sp>
          <p:nvSpPr>
            <p:cNvPr id="12" name="Fußzeile">
              <a:extLst>
                <a:ext uri="{FF2B5EF4-FFF2-40B4-BE49-F238E27FC236}">
                  <a16:creationId xmlns:a16="http://schemas.microsoft.com/office/drawing/2014/main" id="{4EFB3271-7B15-42ED-A704-B39FAEDC1436}"/>
                </a:ext>
              </a:extLst>
            </p:cNvPr>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Fußzeile anpassen: </a:t>
              </a:r>
              <a:r>
                <a:rPr lang="de-DE" sz="1600" b="1" baseline="0" dirty="0">
                  <a:solidFill>
                    <a:schemeClr val="tx1"/>
                  </a:solidFill>
                  <a:latin typeface="+mn-lt"/>
                </a:rPr>
                <a:t>Einfügen &gt; Text &gt; Kopf- und Fußzeile</a:t>
              </a:r>
            </a:p>
          </p:txBody>
        </p:sp>
        <p:sp>
          <p:nvSpPr>
            <p:cNvPr id="13" name="Layoutwechsel">
              <a:extLst>
                <a:ext uri="{FF2B5EF4-FFF2-40B4-BE49-F238E27FC236}">
                  <a16:creationId xmlns:a16="http://schemas.microsoft.com/office/drawing/2014/main" id="{6BCDAEA0-53BC-4E57-84CA-5C530F05A90E}"/>
                </a:ext>
              </a:extLst>
            </p:cNvPr>
            <p:cNvSpPr txBox="1"/>
            <p:nvPr userDrawn="1"/>
          </p:nvSpPr>
          <p:spPr>
            <a:xfrm rot="10800000" flipH="1" flipV="1">
              <a:off x="9252000" y="2283786"/>
              <a:ext cx="2952848" cy="1044048"/>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Einfügen einer Spalte/Zeile:</a:t>
              </a:r>
            </a:p>
            <a:p>
              <a:pPr indent="0" algn="l">
                <a:lnSpc>
                  <a:spcPct val="100000"/>
                </a:lnSpc>
                <a:spcBef>
                  <a:spcPts val="0"/>
                </a:spcBef>
                <a:spcAft>
                  <a:spcPts val="0"/>
                </a:spcAft>
              </a:pPr>
              <a:r>
                <a:rPr lang="de-DE" sz="1600" b="1" baseline="0" dirty="0">
                  <a:solidFill>
                    <a:schemeClr val="tx1"/>
                  </a:solidFill>
                  <a:latin typeface="+mn-lt"/>
                </a:rPr>
                <a:t>Markieren der Spalte/Zeile neben der eine weitere eingefügt werden soll:</a:t>
              </a:r>
            </a:p>
            <a:p>
              <a:pPr indent="0" algn="l">
                <a:lnSpc>
                  <a:spcPct val="100000"/>
                </a:lnSpc>
                <a:spcBef>
                  <a:spcPts val="0"/>
                </a:spcBef>
                <a:spcAft>
                  <a:spcPts val="0"/>
                </a:spcAft>
              </a:pPr>
              <a:r>
                <a:rPr lang="de-DE" sz="1600" b="1" baseline="0" dirty="0">
                  <a:solidFill>
                    <a:schemeClr val="tx1"/>
                  </a:solidFill>
                  <a:latin typeface="+mn-lt"/>
                </a:rPr>
                <a:t>Layout &gt; Hier die gewünschte Einfügeoption auswählen</a:t>
              </a:r>
            </a:p>
          </p:txBody>
        </p:sp>
      </p:grpSp>
      <p:cxnSp>
        <p:nvCxnSpPr>
          <p:cNvPr id="19" name="Gerader Verbinder 18">
            <a:extLst>
              <a:ext uri="{FF2B5EF4-FFF2-40B4-BE49-F238E27FC236}">
                <a16:creationId xmlns:a16="http://schemas.microsoft.com/office/drawing/2014/main" id="{4573989D-8FFD-4555-AAB7-592C2CE3AC9F}"/>
              </a:ext>
            </a:extLst>
          </p:cNvPr>
          <p:cNvCxnSpPr/>
          <p:nvPr userDrawn="1"/>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3269418-AEC9-43D6-9A0C-41CA02546BAE}"/>
              </a:ext>
            </a:extLst>
          </p:cNvPr>
          <p:cNvPicPr>
            <a:picLocks noChangeAspect="1"/>
          </p:cNvPicPr>
          <p:nvPr userDrawn="1"/>
        </p:nvPicPr>
        <p:blipFill rotWithShape="1">
          <a:blip r:embed="rId2"/>
          <a:srcRect b="4513"/>
          <a:stretch/>
        </p:blipFill>
        <p:spPr>
          <a:xfrm>
            <a:off x="12336001" y="4437031"/>
            <a:ext cx="2756284" cy="1152211"/>
          </a:xfrm>
          <a:prstGeom prst="rect">
            <a:avLst/>
          </a:prstGeom>
        </p:spPr>
      </p:pic>
      <p:pic>
        <p:nvPicPr>
          <p:cNvPr id="15" name="Grafik 14">
            <a:extLst>
              <a:ext uri="{FF2B5EF4-FFF2-40B4-BE49-F238E27FC236}">
                <a16:creationId xmlns:a16="http://schemas.microsoft.com/office/drawing/2014/main" id="{081CC49D-33BF-49DC-B533-86BE2EB412AB}"/>
              </a:ext>
            </a:extLst>
          </p:cNvPr>
          <p:cNvPicPr>
            <a:picLocks noChangeAspect="1"/>
          </p:cNvPicPr>
          <p:nvPr userDrawn="1"/>
        </p:nvPicPr>
        <p:blipFill>
          <a:blip r:embed="rId3"/>
          <a:stretch>
            <a:fillRect/>
          </a:stretch>
        </p:blipFill>
        <p:spPr>
          <a:xfrm>
            <a:off x="9744000" y="6239520"/>
            <a:ext cx="2016000" cy="384960"/>
          </a:xfrm>
          <a:prstGeom prst="rect">
            <a:avLst/>
          </a:prstGeom>
        </p:spPr>
      </p:pic>
    </p:spTree>
    <p:extLst>
      <p:ext uri="{BB962C8B-B14F-4D97-AF65-F5344CB8AC3E}">
        <p14:creationId xmlns:p14="http://schemas.microsoft.com/office/powerpoint/2010/main" val="1241588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hasCustomPrompt="1"/>
          </p:nvPr>
        </p:nvSpPr>
        <p:spPr>
          <a:xfrm>
            <a:off x="0" y="0"/>
            <a:ext cx="12192000" cy="6864000"/>
          </a:xfrm>
        </p:spPr>
        <p:txBody>
          <a:bodyPr anchor="ctr"/>
          <a:lstStyle>
            <a:lvl1pPr algn="ctr">
              <a:defRPr/>
            </a:lvl1pPr>
          </a:lstStyle>
          <a:p>
            <a:r>
              <a:rPr lang="de-DE" dirty="0"/>
              <a:t>Vollbild durch klicken einfügen.</a:t>
            </a:r>
          </a:p>
        </p:txBody>
      </p:sp>
    </p:spTree>
    <p:extLst>
      <p:ext uri="{BB962C8B-B14F-4D97-AF65-F5344CB8AC3E}">
        <p14:creationId xmlns:p14="http://schemas.microsoft.com/office/powerpoint/2010/main" val="753158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1.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2.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image" Target="../media/image3.emf"/><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image" Target="../media/image2.png"/><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12/13/2023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59179093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9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624000" y="528000"/>
            <a:ext cx="10080000" cy="624000"/>
          </a:xfrm>
          <a:prstGeom prst="rect">
            <a:avLst/>
          </a:prstGeom>
        </p:spPr>
        <p:txBody>
          <a:bodyPr vert="horz" lIns="0" tIns="0" rIns="0" bIns="0" rtlCol="0" anchor="t" anchorCtr="0">
            <a:noAutofit/>
          </a:bodyPr>
          <a:lstStyle/>
          <a:p>
            <a:r>
              <a:rPr lang="de-DE" dirty="0"/>
              <a:t>KAPITEL | CHART-HEADLINE</a:t>
            </a:r>
          </a:p>
        </p:txBody>
      </p:sp>
      <p:sp>
        <p:nvSpPr>
          <p:cNvPr id="3" name="Textplatzhalter 2"/>
          <p:cNvSpPr>
            <a:spLocks noGrp="1"/>
          </p:cNvSpPr>
          <p:nvPr userDrawn="1">
            <p:ph type="body" idx="1"/>
          </p:nvPr>
        </p:nvSpPr>
        <p:spPr>
          <a:xfrm>
            <a:off x="624000" y="1224000"/>
            <a:ext cx="10080000" cy="4488000"/>
          </a:xfrm>
          <a:prstGeom prst="rect">
            <a:avLst/>
          </a:prstGeom>
        </p:spPr>
        <p:txBody>
          <a:bodyPr vert="horz" lIns="0" tIns="0" rIns="0" bIns="0" rtlCol="0" anchor="t" anchorCtr="0">
            <a:noAutofit/>
          </a:bodyPr>
          <a:lstStyle/>
          <a:p>
            <a:pPr lvl="0"/>
            <a:r>
              <a:rPr lang="de-DE" dirty="0" err="1"/>
              <a:t>Subline</a:t>
            </a:r>
            <a:r>
              <a:rPr lang="de-DE" dirty="0"/>
              <a:t> auf erster Ebene // für weitere Ebenen (Text und Aufzählungen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p:cNvSpPr>
            <a:spLocks noGrp="1"/>
          </p:cNvSpPr>
          <p:nvPr userDrawn="1">
            <p:ph type="dt" sz="half" idx="2"/>
          </p:nvPr>
        </p:nvSpPr>
        <p:spPr>
          <a:xfrm>
            <a:off x="480000" y="7365485"/>
            <a:ext cx="5712011" cy="239979"/>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endParaRPr lang="de-DE" dirty="0"/>
          </a:p>
        </p:txBody>
      </p:sp>
      <p:sp>
        <p:nvSpPr>
          <p:cNvPr id="5" name="Fußzeilenplatzhalter 4"/>
          <p:cNvSpPr>
            <a:spLocks noGrp="1"/>
          </p:cNvSpPr>
          <p:nvPr userDrawn="1">
            <p:ph type="ftr" sz="quarter" idx="3"/>
          </p:nvPr>
        </p:nvSpPr>
        <p:spPr>
          <a:xfrm>
            <a:off x="960000" y="6336000"/>
            <a:ext cx="8400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r>
              <a:rPr lang="de-DE" dirty="0"/>
              <a:t>Titel | ggf. weitere Angaben</a:t>
            </a:r>
          </a:p>
        </p:txBody>
      </p:sp>
      <p:sp>
        <p:nvSpPr>
          <p:cNvPr id="6" name="Foliennummernplatzhalter 5"/>
          <p:cNvSpPr>
            <a:spLocks noGrp="1"/>
          </p:cNvSpPr>
          <p:nvPr userDrawn="1">
            <p:ph type="sldNum" sz="quarter" idx="4"/>
          </p:nvPr>
        </p:nvSpPr>
        <p:spPr>
          <a:xfrm>
            <a:off x="432000" y="6336000"/>
            <a:ext cx="336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fld id="{6C8FC03C-C266-4645-ABC5-645062898383}" type="slidenum">
              <a:rPr lang="de-DE" smtClean="0"/>
              <a:pPr/>
              <a:t>‹#›</a:t>
            </a:fld>
            <a:r>
              <a:rPr lang="de-DE"/>
              <a:t> </a:t>
            </a:r>
            <a:endParaRPr lang="de-DE" dirty="0"/>
          </a:p>
        </p:txBody>
      </p:sp>
      <p:grpSp>
        <p:nvGrpSpPr>
          <p:cNvPr id="31" name="Regieanweisungen"/>
          <p:cNvGrpSpPr/>
          <p:nvPr userDrawn="1"/>
        </p:nvGrpSpPr>
        <p:grpSpPr>
          <a:xfrm>
            <a:off x="-2784000" y="-624000"/>
            <a:ext cx="17712000" cy="8111999"/>
            <a:chOff x="-2088000" y="-468000"/>
            <a:chExt cx="13284000" cy="6083999"/>
          </a:xfrm>
        </p:grpSpPr>
        <p:grpSp>
          <p:nvGrpSpPr>
            <p:cNvPr id="29" name="Listenebenen"/>
            <p:cNvGrpSpPr/>
            <p:nvPr userDrawn="1"/>
          </p:nvGrpSpPr>
          <p:grpSpPr>
            <a:xfrm>
              <a:off x="-2088000" y="1368000"/>
              <a:ext cx="1980000" cy="2319874"/>
              <a:chOff x="-2088000" y="1368000"/>
              <a:chExt cx="1980000" cy="2319874"/>
            </a:xfrm>
          </p:grpSpPr>
          <p:sp>
            <p:nvSpPr>
              <p:cNvPr id="12" name="Text // Listenebene erhöhen"/>
              <p:cNvSpPr txBox="1"/>
              <p:nvPr userDrawn="1"/>
            </p:nvSpPr>
            <p:spPr>
              <a:xfrm>
                <a:off x="-2016000" y="2787874"/>
                <a:ext cx="936000" cy="396000"/>
              </a:xfrm>
              <a:prstGeom prst="rect">
                <a:avLst/>
              </a:prstGeom>
              <a:noFill/>
            </p:spPr>
            <p:txBody>
              <a:bodyPr wrap="square" lIns="0" tIns="0" rIns="0" bIns="0" rtlCol="0" anchor="ctr" anchorCtr="0">
                <a:noAutofit/>
              </a:body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Listenebene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erhöhen</a:t>
                </a:r>
              </a:p>
            </p:txBody>
          </p:sp>
          <p:sp>
            <p:nvSpPr>
              <p:cNvPr id="13" name="Text // Listenebene verringern"/>
              <p:cNvSpPr txBox="1"/>
              <p:nvPr userDrawn="1"/>
            </p:nvSpPr>
            <p:spPr>
              <a:xfrm>
                <a:off x="-2016000" y="3291874"/>
                <a:ext cx="936000" cy="396000"/>
              </a:xfrm>
              <a:prstGeom prst="rect">
                <a:avLst/>
              </a:prstGeom>
              <a:noFill/>
            </p:spPr>
            <p:txBody>
              <a:bodyPr wrap="square" lIns="0" tIns="0" rIns="0" bIns="0" rtlCol="0" anchor="ctr" anchorCtr="0">
                <a:noAutofit/>
              </a:body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Listenebene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verringern</a:t>
                </a:r>
              </a:p>
            </p:txBody>
          </p:sp>
          <p:sp>
            <p:nvSpPr>
              <p:cNvPr id="25" name="Listenebenen"/>
              <p:cNvSpPr txBox="1"/>
              <p:nvPr userDrawn="1"/>
            </p:nvSpPr>
            <p:spPr>
              <a:xfrm rot="10800000" flipH="1" flipV="1">
                <a:off x="-2088000" y="1368000"/>
                <a:ext cx="1980000" cy="82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Listen erstellen</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Wechseln Sie die Textebene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im Menü über: </a:t>
                </a:r>
                <a:br>
                  <a:rPr lang="de-DE" sz="1600" b="0" baseline="0" dirty="0">
                    <a:solidFill>
                      <a:schemeClr val="tx1"/>
                    </a:solidFill>
                    <a:latin typeface="+mn-lt"/>
                  </a:rPr>
                </a:br>
                <a:r>
                  <a:rPr lang="de-DE" sz="1600" b="1" baseline="0" dirty="0">
                    <a:solidFill>
                      <a:schemeClr val="tx1"/>
                    </a:solidFill>
                    <a:latin typeface="+mn-lt"/>
                  </a:rPr>
                  <a:t>Start &gt; Absatz &gt; Listenebene erhöhen/verringern</a:t>
                </a:r>
              </a:p>
            </p:txBody>
          </p:sp>
          <p:pic>
            <p:nvPicPr>
              <p:cNvPr id="27" name="Bild // Listenebene verringern"/>
              <p:cNvPicPr>
                <a:picLocks noChangeAspect="1"/>
              </p:cNvPicPr>
              <p:nvPr userDrawn="1"/>
            </p:nvPicPr>
            <p:blipFill>
              <a:blip r:embed="rId18"/>
              <a:stretch>
                <a:fillRect/>
              </a:stretch>
            </p:blipFill>
            <p:spPr>
              <a:xfrm>
                <a:off x="-963360" y="3291874"/>
                <a:ext cx="855360" cy="396000"/>
              </a:xfrm>
              <a:prstGeom prst="rect">
                <a:avLst/>
              </a:prstGeom>
            </p:spPr>
          </p:pic>
          <p:pic>
            <p:nvPicPr>
              <p:cNvPr id="28" name="Bild // Listenebene erhöhen"/>
              <p:cNvPicPr>
                <a:picLocks noChangeAspect="1"/>
              </p:cNvPicPr>
              <p:nvPr userDrawn="1"/>
            </p:nvPicPr>
            <p:blipFill>
              <a:blip r:embed="rId19"/>
              <a:stretch>
                <a:fillRect/>
              </a:stretch>
            </p:blipFill>
            <p:spPr>
              <a:xfrm>
                <a:off x="-963360" y="2787874"/>
                <a:ext cx="855360" cy="396000"/>
              </a:xfrm>
              <a:prstGeom prst="rect">
                <a:avLst/>
              </a:prstGeom>
            </p:spPr>
          </p:pic>
        </p:grpSp>
        <p:sp>
          <p:nvSpPr>
            <p:cNvPr id="14" name="Zurücksetzen"/>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Folie in Ursprungsform </a:t>
              </a:r>
            </a:p>
            <a:p>
              <a:pPr indent="0" algn="l">
                <a:lnSpc>
                  <a:spcPct val="100000"/>
                </a:lnSpc>
                <a:spcBef>
                  <a:spcPts val="0"/>
                </a:spcBef>
                <a:spcAft>
                  <a:spcPts val="0"/>
                </a:spcAft>
              </a:pPr>
              <a:r>
                <a:rPr lang="de-DE" sz="1600" b="0" baseline="0" dirty="0">
                  <a:solidFill>
                    <a:schemeClr val="tx1"/>
                  </a:solidFill>
                  <a:latin typeface="+mn-lt"/>
                </a:rPr>
                <a:t>bringen über Menü:</a:t>
              </a:r>
            </a:p>
            <a:p>
              <a:pPr indent="0" algn="l">
                <a:lnSpc>
                  <a:spcPct val="100000"/>
                </a:lnSpc>
                <a:spcBef>
                  <a:spcPts val="0"/>
                </a:spcBef>
                <a:spcAft>
                  <a:spcPts val="0"/>
                </a:spcAft>
              </a:pPr>
              <a:r>
                <a:rPr lang="de-DE" sz="1600" b="1" baseline="0" dirty="0">
                  <a:solidFill>
                    <a:schemeClr val="tx1"/>
                  </a:solidFill>
                  <a:latin typeface="+mn-lt"/>
                </a:rPr>
                <a:t>Start &gt; Folien &gt; Zurücksetzen</a:t>
              </a:r>
            </a:p>
          </p:txBody>
        </p:sp>
        <p:sp>
          <p:nvSpPr>
            <p:cNvPr id="15" name="Hilfslinien"/>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chemeClr val="tx1"/>
                  </a:solidFill>
                  <a:effectLst/>
                  <a:uLnTx/>
                  <a:uFillTx/>
                  <a:latin typeface="+mn-lt"/>
                  <a:ea typeface="+mn-ea"/>
                  <a:cs typeface="+mn-cs"/>
                </a:rPr>
                <a:t>Hilfslinien anzeigen über Menü: </a:t>
              </a:r>
              <a:r>
                <a:rPr kumimoji="0" lang="de-DE" sz="1600" b="1" i="0" u="none" strike="noStrike" kern="1200" cap="none" spc="0" normalizeH="0" baseline="0" noProof="0" dirty="0">
                  <a:ln>
                    <a:noFill/>
                  </a:ln>
                  <a:solidFill>
                    <a:schemeClr val="tx1"/>
                  </a:solidFill>
                  <a:effectLst/>
                  <a:uLnTx/>
                  <a:uFillTx/>
                  <a:latin typeface="+mn-lt"/>
                  <a:ea typeface="+mn-ea"/>
                  <a:cs typeface="+mn-cs"/>
                </a:rPr>
                <a:t>Ansicht &gt; Anzeigen &gt; Haken bei Führungslinien setzen</a:t>
              </a:r>
            </a:p>
          </p:txBody>
        </p:sp>
        <p:sp>
          <p:nvSpPr>
            <p:cNvPr id="16" name="Fußzeile"/>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Fußzeile anpassen: </a:t>
              </a:r>
              <a:r>
                <a:rPr lang="de-DE" sz="1600" b="1" baseline="0" dirty="0">
                  <a:solidFill>
                    <a:schemeClr val="tx1"/>
                  </a:solidFill>
                  <a:latin typeface="+mn-lt"/>
                </a:rPr>
                <a:t>Einfügen &gt; Text &gt; Kopf- und Fußzeile</a:t>
              </a:r>
            </a:p>
          </p:txBody>
        </p:sp>
        <p:sp>
          <p:nvSpPr>
            <p:cNvPr id="30" name="Layoutwechsel"/>
            <p:cNvSpPr txBox="1"/>
            <p:nvPr userDrawn="1"/>
          </p:nvSpPr>
          <p:spPr>
            <a:xfrm rot="10800000" flipH="1" flipV="1">
              <a:off x="9252000" y="2283786"/>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Wechsel des Folienlayouts </a:t>
              </a:r>
              <a:br>
                <a:rPr lang="de-DE" sz="1600" b="0" baseline="0" dirty="0">
                  <a:solidFill>
                    <a:schemeClr val="tx1"/>
                  </a:solidFill>
                  <a:latin typeface="+mn-lt"/>
                </a:rPr>
              </a:br>
              <a:r>
                <a:rPr lang="de-DE" sz="1600" b="0" baseline="0" dirty="0">
                  <a:solidFill>
                    <a:schemeClr val="tx1"/>
                  </a:solidFill>
                  <a:latin typeface="+mn-lt"/>
                </a:rPr>
                <a:t>im Menü über:</a:t>
              </a:r>
            </a:p>
            <a:p>
              <a:pPr marL="0" marR="0" lvl="0" indent="0" algn="l"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Start &gt; Folien &gt; Layout</a:t>
              </a:r>
            </a:p>
          </p:txBody>
        </p:sp>
      </p:grpSp>
      <p:cxnSp>
        <p:nvCxnSpPr>
          <p:cNvPr id="17" name="Gerader Verbinder 16">
            <a:extLst>
              <a:ext uri="{FF2B5EF4-FFF2-40B4-BE49-F238E27FC236}">
                <a16:creationId xmlns:a16="http://schemas.microsoft.com/office/drawing/2014/main" id="{F61B1FA0-8233-4248-B899-BF9702E3E986}"/>
              </a:ext>
            </a:extLst>
          </p:cNvPr>
          <p:cNvCxnSpPr/>
          <p:nvPr userDrawn="1"/>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289C4D98-9606-4382-895C-2F9999CA3289}"/>
              </a:ext>
            </a:extLst>
          </p:cNvPr>
          <p:cNvPicPr>
            <a:picLocks noChangeAspect="1"/>
          </p:cNvPicPr>
          <p:nvPr userDrawn="1"/>
        </p:nvPicPr>
        <p:blipFill>
          <a:blip r:embed="rId20"/>
          <a:stretch>
            <a:fillRect/>
          </a:stretch>
        </p:blipFill>
        <p:spPr>
          <a:xfrm>
            <a:off x="9744000" y="6239520"/>
            <a:ext cx="2016000" cy="384960"/>
          </a:xfrm>
          <a:prstGeom prst="rect">
            <a:avLst/>
          </a:prstGeom>
        </p:spPr>
      </p:pic>
    </p:spTree>
    <p:extLst>
      <p:ext uri="{BB962C8B-B14F-4D97-AF65-F5344CB8AC3E}">
        <p14:creationId xmlns:p14="http://schemas.microsoft.com/office/powerpoint/2010/main" val="102810356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hf hdr="0" dt="0"/>
  <p:txStyles>
    <p:titleStyle>
      <a:lvl1pPr marL="0" indent="0" algn="l" defTabSz="914377" rtl="0" eaLnBrk="1" latinLnBrk="0" hangingPunct="1">
        <a:lnSpc>
          <a:spcPct val="100000"/>
        </a:lnSpc>
        <a:spcBef>
          <a:spcPts val="0"/>
        </a:spcBef>
        <a:buFont typeface="Arial" panose="020B0604020202020204" pitchFamily="34" charset="0"/>
        <a:buNone/>
        <a:defRPr sz="3600" b="0" kern="1200" baseline="0">
          <a:solidFill>
            <a:schemeClr val="tx2"/>
          </a:solidFill>
          <a:latin typeface="+mn-lt"/>
          <a:ea typeface="+mj-ea"/>
          <a:cs typeface="+mj-cs"/>
        </a:defRPr>
      </a:lvl1pPr>
    </p:titleStyle>
    <p:bodyStyle>
      <a:lvl1pPr marL="0" indent="0" algn="l" defTabSz="914377" rtl="0" eaLnBrk="1" latinLnBrk="0" hangingPunct="1">
        <a:lnSpc>
          <a:spcPts val="2400"/>
        </a:lnSpc>
        <a:spcBef>
          <a:spcPts val="0"/>
        </a:spcBef>
        <a:spcAft>
          <a:spcPts val="1600"/>
        </a:spcAft>
        <a:buSzPct val="75000"/>
        <a:buFont typeface="Arial" panose="020B0604020202020204" pitchFamily="34" charset="0"/>
        <a:buNone/>
        <a:defRPr sz="2000" b="1" kern="1200" baseline="0">
          <a:solidFill>
            <a:schemeClr val="tx2"/>
          </a:solidFill>
          <a:latin typeface="+mn-lt"/>
          <a:ea typeface="+mn-ea"/>
          <a:cs typeface="+mn-cs"/>
        </a:defRPr>
      </a:lvl1pPr>
      <a:lvl2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2pPr>
      <a:lvl3pPr marL="311992" indent="-311992" algn="l" defTabSz="914377" rtl="0" eaLnBrk="1" latinLnBrk="0" hangingPunct="1">
        <a:lnSpc>
          <a:spcPts val="2400"/>
        </a:lnSpc>
        <a:spcBef>
          <a:spcPts val="0"/>
        </a:spcBef>
        <a:spcAft>
          <a:spcPts val="800"/>
        </a:spcAft>
        <a:buClr>
          <a:schemeClr val="bg2"/>
        </a:buClr>
        <a:buSzPct val="100000"/>
        <a:buFont typeface="Wingdings" panose="05000000000000000000" pitchFamily="2" charset="2"/>
        <a:buChar char="§"/>
        <a:defRPr sz="2000" kern="1200" baseline="0">
          <a:solidFill>
            <a:schemeClr val="tx2"/>
          </a:solidFill>
          <a:latin typeface="+mn-lt"/>
          <a:ea typeface="+mn-ea"/>
          <a:cs typeface="+mn-cs"/>
        </a:defRPr>
      </a:lvl3pPr>
      <a:lvl4pPr marL="623984"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mn-lt"/>
          <a:ea typeface="+mn-ea"/>
          <a:cs typeface="+mn-cs"/>
        </a:defRPr>
      </a:lvl4pPr>
      <a:lvl5pPr marL="935977"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mn-lt"/>
          <a:ea typeface="+mn-ea"/>
          <a:cs typeface="+mn-cs"/>
        </a:defRPr>
      </a:lvl5pPr>
      <a:lvl6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6pPr>
      <a:lvl7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7pPr>
      <a:lvl8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8pPr>
      <a:lvl9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p15:clr>
            <a:srgbClr val="5ACBF0"/>
          </p15:clr>
        </p15:guide>
        <p15:guide id="2" pos="5059">
          <p15:clr>
            <a:srgbClr val="5ACBF0"/>
          </p15:clr>
        </p15:guide>
        <p15:guide id="3" orient="horz" pos="245">
          <p15:clr>
            <a:srgbClr val="5ACBF0"/>
          </p15:clr>
        </p15:guide>
        <p15:guide id="4" orient="horz" pos="2700">
          <p15:clr>
            <a:srgbClr val="5ACBF0"/>
          </p15:clr>
        </p15:guide>
        <p15:guide id="5" pos="5443">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demo.mdi.ruhr-uni-bochum.de/object/ag2s-4870" TargetMode="Externa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im.mdi.ruhr-uni-bochum.de/file/csv/669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hyperlink" Target="https://demo.mdi.ruhr-uni-bochum.de/search/"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hyperlink" Target="https://demo.mdi.ruhr-uni-bochum.de/search/?system=As-Ga&amp;typeid=8&amp;Aspctmin=30&amp;Aspctmax=50&amp;Gaabsmin=1&amp;Gaabsmax=3&amp;pr0name=E%3Csub%3Eg%3C%2Fsub%3E&amp;pr0type=Float&amp;pr0min=1.5&amp;pr0max=2&amp;prcnt=1" TargetMode="External"/><Relationship Id="rId4" Type="http://schemas.openxmlformats.org/officeDocument/2006/relationships/hyperlink" Target="https://demo.mdi.ruhr-uni-bochum.de/search/?system=As-Ga&amp;typeid=8&amp;Aspctmin=30&amp;Aspctmax=50&amp;Gaabsmin=1&amp;Gaabsmax=3&amp;pr0name=E%3Csub%3Eg%3C%2Fsub%3E&amp;pr0type=Float&amp;pr0min=1.5&amp;pr0max=2&amp;pr1name=Comment&amp;pr1type=String&amp;pr1max=3&amp;pr1str=solution&amp;prcnt=2"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hyperlink" Target="https://inf.mdi.ruhr-uni-bochum.de/" TargetMode="External"/><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gitlab.ruhr-uni-bochum.de/vic/infproject" TargetMode="External"/><Relationship Id="rId11" Type="http://schemas.openxmlformats.org/officeDocument/2006/relationships/image" Target="../media/image46.png"/><Relationship Id="rId5" Type="http://schemas.openxmlformats.org/officeDocument/2006/relationships/hyperlink" Target="https://demo.matinf.pro/" TargetMode="External"/><Relationship Id="rId10" Type="http://schemas.openxmlformats.org/officeDocument/2006/relationships/image" Target="../media/image45.png"/><Relationship Id="rId4" Type="http://schemas.openxmlformats.org/officeDocument/2006/relationships/hyperlink" Target="https://demo.mdi.ruhr-uni-bochum.de/" TargetMode="External"/><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hyperlink" Target="mailto:Victor.Dudarev@rub.d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vdudarev.r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en.wikipedia.org/wiki/Multitenancy"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demo.mdi.ruhr-uni-bochum.de/"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demo.mdi.ruhr-uni-bochum.de/object/k3bi2i9-3789" TargetMode="External"/><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demo.mdi.ruhr-uni-bochum.de/adminobject/edititem/3789"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hyperlink" Target="https://demo.mdi.ruhr-uni-bochum.de/adminobject/edititem/4870" TargetMode="External"/><Relationship Id="rId4" Type="http://schemas.openxmlformats.org/officeDocument/2006/relationships/hyperlink" Target="https://demo.mdi.ruhr-uni-bochum.de/object/ag2s-487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crc247.mdi.ruhr-uni-bochum.de/object/synthesis-for-sample-8220-co-deposition-221111-k3-3-192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s://crc247.mdi.ruhr-uni-bochum.de/properties/edititem/1922" TargetMode="External"/><Relationship Id="rId4" Type="http://schemas.openxmlformats.org/officeDocument/2006/relationships/hyperlink" Target="https://crc247.mdi.ruhr-uni-bochum.de/object/synthesis-for-sample-8220-co-deposition-221111-k3-3-1922"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demo.mdi.ruhr-uni-bochum.de/adminobject/edititem/487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16CCD21-E299-5C7E-CA0C-A0E5FDD35A78}"/>
              </a:ext>
            </a:extLst>
          </p:cNvPr>
          <p:cNvSpPr/>
          <p:nvPr/>
        </p:nvSpPr>
        <p:spPr>
          <a:xfrm>
            <a:off x="0" y="5752682"/>
            <a:ext cx="12192000" cy="1105318"/>
          </a:xfrm>
          <a:prstGeom prst="rect">
            <a:avLst/>
          </a:prstGeom>
          <a:solidFill>
            <a:srgbClr val="17365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6">
            <a:extLst>
              <a:ext uri="{FF2B5EF4-FFF2-40B4-BE49-F238E27FC236}">
                <a16:creationId xmlns:a16="http://schemas.microsoft.com/office/drawing/2014/main" id="{12F0A855-EB3C-04D6-EFE5-D5946B1C1BF9}"/>
              </a:ext>
            </a:extLst>
          </p:cNvPr>
          <p:cNvSpPr>
            <a:spLocks noGrp="1"/>
          </p:cNvSpPr>
          <p:nvPr>
            <p:ph type="subTitle" idx="1"/>
          </p:nvPr>
        </p:nvSpPr>
        <p:spPr>
          <a:xfrm>
            <a:off x="1346200" y="3849688"/>
            <a:ext cx="9448800" cy="1022115"/>
          </a:xfrm>
        </p:spPr>
        <p:txBody>
          <a:bodyPr>
            <a:normAutofit/>
          </a:bodyPr>
          <a:lstStyle/>
          <a:p>
            <a:r>
              <a:rPr lang="en-US" dirty="0"/>
              <a:t>Victor </a:t>
            </a:r>
            <a:r>
              <a:rPr lang="en-US" dirty="0" err="1"/>
              <a:t>Dudarev</a:t>
            </a:r>
            <a:r>
              <a:rPr lang="en-US" dirty="0"/>
              <a:t>, Alfred Ludwig</a:t>
            </a:r>
          </a:p>
        </p:txBody>
      </p:sp>
      <p:sp>
        <p:nvSpPr>
          <p:cNvPr id="19" name="Titel 5">
            <a:extLst>
              <a:ext uri="{FF2B5EF4-FFF2-40B4-BE49-F238E27FC236}">
                <a16:creationId xmlns:a16="http://schemas.microsoft.com/office/drawing/2014/main" id="{1FD4D80D-43CE-4DFC-2871-ED5F1AF6FFDA}"/>
              </a:ext>
            </a:extLst>
          </p:cNvPr>
          <p:cNvSpPr>
            <a:spLocks noGrp="1"/>
          </p:cNvSpPr>
          <p:nvPr>
            <p:ph type="ctrTitle"/>
          </p:nvPr>
        </p:nvSpPr>
        <p:spPr>
          <a:xfrm>
            <a:off x="988142" y="831853"/>
            <a:ext cx="10264877" cy="2798763"/>
          </a:xfrm>
        </p:spPr>
        <p:txBody>
          <a:bodyPr>
            <a:normAutofit/>
          </a:bodyPr>
          <a:lstStyle/>
          <a:p>
            <a:pPr>
              <a:lnSpc>
                <a:spcPct val="114000"/>
              </a:lnSpc>
              <a:spcBef>
                <a:spcPts val="300"/>
              </a:spcBef>
              <a:spcAft>
                <a:spcPts val="300"/>
              </a:spcAft>
            </a:pPr>
            <a:br>
              <a:rPr lang="en-US" sz="4000" dirty="0">
                <a:effectLst>
                  <a:outerShdw blurRad="38100" dist="38100" dir="2700000" algn="tl">
                    <a:srgbClr val="000000">
                      <a:alpha val="43137"/>
                    </a:srgbClr>
                  </a:outerShdw>
                </a:effectLst>
              </a:rPr>
            </a:br>
            <a:r>
              <a:rPr lang="en-US" sz="4000" dirty="0">
                <a:effectLst>
                  <a:outerShdw blurRad="38100" dist="38100" dir="2700000" algn="tl">
                    <a:srgbClr val="000000">
                      <a:alpha val="43137"/>
                    </a:srgbClr>
                  </a:outerShdw>
                </a:effectLst>
              </a:rPr>
              <a:t>Flexible Research Data Management System </a:t>
            </a:r>
            <a:br>
              <a:rPr lang="en-US" sz="4000" dirty="0">
                <a:effectLst>
                  <a:outerShdw blurRad="38100" dist="38100" dir="2700000" algn="tl">
                    <a:srgbClr val="000000">
                      <a:alpha val="43137"/>
                    </a:srgbClr>
                  </a:outerShdw>
                </a:effectLst>
              </a:rPr>
            </a:br>
            <a:r>
              <a:rPr lang="en-US" sz="4000" dirty="0">
                <a:effectLst>
                  <a:outerShdw blurRad="38100" dist="38100" dir="2700000" algn="tl">
                    <a:srgbClr val="000000">
                      <a:alpha val="43137"/>
                    </a:srgbClr>
                  </a:outerShdw>
                </a:effectLst>
              </a:rPr>
              <a:t>for Inorganic Materials Science</a:t>
            </a:r>
            <a:endParaRPr lang="de-DE" sz="4000" cap="none" dirty="0">
              <a:effectLst>
                <a:outerShdw blurRad="38100" dist="38100" dir="2700000" algn="tl">
                  <a:srgbClr val="000000">
                    <a:alpha val="43137"/>
                  </a:srgbClr>
                </a:outerShdw>
              </a:effectLst>
            </a:endParaRPr>
          </a:p>
        </p:txBody>
      </p:sp>
      <p:pic>
        <p:nvPicPr>
          <p:cNvPr id="6" name="Picture 5">
            <a:extLst>
              <a:ext uri="{FF2B5EF4-FFF2-40B4-BE49-F238E27FC236}">
                <a16:creationId xmlns:a16="http://schemas.microsoft.com/office/drawing/2014/main" id="{B2CC8B0B-DF98-5F00-355E-7ADE055E0049}"/>
              </a:ext>
            </a:extLst>
          </p:cNvPr>
          <p:cNvPicPr>
            <a:picLocks noChangeAspect="1"/>
          </p:cNvPicPr>
          <p:nvPr/>
        </p:nvPicPr>
        <p:blipFill>
          <a:blip r:embed="rId2"/>
          <a:stretch>
            <a:fillRect/>
          </a:stretch>
        </p:blipFill>
        <p:spPr>
          <a:xfrm>
            <a:off x="358351" y="6073677"/>
            <a:ext cx="2114845" cy="552527"/>
          </a:xfrm>
          <a:prstGeom prst="rect">
            <a:avLst/>
          </a:prstGeom>
        </p:spPr>
      </p:pic>
    </p:spTree>
    <p:extLst>
      <p:ext uri="{BB962C8B-B14F-4D97-AF65-F5344CB8AC3E}">
        <p14:creationId xmlns:p14="http://schemas.microsoft.com/office/powerpoint/2010/main" val="234104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DD601E-199E-FFC6-1172-27B0235E1E8F}"/>
              </a:ext>
            </a:extLst>
          </p:cNvPr>
          <p:cNvPicPr>
            <a:picLocks noChangeAspect="1"/>
          </p:cNvPicPr>
          <p:nvPr/>
        </p:nvPicPr>
        <p:blipFill>
          <a:blip r:embed="rId3"/>
          <a:stretch>
            <a:fillRect/>
          </a:stretch>
        </p:blipFill>
        <p:spPr>
          <a:xfrm>
            <a:off x="117571" y="1271612"/>
            <a:ext cx="5750666" cy="2995261"/>
          </a:xfrm>
          <a:prstGeom prst="rect">
            <a:avLst/>
          </a:prstGeom>
          <a:ln>
            <a:solidFill>
              <a:srgbClr val="0070C0"/>
            </a:solidFill>
          </a:ln>
        </p:spPr>
      </p:pic>
      <p:pic>
        <p:nvPicPr>
          <p:cNvPr id="10" name="Picture 9">
            <a:extLst>
              <a:ext uri="{FF2B5EF4-FFF2-40B4-BE49-F238E27FC236}">
                <a16:creationId xmlns:a16="http://schemas.microsoft.com/office/drawing/2014/main" id="{ACE8E86B-FCB8-F38D-09AB-2079A11639E1}"/>
              </a:ext>
            </a:extLst>
          </p:cNvPr>
          <p:cNvPicPr>
            <a:picLocks noChangeAspect="1"/>
          </p:cNvPicPr>
          <p:nvPr/>
        </p:nvPicPr>
        <p:blipFill>
          <a:blip r:embed="rId4"/>
          <a:stretch>
            <a:fillRect/>
          </a:stretch>
        </p:blipFill>
        <p:spPr>
          <a:xfrm>
            <a:off x="5205046" y="3880985"/>
            <a:ext cx="6765889" cy="2151175"/>
          </a:xfrm>
          <a:prstGeom prst="rect">
            <a:avLst/>
          </a:prstGeom>
          <a:ln>
            <a:solidFill>
              <a:srgbClr val="0070C0"/>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Table Data: Export and Import</a:t>
            </a:r>
            <a:br>
              <a:rPr lang="en-US" sz="3733" dirty="0"/>
            </a:br>
            <a:endParaRPr lang="de-DE" sz="1600" dirty="0"/>
          </a:p>
        </p:txBody>
      </p:sp>
      <p:sp>
        <p:nvSpPr>
          <p:cNvPr id="3" name="Text Placeholder 2">
            <a:extLst>
              <a:ext uri="{FF2B5EF4-FFF2-40B4-BE49-F238E27FC236}">
                <a16:creationId xmlns:a16="http://schemas.microsoft.com/office/drawing/2014/main" id="{4B431B46-2E98-2E1E-C8BF-E6EEDE5226AE}"/>
              </a:ext>
            </a:extLst>
          </p:cNvPr>
          <p:cNvSpPr>
            <a:spLocks noGrp="1"/>
          </p:cNvSpPr>
          <p:nvPr>
            <p:ph type="body" sz="quarter" idx="13"/>
          </p:nvPr>
        </p:nvSpPr>
        <p:spPr/>
        <p:txBody>
          <a:bodyPr/>
          <a:lstStyle/>
          <a:p>
            <a:pPr indent="0">
              <a:buNone/>
            </a:pPr>
            <a:r>
              <a:rPr lang="en-US" altLang="ru-RU" sz="1000" dirty="0">
                <a:solidFill>
                  <a:prstClr val="black"/>
                </a:solidFill>
                <a:latin typeface="Arial" panose="020B0604020202020204" pitchFamily="34" charset="0"/>
                <a:hlinkClick r:id="rId5"/>
              </a:rPr>
              <a:t>https://demo.mdi.ruhr-uni-bochum.de/object/ag2s-4870</a:t>
            </a:r>
            <a:endParaRPr lang="en-US" altLang="ru-RU" sz="1000" dirty="0">
              <a:solidFill>
                <a:prstClr val="black"/>
              </a:solidFill>
              <a:latin typeface="Arial" panose="020B0604020202020204" pitchFamily="34" charset="0"/>
            </a:endParaRPr>
          </a:p>
          <a:p>
            <a:pPr indent="0">
              <a:buNone/>
            </a:pPr>
            <a:endParaRPr lang="en-US" dirty="0"/>
          </a:p>
        </p:txBody>
      </p:sp>
      <p:sp>
        <p:nvSpPr>
          <p:cNvPr id="38" name="TextBox 37">
            <a:extLst>
              <a:ext uri="{FF2B5EF4-FFF2-40B4-BE49-F238E27FC236}">
                <a16:creationId xmlns:a16="http://schemas.microsoft.com/office/drawing/2014/main" id="{E2355FA9-6262-DACD-C01E-4076CC8B9987}"/>
              </a:ext>
            </a:extLst>
          </p:cNvPr>
          <p:cNvSpPr txBox="1"/>
          <p:nvPr/>
        </p:nvSpPr>
        <p:spPr>
          <a:xfrm>
            <a:off x="0" y="4275980"/>
            <a:ext cx="8873067" cy="297454"/>
          </a:xfrm>
          <a:prstGeom prst="rect">
            <a:avLst/>
          </a:prstGeom>
          <a:noFill/>
        </p:spPr>
        <p:txBody>
          <a:bodyPr wrap="square">
            <a:spAutoFit/>
          </a:bodyPr>
          <a:lstStyle/>
          <a:p>
            <a:pPr defTabSz="914377"/>
            <a:r>
              <a:rPr lang="en-US" altLang="ru-RU" sz="1333" dirty="0">
                <a:solidFill>
                  <a:prstClr val="black"/>
                </a:solidFill>
                <a:latin typeface="Arial" panose="020B0604020202020204" pitchFamily="34" charset="0"/>
                <a:hlinkClick r:id="rId5"/>
              </a:rPr>
              <a:t>https://demo.mdi.ruhr-uni-bochum.de/object/ag2s-4870</a:t>
            </a:r>
            <a:endParaRPr lang="en-US" altLang="ru-RU" sz="1333" dirty="0">
              <a:solidFill>
                <a:prstClr val="black"/>
              </a:solidFill>
              <a:latin typeface="Arial" panose="020B0604020202020204" pitchFamily="34" charset="0"/>
            </a:endParaRPr>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50770" y="879061"/>
            <a:ext cx="5949221"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make table properties modification easy</a:t>
            </a:r>
          </a:p>
        </p:txBody>
      </p:sp>
      <p:sp>
        <p:nvSpPr>
          <p:cNvPr id="11" name="Arrow: Curved Down 10">
            <a:extLst>
              <a:ext uri="{FF2B5EF4-FFF2-40B4-BE49-F238E27FC236}">
                <a16:creationId xmlns:a16="http://schemas.microsoft.com/office/drawing/2014/main" id="{C2B92A3A-5160-A1A0-ACB1-53AFBEEBAE35}"/>
              </a:ext>
            </a:extLst>
          </p:cNvPr>
          <p:cNvSpPr/>
          <p:nvPr/>
        </p:nvSpPr>
        <p:spPr>
          <a:xfrm rot="12927582" flipH="1">
            <a:off x="1533430" y="3535886"/>
            <a:ext cx="6971677" cy="1176985"/>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4" name="TextBox 13">
            <a:extLst>
              <a:ext uri="{FF2B5EF4-FFF2-40B4-BE49-F238E27FC236}">
                <a16:creationId xmlns:a16="http://schemas.microsoft.com/office/drawing/2014/main" id="{481EDB63-7412-4F04-BC69-879D57A53B89}"/>
              </a:ext>
            </a:extLst>
          </p:cNvPr>
          <p:cNvSpPr txBox="1"/>
          <p:nvPr/>
        </p:nvSpPr>
        <p:spPr>
          <a:xfrm>
            <a:off x="3804533" y="4539401"/>
            <a:ext cx="1514356" cy="584775"/>
          </a:xfrm>
          <a:prstGeom prst="rect">
            <a:avLst/>
          </a:prstGeom>
          <a:noFill/>
        </p:spPr>
        <p:txBody>
          <a:bodyPr wrap="square">
            <a:spAutoFit/>
          </a:bodyPr>
          <a:lstStyle/>
          <a:p>
            <a:pPr defTabSz="914377"/>
            <a:r>
              <a:rPr lang="en-US" sz="3200" b="1" dirty="0">
                <a:solidFill>
                  <a:srgbClr val="0070C0"/>
                </a:solidFill>
              </a:rPr>
              <a:t>Export</a:t>
            </a:r>
          </a:p>
        </p:txBody>
      </p:sp>
      <p:sp>
        <p:nvSpPr>
          <p:cNvPr id="16" name="Arrow: Curved Down 15">
            <a:extLst>
              <a:ext uri="{FF2B5EF4-FFF2-40B4-BE49-F238E27FC236}">
                <a16:creationId xmlns:a16="http://schemas.microsoft.com/office/drawing/2014/main" id="{7ADD71A0-6E81-D1B0-EAFB-0DD95A14FF4A}"/>
              </a:ext>
            </a:extLst>
          </p:cNvPr>
          <p:cNvSpPr/>
          <p:nvPr/>
        </p:nvSpPr>
        <p:spPr>
          <a:xfrm rot="12927582" flipV="1">
            <a:off x="4317437" y="2530731"/>
            <a:ext cx="7035812" cy="1212827"/>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7" name="TextBox 16">
            <a:extLst>
              <a:ext uri="{FF2B5EF4-FFF2-40B4-BE49-F238E27FC236}">
                <a16:creationId xmlns:a16="http://schemas.microsoft.com/office/drawing/2014/main" id="{275EF1FB-DBD4-37B6-572C-727121C6B386}"/>
              </a:ext>
            </a:extLst>
          </p:cNvPr>
          <p:cNvSpPr txBox="1"/>
          <p:nvPr/>
        </p:nvSpPr>
        <p:spPr>
          <a:xfrm>
            <a:off x="7632170" y="2626439"/>
            <a:ext cx="3034625" cy="892552"/>
          </a:xfrm>
          <a:prstGeom prst="rect">
            <a:avLst/>
          </a:prstGeom>
          <a:noFill/>
        </p:spPr>
        <p:txBody>
          <a:bodyPr wrap="square">
            <a:spAutoFit/>
          </a:bodyPr>
          <a:lstStyle/>
          <a:p>
            <a:pPr defTabSz="914377"/>
            <a:r>
              <a:rPr lang="en-US" sz="3200" b="1" dirty="0">
                <a:solidFill>
                  <a:srgbClr val="0070C0"/>
                </a:solidFill>
              </a:rPr>
              <a:t>Import</a:t>
            </a:r>
            <a:br>
              <a:rPr lang="en-US" sz="2000" dirty="0">
                <a:solidFill>
                  <a:srgbClr val="0070C0"/>
                </a:solidFill>
              </a:rPr>
            </a:br>
            <a:r>
              <a:rPr lang="en-US" sz="2000" dirty="0">
                <a:solidFill>
                  <a:prstClr val="white">
                    <a:lumMod val="65000"/>
                  </a:prstClr>
                </a:solidFill>
              </a:rPr>
              <a:t>(requires permissions)</a:t>
            </a:r>
          </a:p>
        </p:txBody>
      </p:sp>
      <p:sp>
        <p:nvSpPr>
          <p:cNvPr id="18" name="Text Box 52">
            <a:extLst>
              <a:ext uri="{FF2B5EF4-FFF2-40B4-BE49-F238E27FC236}">
                <a16:creationId xmlns:a16="http://schemas.microsoft.com/office/drawing/2014/main" id="{725C1494-9081-4699-53AF-39194A908ED2}"/>
              </a:ext>
            </a:extLst>
          </p:cNvPr>
          <p:cNvSpPr txBox="1">
            <a:spLocks noChangeArrowheads="1"/>
          </p:cNvSpPr>
          <p:nvPr/>
        </p:nvSpPr>
        <p:spPr bwMode="auto">
          <a:xfrm>
            <a:off x="7763943" y="892142"/>
            <a:ext cx="4377288" cy="173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Steps: </a:t>
            </a:r>
          </a:p>
          <a:p>
            <a:pPr marL="457189" indent="-457189" defTabSz="914377">
              <a:spcBef>
                <a:spcPts val="0"/>
              </a:spcBef>
              <a:buFontTx/>
              <a:buAutoNum type="arabicParenR"/>
            </a:pPr>
            <a:r>
              <a:rPr lang="en-US" altLang="ru-RU" sz="2133" b="1" dirty="0">
                <a:solidFill>
                  <a:prstClr val="black"/>
                </a:solidFill>
                <a:latin typeface="+mn-lt"/>
              </a:rPr>
              <a:t>Download</a:t>
            </a:r>
            <a:r>
              <a:rPr lang="en-US" altLang="ru-RU" sz="2133" dirty="0">
                <a:solidFill>
                  <a:prstClr val="black"/>
                </a:solidFill>
                <a:latin typeface="+mn-lt"/>
              </a:rPr>
              <a:t> data</a:t>
            </a:r>
          </a:p>
          <a:p>
            <a:pPr marL="457189" indent="-457189" defTabSz="914377">
              <a:spcBef>
                <a:spcPts val="0"/>
              </a:spcBef>
              <a:buFontTx/>
              <a:buAutoNum type="arabicParenR"/>
            </a:pPr>
            <a:r>
              <a:rPr lang="en-US" altLang="ru-RU" sz="2133" dirty="0">
                <a:solidFill>
                  <a:prstClr val="black"/>
                </a:solidFill>
                <a:latin typeface="+mn-lt"/>
              </a:rPr>
              <a:t>Open in Excel and </a:t>
            </a:r>
            <a:r>
              <a:rPr lang="en-US" altLang="ru-RU" sz="2133" b="1" dirty="0">
                <a:solidFill>
                  <a:prstClr val="black"/>
                </a:solidFill>
                <a:latin typeface="+mn-lt"/>
              </a:rPr>
              <a:t>edit</a:t>
            </a:r>
          </a:p>
          <a:p>
            <a:pPr marL="457189" indent="-457189" defTabSz="914377">
              <a:spcBef>
                <a:spcPts val="0"/>
              </a:spcBef>
              <a:buFontTx/>
              <a:buAutoNum type="arabicParenR"/>
            </a:pPr>
            <a:r>
              <a:rPr lang="en-US" altLang="ru-RU" sz="2133" b="1" dirty="0">
                <a:solidFill>
                  <a:prstClr val="black"/>
                </a:solidFill>
                <a:latin typeface="+mn-lt"/>
              </a:rPr>
              <a:t>Upload</a:t>
            </a:r>
            <a:r>
              <a:rPr lang="en-US" altLang="ru-RU" sz="2133" dirty="0">
                <a:solidFill>
                  <a:prstClr val="black"/>
                </a:solidFill>
                <a:latin typeface="+mn-lt"/>
              </a:rPr>
              <a:t> changed data back to the RDMS</a:t>
            </a:r>
          </a:p>
        </p:txBody>
      </p:sp>
    </p:spTree>
    <p:extLst>
      <p:ext uri="{BB962C8B-B14F-4D97-AF65-F5344CB8AC3E}">
        <p14:creationId xmlns:p14="http://schemas.microsoft.com/office/powerpoint/2010/main" val="2995718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Extensibility</a:t>
            </a:r>
            <a:r>
              <a:rPr lang="de-DE" dirty="0"/>
              <a:t>: </a:t>
            </a:r>
            <a:r>
              <a:rPr lang="en-US" sz="3733" dirty="0"/>
              <a:t>User-defined Object Types</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239021" y="838987"/>
            <a:ext cx="11952979"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introduce new object types</a:t>
            </a:r>
          </a:p>
        </p:txBody>
      </p:sp>
      <p:sp>
        <p:nvSpPr>
          <p:cNvPr id="3" name="Text Box 10">
            <a:extLst>
              <a:ext uri="{FF2B5EF4-FFF2-40B4-BE49-F238E27FC236}">
                <a16:creationId xmlns:a16="http://schemas.microsoft.com/office/drawing/2014/main" id="{CC83C83C-D0BE-C248-18D5-A8CC7F6B7926}"/>
              </a:ext>
            </a:extLst>
          </p:cNvPr>
          <p:cNvSpPr txBox="1">
            <a:spLocks noChangeArrowheads="1"/>
          </p:cNvSpPr>
          <p:nvPr/>
        </p:nvSpPr>
        <p:spPr bwMode="auto">
          <a:xfrm>
            <a:off x="95683" y="1899234"/>
            <a:ext cx="3312019" cy="605230"/>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dirty="0">
                <a:solidFill>
                  <a:prstClr val="black"/>
                </a:solidFill>
                <a:latin typeface="Arial" panose="020B0604020202020204" pitchFamily="34" charset="0"/>
              </a:rPr>
              <a:t>Based on </a:t>
            </a:r>
            <a:r>
              <a:rPr lang="en-US" altLang="ru-RU" sz="2133" u="sng" dirty="0">
                <a:solidFill>
                  <a:prstClr val="black"/>
                </a:solidFill>
                <a:latin typeface="Arial" panose="020B0604020202020204" pitchFamily="34" charset="0"/>
              </a:rPr>
              <a:t>existing</a:t>
            </a:r>
            <a:r>
              <a:rPr lang="en-US" altLang="ru-RU" sz="2133" dirty="0">
                <a:solidFill>
                  <a:prstClr val="black"/>
                </a:solidFill>
                <a:latin typeface="Arial" panose="020B0604020202020204" pitchFamily="34" charset="0"/>
              </a:rPr>
              <a:t> tables</a:t>
            </a:r>
            <a:endParaRPr lang="ru-RU" altLang="ru-RU" sz="2133" dirty="0">
              <a:solidFill>
                <a:prstClr val="black"/>
              </a:solidFill>
              <a:latin typeface="Arial" panose="020B0604020202020204" pitchFamily="34" charset="0"/>
            </a:endParaRPr>
          </a:p>
          <a:p>
            <a:pPr algn="ctr" defTabSz="914377">
              <a:spcBef>
                <a:spcPct val="0"/>
              </a:spcBef>
            </a:pPr>
            <a:r>
              <a:rPr lang="ru-RU" altLang="ru-RU" sz="1200" dirty="0">
                <a:solidFill>
                  <a:prstClr val="black"/>
                </a:solidFill>
                <a:latin typeface="Arial" panose="020B0604020202020204" pitchFamily="34" charset="0"/>
              </a:rPr>
              <a:t>(</a:t>
            </a:r>
            <a:r>
              <a:rPr lang="en-US" altLang="ru-RU" sz="1200" dirty="0">
                <a:solidFill>
                  <a:prstClr val="black"/>
                </a:solidFill>
                <a:latin typeface="Arial" panose="020B0604020202020204" pitchFamily="34" charset="0"/>
              </a:rPr>
              <a:t>hierarchical and non-hierarchical</a:t>
            </a:r>
            <a:r>
              <a:rPr lang="ru-RU" altLang="ru-RU" sz="1200" dirty="0">
                <a:solidFill>
                  <a:prstClr val="black"/>
                </a:solidFill>
                <a:latin typeface="Arial" panose="020B0604020202020204" pitchFamily="34" charset="0"/>
              </a:rPr>
              <a:t>)</a:t>
            </a:r>
          </a:p>
        </p:txBody>
      </p:sp>
      <p:sp>
        <p:nvSpPr>
          <p:cNvPr id="7" name="Line 11">
            <a:extLst>
              <a:ext uri="{FF2B5EF4-FFF2-40B4-BE49-F238E27FC236}">
                <a16:creationId xmlns:a16="http://schemas.microsoft.com/office/drawing/2014/main" id="{F4663E0D-FD49-CAA1-0DB4-4D65988154C5}"/>
              </a:ext>
            </a:extLst>
          </p:cNvPr>
          <p:cNvSpPr>
            <a:spLocks noChangeShapeType="1"/>
          </p:cNvSpPr>
          <p:nvPr/>
        </p:nvSpPr>
        <p:spPr bwMode="auto">
          <a:xfrm flipH="1">
            <a:off x="3407700" y="1485130"/>
            <a:ext cx="1152129" cy="415148"/>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9" name="Line 36">
            <a:extLst>
              <a:ext uri="{FF2B5EF4-FFF2-40B4-BE49-F238E27FC236}">
                <a16:creationId xmlns:a16="http://schemas.microsoft.com/office/drawing/2014/main" id="{0652D764-7F38-E914-3562-6F71DBDAE4E2}"/>
              </a:ext>
            </a:extLst>
          </p:cNvPr>
          <p:cNvSpPr>
            <a:spLocks noChangeShapeType="1"/>
          </p:cNvSpPr>
          <p:nvPr/>
        </p:nvSpPr>
        <p:spPr bwMode="auto">
          <a:xfrm>
            <a:off x="7487804" y="1484085"/>
            <a:ext cx="1152129" cy="415148"/>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0" name="Titel 4">
            <a:extLst>
              <a:ext uri="{FF2B5EF4-FFF2-40B4-BE49-F238E27FC236}">
                <a16:creationId xmlns:a16="http://schemas.microsoft.com/office/drawing/2014/main" id="{588AC44C-EEC0-DADF-CB50-2330AEF9F990}"/>
              </a:ext>
            </a:extLst>
          </p:cNvPr>
          <p:cNvSpPr txBox="1">
            <a:spLocks/>
          </p:cNvSpPr>
          <p:nvPr/>
        </p:nvSpPr>
        <p:spPr>
          <a:xfrm>
            <a:off x="4389007" y="826050"/>
            <a:ext cx="3264363" cy="792000"/>
          </a:xfrm>
          <a:prstGeom prst="rect">
            <a:avLst/>
          </a:prstGeom>
        </p:spPr>
        <p:txBody>
          <a:bodyPr vert="horz" lIns="91440" tIns="36000" rIns="91440" bIns="36000" rtlCol="0" anchor="ctr">
            <a:noAutofit/>
          </a:bodyPr>
          <a:lstStyle>
            <a:lvl1pPr algn="l" defTabSz="914400" rtl="0" eaLnBrk="1" latinLnBrk="0" hangingPunct="1">
              <a:lnSpc>
                <a:spcPct val="90000"/>
              </a:lnSpc>
              <a:spcBef>
                <a:spcPct val="0"/>
              </a:spcBef>
              <a:buNone/>
              <a:defRPr lang="de-DE" sz="3600" b="1" kern="1200" baseline="0" smtClean="0">
                <a:solidFill>
                  <a:srgbClr val="004C93"/>
                </a:solidFill>
                <a:effectLst>
                  <a:outerShdw blurRad="38100" dist="38100" dir="2700000" algn="tl">
                    <a:srgbClr val="000000">
                      <a:alpha val="43137"/>
                    </a:srgbClr>
                  </a:outerShdw>
                </a:effectLst>
                <a:latin typeface="Calibri Light" panose="020F0302020204030204" pitchFamily="34" charset="0"/>
                <a:ea typeface="+mj-ea"/>
                <a:cs typeface="Calibri Light" panose="020F0302020204030204" pitchFamily="34" charset="0"/>
              </a:defRPr>
            </a:lvl1pPr>
          </a:lstStyle>
          <a:p>
            <a:pPr defTabSz="1219170"/>
            <a:r>
              <a:rPr lang="en-US" dirty="0"/>
              <a:t>New Object Type</a:t>
            </a:r>
            <a:endParaRPr lang="en-GB" dirty="0"/>
          </a:p>
        </p:txBody>
      </p:sp>
      <p:sp>
        <p:nvSpPr>
          <p:cNvPr id="11" name="Text Box 10">
            <a:extLst>
              <a:ext uri="{FF2B5EF4-FFF2-40B4-BE49-F238E27FC236}">
                <a16:creationId xmlns:a16="http://schemas.microsoft.com/office/drawing/2014/main" id="{32AFC411-DB43-A2F3-4A33-168B284BDF15}"/>
              </a:ext>
            </a:extLst>
          </p:cNvPr>
          <p:cNvSpPr txBox="1">
            <a:spLocks noChangeArrowheads="1"/>
          </p:cNvSpPr>
          <p:nvPr/>
        </p:nvSpPr>
        <p:spPr bwMode="auto">
          <a:xfrm>
            <a:off x="8639935" y="1894839"/>
            <a:ext cx="3456383" cy="605230"/>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dirty="0">
                <a:solidFill>
                  <a:prstClr val="black"/>
                </a:solidFill>
                <a:latin typeface="Arial" panose="020B0604020202020204" pitchFamily="34" charset="0"/>
              </a:rPr>
              <a:t>New Data Structures</a:t>
            </a:r>
            <a:endParaRPr lang="ru-RU" altLang="ru-RU" sz="2133" dirty="0">
              <a:solidFill>
                <a:prstClr val="black"/>
              </a:solidFill>
              <a:latin typeface="Arial" panose="020B0604020202020204" pitchFamily="34" charset="0"/>
            </a:endParaRPr>
          </a:p>
          <a:p>
            <a:pPr algn="ctr" defTabSz="914377">
              <a:spcBef>
                <a:spcPct val="0"/>
              </a:spcBef>
            </a:pPr>
            <a:r>
              <a:rPr lang="ru-RU" altLang="ru-RU" sz="1200" dirty="0">
                <a:solidFill>
                  <a:prstClr val="black"/>
                </a:solidFill>
                <a:latin typeface="Arial" panose="020B0604020202020204" pitchFamily="34" charset="0"/>
              </a:rPr>
              <a:t>(</a:t>
            </a:r>
            <a:r>
              <a:rPr lang="en-US" altLang="ru-RU" sz="1200" dirty="0">
                <a:solidFill>
                  <a:prstClr val="black"/>
                </a:solidFill>
                <a:latin typeface="Arial" panose="020B0604020202020204" pitchFamily="34" charset="0"/>
              </a:rPr>
              <a:t>new table &amp; code to fit particular requirements</a:t>
            </a:r>
            <a:r>
              <a:rPr lang="ru-RU" altLang="ru-RU" sz="1200" dirty="0">
                <a:solidFill>
                  <a:prstClr val="black"/>
                </a:solidFill>
                <a:latin typeface="Arial" panose="020B0604020202020204" pitchFamily="34" charset="0"/>
              </a:rPr>
              <a:t>)</a:t>
            </a:r>
          </a:p>
        </p:txBody>
      </p:sp>
      <p:pic>
        <p:nvPicPr>
          <p:cNvPr id="12" name="Picture 11">
            <a:extLst>
              <a:ext uri="{FF2B5EF4-FFF2-40B4-BE49-F238E27FC236}">
                <a16:creationId xmlns:a16="http://schemas.microsoft.com/office/drawing/2014/main" id="{9BC11E4B-2B07-0B54-80AF-6FE3B39040E0}"/>
              </a:ext>
            </a:extLst>
          </p:cNvPr>
          <p:cNvPicPr>
            <a:picLocks noChangeAspect="1"/>
          </p:cNvPicPr>
          <p:nvPr/>
        </p:nvPicPr>
        <p:blipFill>
          <a:blip r:embed="rId3"/>
          <a:stretch>
            <a:fillRect/>
          </a:stretch>
        </p:blipFill>
        <p:spPr>
          <a:xfrm>
            <a:off x="3503713" y="2535305"/>
            <a:ext cx="5027724" cy="2660547"/>
          </a:xfrm>
          <a:prstGeom prst="rect">
            <a:avLst/>
          </a:prstGeom>
          <a:ln>
            <a:solidFill>
              <a:srgbClr val="0070C0"/>
            </a:solidFill>
          </a:ln>
        </p:spPr>
      </p:pic>
      <p:sp>
        <p:nvSpPr>
          <p:cNvPr id="13" name="Text Box 52">
            <a:extLst>
              <a:ext uri="{FF2B5EF4-FFF2-40B4-BE49-F238E27FC236}">
                <a16:creationId xmlns:a16="http://schemas.microsoft.com/office/drawing/2014/main" id="{D43E4928-A395-4764-AF3E-EBFEE3AE44FB}"/>
              </a:ext>
            </a:extLst>
          </p:cNvPr>
          <p:cNvSpPr txBox="1">
            <a:spLocks noChangeArrowheads="1"/>
          </p:cNvSpPr>
          <p:nvPr/>
        </p:nvSpPr>
        <p:spPr bwMode="auto">
          <a:xfrm>
            <a:off x="4044606" y="2195573"/>
            <a:ext cx="38147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50000"/>
              </a:spcBef>
            </a:pPr>
            <a:r>
              <a:rPr lang="en-US" altLang="ru-RU" sz="1600" dirty="0">
                <a:solidFill>
                  <a:prstClr val="black"/>
                </a:solidFill>
                <a:latin typeface="Arial" panose="020B0604020202020204" pitchFamily="34" charset="0"/>
              </a:rPr>
              <a:t>Add new type to </a:t>
            </a:r>
            <a:r>
              <a:rPr lang="en-US" altLang="ru-RU" sz="1600" dirty="0" err="1">
                <a:solidFill>
                  <a:prstClr val="black"/>
                </a:solidFill>
                <a:latin typeface="Arial" panose="020B0604020202020204" pitchFamily="34" charset="0"/>
              </a:rPr>
              <a:t>TypeInfo</a:t>
            </a:r>
            <a:r>
              <a:rPr lang="en-US" altLang="ru-RU" sz="1600" dirty="0">
                <a:solidFill>
                  <a:prstClr val="black"/>
                </a:solidFill>
                <a:latin typeface="Arial" panose="020B0604020202020204" pitchFamily="34" charset="0"/>
              </a:rPr>
              <a:t> table</a:t>
            </a:r>
            <a:endParaRPr lang="ru-RU" altLang="ru-RU" sz="1600" dirty="0">
              <a:solidFill>
                <a:prstClr val="black"/>
              </a:solidFill>
              <a:latin typeface="Arial" panose="020B0604020202020204" pitchFamily="34" charset="0"/>
            </a:endParaRPr>
          </a:p>
        </p:txBody>
      </p:sp>
      <p:sp>
        <p:nvSpPr>
          <p:cNvPr id="16" name="Text Box 52">
            <a:extLst>
              <a:ext uri="{FF2B5EF4-FFF2-40B4-BE49-F238E27FC236}">
                <a16:creationId xmlns:a16="http://schemas.microsoft.com/office/drawing/2014/main" id="{3D774F5D-8E43-70F0-91B7-78D1548F2A4F}"/>
              </a:ext>
            </a:extLst>
          </p:cNvPr>
          <p:cNvSpPr txBox="1">
            <a:spLocks noChangeArrowheads="1"/>
          </p:cNvSpPr>
          <p:nvPr/>
        </p:nvSpPr>
        <p:spPr bwMode="auto">
          <a:xfrm>
            <a:off x="31022" y="2978369"/>
            <a:ext cx="3472689" cy="1980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000" b="1" dirty="0">
                <a:solidFill>
                  <a:prstClr val="black"/>
                </a:solidFill>
                <a:latin typeface="+mn-lt"/>
              </a:rPr>
              <a:t>Added by admin (UI)</a:t>
            </a:r>
            <a:br>
              <a:rPr lang="en-US" altLang="ru-RU" sz="2000" b="1" dirty="0">
                <a:solidFill>
                  <a:prstClr val="black"/>
                </a:solidFill>
                <a:latin typeface="+mn-lt"/>
              </a:rPr>
            </a:br>
            <a:r>
              <a:rPr lang="en-US" altLang="ru-RU" sz="1867" dirty="0">
                <a:solidFill>
                  <a:srgbClr val="0070C0"/>
                </a:solidFill>
                <a:latin typeface="+mn-lt"/>
              </a:rPr>
              <a:t>Approximate time: 3 minutes  </a:t>
            </a:r>
          </a:p>
          <a:p>
            <a:pPr defTabSz="914377">
              <a:spcBef>
                <a:spcPct val="50000"/>
              </a:spcBef>
            </a:pPr>
            <a:r>
              <a:rPr lang="en-US" altLang="ru-RU" sz="1867" dirty="0">
                <a:solidFill>
                  <a:prstClr val="black"/>
                </a:solidFill>
                <a:latin typeface="+mn-lt"/>
              </a:rPr>
              <a:t>Just add a new table row with object specification required (assign validator; data extractor; data visualizer, </a:t>
            </a:r>
            <a:r>
              <a:rPr lang="en-US" altLang="ru-RU" sz="1867" dirty="0" err="1">
                <a:solidFill>
                  <a:prstClr val="black"/>
                </a:solidFill>
                <a:latin typeface="+mn-lt"/>
              </a:rPr>
              <a:t>etc</a:t>
            </a:r>
            <a:r>
              <a:rPr lang="en-US" altLang="ru-RU" sz="1867" dirty="0">
                <a:solidFill>
                  <a:prstClr val="black"/>
                </a:solidFill>
                <a:latin typeface="+mn-lt"/>
              </a:rPr>
              <a:t>…)</a:t>
            </a:r>
            <a:endParaRPr lang="ru-RU" altLang="ru-RU" sz="1867" dirty="0">
              <a:solidFill>
                <a:prstClr val="black"/>
              </a:solidFill>
              <a:latin typeface="+mn-lt"/>
            </a:endParaRPr>
          </a:p>
        </p:txBody>
      </p:sp>
      <p:sp>
        <p:nvSpPr>
          <p:cNvPr id="31" name="Rectangle 30">
            <a:extLst>
              <a:ext uri="{FF2B5EF4-FFF2-40B4-BE49-F238E27FC236}">
                <a16:creationId xmlns:a16="http://schemas.microsoft.com/office/drawing/2014/main" id="{6B3E3411-013B-7CB6-5936-0F5E6E6D983D}"/>
              </a:ext>
            </a:extLst>
          </p:cNvPr>
          <p:cNvSpPr/>
          <p:nvPr/>
        </p:nvSpPr>
        <p:spPr>
          <a:xfrm>
            <a:off x="7583820" y="2459379"/>
            <a:ext cx="996137" cy="2836812"/>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33" dirty="0">
              <a:solidFill>
                <a:prstClr val="white">
                  <a:lumMod val="50000"/>
                </a:prstClr>
              </a:solidFill>
              <a:latin typeface="Arial" panose="020B0604020202020204"/>
            </a:endParaRPr>
          </a:p>
        </p:txBody>
      </p:sp>
      <p:sp>
        <p:nvSpPr>
          <p:cNvPr id="32" name="Text Box 52">
            <a:extLst>
              <a:ext uri="{FF2B5EF4-FFF2-40B4-BE49-F238E27FC236}">
                <a16:creationId xmlns:a16="http://schemas.microsoft.com/office/drawing/2014/main" id="{11AD76AF-95C5-CD65-FF09-13A449AB446C}"/>
              </a:ext>
            </a:extLst>
          </p:cNvPr>
          <p:cNvSpPr txBox="1">
            <a:spLocks noChangeArrowheads="1"/>
          </p:cNvSpPr>
          <p:nvPr/>
        </p:nvSpPr>
        <p:spPr bwMode="auto">
          <a:xfrm>
            <a:off x="8597437" y="3009305"/>
            <a:ext cx="3564553" cy="234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000" b="1" dirty="0">
                <a:solidFill>
                  <a:prstClr val="black"/>
                </a:solidFill>
                <a:latin typeface="+mn-lt"/>
              </a:rPr>
              <a:t>To be done manually</a:t>
            </a:r>
            <a:br>
              <a:rPr lang="en-US" altLang="ru-RU" sz="2000" b="1" dirty="0">
                <a:solidFill>
                  <a:prstClr val="black"/>
                </a:solidFill>
                <a:latin typeface="+mn-lt"/>
              </a:rPr>
            </a:br>
            <a:r>
              <a:rPr lang="en-US" altLang="ru-RU" sz="1867" dirty="0">
                <a:solidFill>
                  <a:srgbClr val="0070C0"/>
                </a:solidFill>
                <a:latin typeface="+mn-lt"/>
              </a:rPr>
              <a:t>Approximate time: 1 week</a:t>
            </a:r>
          </a:p>
          <a:p>
            <a:pPr defTabSz="914377">
              <a:spcBef>
                <a:spcPct val="50000"/>
              </a:spcBef>
            </a:pPr>
            <a:r>
              <a:rPr lang="en-US" altLang="ru-RU" sz="1867" b="1" dirty="0">
                <a:solidFill>
                  <a:prstClr val="black"/>
                </a:solidFill>
                <a:latin typeface="+mn-lt"/>
              </a:rPr>
              <a:t>Tasks</a:t>
            </a:r>
            <a:r>
              <a:rPr lang="en-US" altLang="ru-RU" sz="1867" dirty="0">
                <a:solidFill>
                  <a:prstClr val="black"/>
                </a:solidFill>
                <a:latin typeface="+mn-lt"/>
              </a:rPr>
              <a:t>: </a:t>
            </a:r>
            <a:r>
              <a:rPr lang="en-US" altLang="ru-RU" sz="1600" dirty="0">
                <a:solidFill>
                  <a:prstClr val="black"/>
                </a:solidFill>
                <a:latin typeface="+mn-lt"/>
              </a:rPr>
              <a:t>develop and add </a:t>
            </a:r>
            <a:r>
              <a:rPr lang="en-US" altLang="ru-RU" sz="1600" u="sng" dirty="0">
                <a:solidFill>
                  <a:prstClr val="black"/>
                </a:solidFill>
                <a:latin typeface="+mn-lt"/>
              </a:rPr>
              <a:t>new table</a:t>
            </a:r>
            <a:r>
              <a:rPr lang="en-US" altLang="ru-RU" sz="1600" dirty="0">
                <a:solidFill>
                  <a:prstClr val="black"/>
                </a:solidFill>
                <a:latin typeface="+mn-lt"/>
              </a:rPr>
              <a:t>; define read / write logic with respect to mandatory (or optional) fields and types; reflect to </a:t>
            </a:r>
            <a:r>
              <a:rPr lang="en-US" altLang="ru-RU" sz="1600" u="sng" dirty="0">
                <a:solidFill>
                  <a:prstClr val="black"/>
                </a:solidFill>
                <a:latin typeface="+mn-lt"/>
              </a:rPr>
              <a:t>OOP model</a:t>
            </a:r>
            <a:r>
              <a:rPr lang="en-US" altLang="ru-RU" sz="1600" dirty="0">
                <a:solidFill>
                  <a:prstClr val="black"/>
                </a:solidFill>
                <a:latin typeface="+mn-lt"/>
              </a:rPr>
              <a:t> and provide consistency check (</a:t>
            </a:r>
            <a:r>
              <a:rPr lang="en-US" altLang="ru-RU" sz="1600" u="sng" dirty="0">
                <a:solidFill>
                  <a:prstClr val="black"/>
                </a:solidFill>
                <a:latin typeface="+mn-lt"/>
              </a:rPr>
              <a:t>validators</a:t>
            </a:r>
            <a:r>
              <a:rPr lang="en-US" altLang="ru-RU" sz="1600" dirty="0">
                <a:solidFill>
                  <a:prstClr val="black"/>
                </a:solidFill>
                <a:latin typeface="+mn-lt"/>
              </a:rPr>
              <a:t>); develop </a:t>
            </a:r>
            <a:r>
              <a:rPr lang="en-US" altLang="ru-RU" sz="1600" u="sng" dirty="0">
                <a:solidFill>
                  <a:prstClr val="black"/>
                </a:solidFill>
                <a:latin typeface="+mn-lt"/>
              </a:rPr>
              <a:t>import</a:t>
            </a:r>
            <a:r>
              <a:rPr lang="en-US" altLang="ru-RU" sz="1600" dirty="0">
                <a:solidFill>
                  <a:prstClr val="black"/>
                </a:solidFill>
                <a:latin typeface="+mn-lt"/>
              </a:rPr>
              <a:t> / </a:t>
            </a:r>
            <a:r>
              <a:rPr lang="en-US" altLang="ru-RU" sz="1600" u="sng" dirty="0">
                <a:solidFill>
                  <a:prstClr val="black"/>
                </a:solidFill>
                <a:latin typeface="+mn-lt"/>
              </a:rPr>
              <a:t>export</a:t>
            </a:r>
            <a:r>
              <a:rPr lang="en-US" altLang="ru-RU" sz="1600" dirty="0">
                <a:solidFill>
                  <a:prstClr val="black"/>
                </a:solidFill>
                <a:latin typeface="+mn-lt"/>
              </a:rPr>
              <a:t> and </a:t>
            </a:r>
            <a:r>
              <a:rPr lang="en-US" altLang="ru-RU" sz="1600" u="sng" dirty="0">
                <a:solidFill>
                  <a:prstClr val="black"/>
                </a:solidFill>
                <a:latin typeface="+mn-lt"/>
              </a:rPr>
              <a:t>search</a:t>
            </a:r>
            <a:r>
              <a:rPr lang="en-US" altLang="ru-RU" sz="1600" dirty="0">
                <a:solidFill>
                  <a:prstClr val="black"/>
                </a:solidFill>
                <a:latin typeface="+mn-lt"/>
              </a:rPr>
              <a:t> facilities, etc.</a:t>
            </a:r>
          </a:p>
        </p:txBody>
      </p:sp>
      <p:sp>
        <p:nvSpPr>
          <p:cNvPr id="33" name="Line 36">
            <a:extLst>
              <a:ext uri="{FF2B5EF4-FFF2-40B4-BE49-F238E27FC236}">
                <a16:creationId xmlns:a16="http://schemas.microsoft.com/office/drawing/2014/main" id="{0E7D72A9-DA3E-76E4-F241-377893B3EC4B}"/>
              </a:ext>
            </a:extLst>
          </p:cNvPr>
          <p:cNvSpPr>
            <a:spLocks noChangeShapeType="1"/>
          </p:cNvSpPr>
          <p:nvPr/>
        </p:nvSpPr>
        <p:spPr bwMode="auto">
          <a:xfrm>
            <a:off x="10352915" y="2530912"/>
            <a:ext cx="0" cy="478393"/>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cxnSp>
        <p:nvCxnSpPr>
          <p:cNvPr id="34" name="Straight Arrow Connector 33">
            <a:extLst>
              <a:ext uri="{FF2B5EF4-FFF2-40B4-BE49-F238E27FC236}">
                <a16:creationId xmlns:a16="http://schemas.microsoft.com/office/drawing/2014/main" id="{7174DE6C-970F-D92D-E400-7289A0AC7FCC}"/>
              </a:ext>
            </a:extLst>
          </p:cNvPr>
          <p:cNvCxnSpPr>
            <a:cxnSpLocks/>
          </p:cNvCxnSpPr>
          <p:nvPr/>
        </p:nvCxnSpPr>
        <p:spPr>
          <a:xfrm flipH="1" flipV="1">
            <a:off x="3407701" y="2535306"/>
            <a:ext cx="4212299" cy="100037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 Box 52">
            <a:extLst>
              <a:ext uri="{FF2B5EF4-FFF2-40B4-BE49-F238E27FC236}">
                <a16:creationId xmlns:a16="http://schemas.microsoft.com/office/drawing/2014/main" id="{1EB2A467-239E-82A5-0A36-57132646BB7A}"/>
              </a:ext>
            </a:extLst>
          </p:cNvPr>
          <p:cNvSpPr txBox="1">
            <a:spLocks noChangeArrowheads="1"/>
          </p:cNvSpPr>
          <p:nvPr/>
        </p:nvSpPr>
        <p:spPr bwMode="auto">
          <a:xfrm>
            <a:off x="0" y="5296191"/>
            <a:ext cx="10128448" cy="1066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000" b="1" dirty="0">
                <a:solidFill>
                  <a:prstClr val="black"/>
                </a:solidFill>
                <a:latin typeface="+mn-lt"/>
              </a:rPr>
              <a:t>Question: </a:t>
            </a:r>
            <a:r>
              <a:rPr lang="en-US" altLang="ru-RU" sz="2000" dirty="0">
                <a:solidFill>
                  <a:prstClr val="black"/>
                </a:solidFill>
                <a:latin typeface="+mn-lt"/>
              </a:rPr>
              <a:t>It seems that all can be done with extended properties.</a:t>
            </a:r>
            <a:r>
              <a:rPr lang="en-US" altLang="ru-RU" sz="2000" b="1" dirty="0">
                <a:solidFill>
                  <a:prstClr val="black"/>
                </a:solidFill>
                <a:latin typeface="+mn-lt"/>
              </a:rPr>
              <a:t> 	</a:t>
            </a:r>
            <a:br>
              <a:rPr lang="en-US" altLang="ru-RU" sz="2000" b="1" dirty="0">
                <a:solidFill>
                  <a:prstClr val="black"/>
                </a:solidFill>
                <a:latin typeface="+mn-lt"/>
              </a:rPr>
            </a:br>
            <a:r>
              <a:rPr lang="en-US" altLang="ru-RU" sz="2000" dirty="0">
                <a:solidFill>
                  <a:prstClr val="black"/>
                </a:solidFill>
                <a:latin typeface="+mn-lt"/>
              </a:rPr>
              <a:t>Why to use new data structures?      </a:t>
            </a:r>
          </a:p>
          <a:p>
            <a:pPr defTabSz="914377">
              <a:spcBef>
                <a:spcPts val="400"/>
              </a:spcBef>
            </a:pPr>
            <a:r>
              <a:rPr lang="en-US" altLang="ru-RU" sz="2000" b="1" dirty="0">
                <a:solidFill>
                  <a:prstClr val="black"/>
                </a:solidFill>
                <a:latin typeface="+mn-lt"/>
              </a:rPr>
              <a:t>Short</a:t>
            </a:r>
            <a:r>
              <a:rPr lang="en-US" altLang="ru-RU" sz="2000" dirty="0">
                <a:solidFill>
                  <a:prstClr val="black"/>
                </a:solidFill>
                <a:latin typeface="+mn-lt"/>
              </a:rPr>
              <a:t> </a:t>
            </a:r>
            <a:r>
              <a:rPr lang="en-US" altLang="ru-RU" sz="2000" b="1" dirty="0">
                <a:solidFill>
                  <a:prstClr val="black"/>
                </a:solidFill>
                <a:latin typeface="+mn-lt"/>
              </a:rPr>
              <a:t>Answer: </a:t>
            </a:r>
            <a:r>
              <a:rPr lang="en-US" altLang="ru-RU" sz="1867" b="1" dirty="0">
                <a:solidFill>
                  <a:srgbClr val="00B050"/>
                </a:solidFill>
                <a:latin typeface="+mn-lt"/>
              </a:rPr>
              <a:t>Performance</a:t>
            </a:r>
            <a:r>
              <a:rPr lang="en-US" altLang="ru-RU" sz="1867" dirty="0">
                <a:solidFill>
                  <a:srgbClr val="00B050"/>
                </a:solidFill>
                <a:latin typeface="+mn-lt"/>
              </a:rPr>
              <a:t> </a:t>
            </a:r>
            <a:r>
              <a:rPr lang="en-US" altLang="ru-RU" sz="1600" dirty="0">
                <a:solidFill>
                  <a:prstClr val="white">
                    <a:lumMod val="50000"/>
                  </a:prstClr>
                </a:solidFill>
                <a:latin typeface="+mn-lt"/>
              </a:rPr>
              <a:t>(especially if number of new type objects is expected to exceed 10K)</a:t>
            </a:r>
            <a:endParaRPr lang="ru-RU" altLang="ru-RU" sz="1600" dirty="0">
              <a:solidFill>
                <a:prstClr val="white">
                  <a:lumMod val="50000"/>
                </a:prstClr>
              </a:solidFill>
              <a:latin typeface="+mn-lt"/>
            </a:endParaRPr>
          </a:p>
        </p:txBody>
      </p:sp>
      <p:sp>
        <p:nvSpPr>
          <p:cNvPr id="42" name="Line 36">
            <a:extLst>
              <a:ext uri="{FF2B5EF4-FFF2-40B4-BE49-F238E27FC236}">
                <a16:creationId xmlns:a16="http://schemas.microsoft.com/office/drawing/2014/main" id="{2E8E2EB8-2EE8-3878-2665-49259370C43B}"/>
              </a:ext>
            </a:extLst>
          </p:cNvPr>
          <p:cNvSpPr>
            <a:spLocks noChangeShapeType="1"/>
          </p:cNvSpPr>
          <p:nvPr/>
        </p:nvSpPr>
        <p:spPr bwMode="auto">
          <a:xfrm>
            <a:off x="1679509" y="2535306"/>
            <a:ext cx="0" cy="478393"/>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Tree>
    <p:extLst>
      <p:ext uri="{BB962C8B-B14F-4D97-AF65-F5344CB8AC3E}">
        <p14:creationId xmlns:p14="http://schemas.microsoft.com/office/powerpoint/2010/main" val="4190329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Validation</a:t>
            </a:r>
            <a:r>
              <a:rPr lang="ru-RU" dirty="0"/>
              <a:t> </a:t>
            </a:r>
            <a:r>
              <a:rPr lang="en-US" dirty="0"/>
              <a:t>from RDMS perspective: API makes it flexible for all</a:t>
            </a:r>
            <a:endParaRPr lang="en-GB" dirty="0"/>
          </a:p>
        </p:txBody>
      </p:sp>
      <p:sp>
        <p:nvSpPr>
          <p:cNvPr id="19" name="Text Placeholder 18">
            <a:extLst>
              <a:ext uri="{FF2B5EF4-FFF2-40B4-BE49-F238E27FC236}">
                <a16:creationId xmlns:a16="http://schemas.microsoft.com/office/drawing/2014/main" id="{3995CC1E-0C05-4AF0-16CE-6E4C51958828}"/>
              </a:ext>
            </a:extLst>
          </p:cNvPr>
          <p:cNvSpPr>
            <a:spLocks noGrp="1"/>
          </p:cNvSpPr>
          <p:nvPr>
            <p:ph type="body" sz="quarter" idx="13"/>
          </p:nvPr>
        </p:nvSpPr>
        <p:spPr>
          <a:xfrm>
            <a:off x="5476352" y="6372001"/>
            <a:ext cx="3626931" cy="485999"/>
          </a:xfrm>
        </p:spPr>
        <p:txBody>
          <a:bodyPr/>
          <a:lstStyle/>
          <a:p>
            <a:pPr indent="0">
              <a:buNone/>
            </a:pPr>
            <a:r>
              <a:rPr lang="en-US" sz="1000" kern="100" dirty="0">
                <a:effectLst/>
                <a:latin typeface="Arial" panose="020B0604020202020204" pitchFamily="34" charset="0"/>
                <a:ea typeface="Noto Sans" panose="020B0604020202020204" pitchFamily="34" charset="0"/>
                <a:cs typeface="Arial" panose="020B0604020202020204" pitchFamily="34" charset="0"/>
              </a:rPr>
              <a:t>API – Application Programming </a:t>
            </a:r>
            <a:r>
              <a:rPr lang="en-US" kern="100" dirty="0">
                <a:latin typeface="Arial" panose="020B0604020202020204" pitchFamily="34" charset="0"/>
                <a:ea typeface="Noto Sans" panose="020B0604020202020204" pitchFamily="34" charset="0"/>
                <a:cs typeface="Arial" panose="020B0604020202020204" pitchFamily="34" charset="0"/>
              </a:rPr>
              <a:t>I</a:t>
            </a:r>
            <a:r>
              <a:rPr lang="en-US" sz="1000" kern="100" dirty="0">
                <a:effectLst/>
                <a:latin typeface="Arial" panose="020B0604020202020204" pitchFamily="34" charset="0"/>
                <a:ea typeface="Noto Sans" panose="020B0604020202020204" pitchFamily="34" charset="0"/>
                <a:cs typeface="Arial" panose="020B0604020202020204" pitchFamily="34" charset="0"/>
              </a:rPr>
              <a:t>nterface</a:t>
            </a:r>
          </a:p>
          <a:p>
            <a:pPr indent="0">
              <a:buNone/>
            </a:pPr>
            <a:r>
              <a:rPr lang="en-US" sz="1000" kern="100" dirty="0">
                <a:effectLst/>
                <a:latin typeface="Arial" panose="020B0604020202020204" pitchFamily="34" charset="0"/>
                <a:ea typeface="Noto Sans" panose="020B0604020202020204" pitchFamily="34" charset="0"/>
                <a:cs typeface="Arial" panose="020B0604020202020204" pitchFamily="34" charset="0"/>
              </a:rPr>
              <a:t>URL – Uniform Resource Locator</a:t>
            </a:r>
          </a:p>
          <a:p>
            <a:pPr indent="0">
              <a:buNone/>
            </a:pPr>
            <a:r>
              <a:rPr lang="en-US" sz="1000" kern="100" dirty="0">
                <a:effectLst/>
                <a:latin typeface="Arial" panose="020B0604020202020204" pitchFamily="34" charset="0"/>
                <a:ea typeface="Noto Sans" panose="020B0604020202020204" pitchFamily="34" charset="0"/>
                <a:cs typeface="Arial" panose="020B0604020202020204" pitchFamily="34" charset="0"/>
              </a:rPr>
              <a:t>REST – </a:t>
            </a:r>
            <a:r>
              <a:rPr lang="en-US" sz="1000" kern="100" dirty="0" err="1">
                <a:effectLst/>
                <a:latin typeface="Arial" panose="020B0604020202020204" pitchFamily="34" charset="0"/>
                <a:ea typeface="Noto Sans" panose="020B0604020202020204" pitchFamily="34" charset="0"/>
                <a:cs typeface="Arial" panose="020B0604020202020204" pitchFamily="34" charset="0"/>
              </a:rPr>
              <a:t>REpresentational</a:t>
            </a:r>
            <a:r>
              <a:rPr lang="en-US" sz="1000" kern="100" dirty="0">
                <a:effectLst/>
                <a:latin typeface="Arial" panose="020B0604020202020204" pitchFamily="34" charset="0"/>
                <a:ea typeface="Noto Sans" panose="020B0604020202020204" pitchFamily="34" charset="0"/>
                <a:cs typeface="Arial" panose="020B0604020202020204" pitchFamily="34" charset="0"/>
              </a:rPr>
              <a:t> State Transfer</a:t>
            </a:r>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8" y="851248"/>
            <a:ext cx="11153292"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200" b="1" dirty="0">
                <a:solidFill>
                  <a:prstClr val="black"/>
                </a:solidFill>
                <a:latin typeface="+mn-lt"/>
              </a:rPr>
              <a:t>Provide a validator for every object type in configuration: </a:t>
            </a:r>
          </a:p>
          <a:p>
            <a:pPr marL="342900" indent="-342900" defTabSz="914377">
              <a:spcBef>
                <a:spcPct val="50000"/>
              </a:spcBef>
              <a:buFont typeface="Arial" panose="020B0604020202020204" pitchFamily="34" charset="0"/>
              <a:buChar char="•"/>
            </a:pPr>
            <a:r>
              <a:rPr lang="en-US" sz="2000" b="1" dirty="0">
                <a:solidFill>
                  <a:srgbClr val="0070C0"/>
                </a:solidFill>
              </a:rPr>
              <a:t>type</a:t>
            </a:r>
            <a:r>
              <a:rPr lang="en-US" altLang="ru-RU" sz="2000" dirty="0">
                <a:solidFill>
                  <a:prstClr val="black"/>
                </a:solidFill>
                <a:latin typeface="+mn-lt"/>
              </a:rPr>
              <a:t>: built-in type (object instantiated by class name);</a:t>
            </a:r>
          </a:p>
          <a:p>
            <a:pPr marL="342900" indent="-342900" defTabSz="914377">
              <a:spcBef>
                <a:spcPct val="50000"/>
              </a:spcBef>
              <a:buFont typeface="Arial" panose="020B0604020202020204" pitchFamily="34" charset="0"/>
              <a:buChar char="•"/>
            </a:pPr>
            <a:r>
              <a:rPr lang="en-US" sz="2000" b="1" dirty="0">
                <a:solidFill>
                  <a:srgbClr val="0070C0"/>
                </a:solidFill>
              </a:rPr>
              <a:t>https</a:t>
            </a:r>
            <a:r>
              <a:rPr lang="en-US" altLang="ru-RU" sz="2000" dirty="0">
                <a:solidFill>
                  <a:prstClr val="black"/>
                </a:solidFill>
                <a:latin typeface="+mn-lt"/>
              </a:rPr>
              <a:t>: URL to a REST Service (</a:t>
            </a:r>
            <a:r>
              <a:rPr lang="en-US" altLang="ru-RU" sz="2000" dirty="0" err="1">
                <a:solidFill>
                  <a:prstClr val="black"/>
                </a:solidFill>
                <a:latin typeface="+mn-lt"/>
              </a:rPr>
              <a:t>OpenAPI</a:t>
            </a:r>
            <a:r>
              <a:rPr lang="en-US" altLang="ru-RU" sz="2000" dirty="0">
                <a:solidFill>
                  <a:prstClr val="black"/>
                </a:solidFill>
                <a:latin typeface="+mn-lt"/>
              </a:rPr>
              <a:t> specification).</a:t>
            </a:r>
          </a:p>
        </p:txBody>
      </p:sp>
      <p:pic>
        <p:nvPicPr>
          <p:cNvPr id="60" name="Picture 59">
            <a:extLst>
              <a:ext uri="{FF2B5EF4-FFF2-40B4-BE49-F238E27FC236}">
                <a16:creationId xmlns:a16="http://schemas.microsoft.com/office/drawing/2014/main" id="{5728376B-5C03-A62E-6766-EECFD66FFC5C}"/>
              </a:ext>
            </a:extLst>
          </p:cNvPr>
          <p:cNvPicPr>
            <a:picLocks noChangeAspect="1"/>
          </p:cNvPicPr>
          <p:nvPr/>
        </p:nvPicPr>
        <p:blipFill>
          <a:blip r:embed="rId3"/>
          <a:stretch>
            <a:fillRect/>
          </a:stretch>
        </p:blipFill>
        <p:spPr>
          <a:xfrm>
            <a:off x="321129" y="2394857"/>
            <a:ext cx="4414380" cy="3725737"/>
          </a:xfrm>
          <a:prstGeom prst="rect">
            <a:avLst/>
          </a:prstGeom>
          <a:ln>
            <a:solidFill>
              <a:schemeClr val="tx1"/>
            </a:solidFill>
          </a:ln>
        </p:spPr>
      </p:pic>
      <p:sp>
        <p:nvSpPr>
          <p:cNvPr id="61" name="Text Box 52">
            <a:extLst>
              <a:ext uri="{FF2B5EF4-FFF2-40B4-BE49-F238E27FC236}">
                <a16:creationId xmlns:a16="http://schemas.microsoft.com/office/drawing/2014/main" id="{B97EBDAA-614F-80AC-B8EF-E6103855A31B}"/>
              </a:ext>
            </a:extLst>
          </p:cNvPr>
          <p:cNvSpPr txBox="1">
            <a:spLocks noChangeArrowheads="1"/>
          </p:cNvSpPr>
          <p:nvPr/>
        </p:nvSpPr>
        <p:spPr bwMode="auto">
          <a:xfrm>
            <a:off x="3063311" y="3270323"/>
            <a:ext cx="372186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Validation result</a:t>
            </a:r>
            <a:br>
              <a:rPr lang="en-US" altLang="ru-RU" sz="2600" dirty="0">
                <a:solidFill>
                  <a:prstClr val="black"/>
                </a:solidFill>
                <a:latin typeface="+mn-lt"/>
              </a:rPr>
            </a:br>
            <a:r>
              <a:rPr lang="en-US" altLang="ru-RU" sz="2600" dirty="0">
                <a:solidFill>
                  <a:prstClr val="black"/>
                </a:solidFill>
                <a:latin typeface="+mn-lt"/>
              </a:rPr>
              <a:t>via external API call</a:t>
            </a:r>
          </a:p>
        </p:txBody>
      </p:sp>
      <p:cxnSp>
        <p:nvCxnSpPr>
          <p:cNvPr id="62" name="Straight Arrow Connector 61">
            <a:extLst>
              <a:ext uri="{FF2B5EF4-FFF2-40B4-BE49-F238E27FC236}">
                <a16:creationId xmlns:a16="http://schemas.microsoft.com/office/drawing/2014/main" id="{43DEFD5E-4C32-E90E-3952-9128D5B29AA3}"/>
              </a:ext>
            </a:extLst>
          </p:cNvPr>
          <p:cNvCxnSpPr>
            <a:cxnSpLocks/>
          </p:cNvCxnSpPr>
          <p:nvPr/>
        </p:nvCxnSpPr>
        <p:spPr>
          <a:xfrm flipH="1">
            <a:off x="3113981" y="4151086"/>
            <a:ext cx="1225790" cy="98062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742FE322-39D1-1288-DD28-DE2A3F3DD38E}"/>
              </a:ext>
            </a:extLst>
          </p:cNvPr>
          <p:cNvSpPr txBox="1"/>
          <p:nvPr/>
        </p:nvSpPr>
        <p:spPr>
          <a:xfrm>
            <a:off x="8069741" y="1007662"/>
            <a:ext cx="3378201" cy="1785104"/>
          </a:xfrm>
          <a:prstGeom prst="rect">
            <a:avLst/>
          </a:prstGeom>
          <a:noFill/>
          <a:ln>
            <a:solidFill>
              <a:srgbClr val="0070C0"/>
            </a:solidFill>
          </a:ln>
        </p:spPr>
        <p:txBody>
          <a:bodyPr wrap="square">
            <a:spAutoFit/>
          </a:bodyPr>
          <a:lstStyle/>
          <a:p>
            <a:r>
              <a:rPr lang="en-US" sz="2200" dirty="0">
                <a:latin typeface="Courier New" panose="02070309020205020404" pitchFamily="49" charset="0"/>
                <a:cs typeface="Courier New" panose="02070309020205020404" pitchFamily="49" charset="0"/>
              </a:rPr>
              <a:t>{</a:t>
            </a:r>
          </a:p>
          <a:p>
            <a:r>
              <a:rPr lang="en-US" sz="2200" dirty="0">
                <a:latin typeface="Courier New" panose="02070309020205020404" pitchFamily="49" charset="0"/>
                <a:cs typeface="Courier New" panose="02070309020205020404" pitchFamily="49" charset="0"/>
              </a:rPr>
              <a:t>  "</a:t>
            </a:r>
            <a:r>
              <a:rPr lang="en-US" sz="2200" b="1" dirty="0">
                <a:latin typeface="Courier New" panose="02070309020205020404" pitchFamily="49" charset="0"/>
                <a:cs typeface="Courier New" panose="02070309020205020404" pitchFamily="49" charset="0"/>
              </a:rPr>
              <a:t>Code</a:t>
            </a:r>
            <a:r>
              <a:rPr lang="en-US" sz="2200" dirty="0">
                <a:latin typeface="Courier New" panose="02070309020205020404" pitchFamily="49" charset="0"/>
                <a:cs typeface="Courier New" panose="02070309020205020404" pitchFamily="49" charset="0"/>
              </a:rPr>
              <a:t>": </a:t>
            </a:r>
            <a:r>
              <a:rPr lang="en-US" sz="2200" b="1" dirty="0">
                <a:solidFill>
                  <a:srgbClr val="00B050"/>
                </a:solidFill>
                <a:latin typeface="Courier New" panose="02070309020205020404" pitchFamily="49" charset="0"/>
                <a:cs typeface="Courier New" panose="02070309020205020404" pitchFamily="49" charset="0"/>
              </a:rPr>
              <a:t>0</a:t>
            </a:r>
            <a:r>
              <a:rPr lang="en-US" sz="2200" dirty="0">
                <a:solidFill>
                  <a:schemeClr val="bg1">
                    <a:lumMod val="50000"/>
                  </a:schemeClr>
                </a:solidFill>
                <a:latin typeface="Courier New" panose="02070309020205020404" pitchFamily="49" charset="0"/>
                <a:cs typeface="Courier New" panose="02070309020205020404" pitchFamily="49" charset="0"/>
              </a:rPr>
              <a:t>,</a:t>
            </a:r>
          </a:p>
          <a:p>
            <a:r>
              <a:rPr lang="en-US" sz="2200" dirty="0">
                <a:solidFill>
                  <a:schemeClr val="bg1">
                    <a:lumMod val="50000"/>
                  </a:schemeClr>
                </a:solidFill>
                <a:latin typeface="Courier New" panose="02070309020205020404" pitchFamily="49" charset="0"/>
                <a:cs typeface="Courier New" panose="02070309020205020404" pitchFamily="49" charset="0"/>
              </a:rPr>
              <a:t>  "Message": null,</a:t>
            </a:r>
          </a:p>
          <a:p>
            <a:r>
              <a:rPr lang="en-US" sz="2200" dirty="0">
                <a:solidFill>
                  <a:schemeClr val="bg1">
                    <a:lumMod val="50000"/>
                  </a:schemeClr>
                </a:solidFill>
                <a:latin typeface="Courier New" panose="02070309020205020404" pitchFamily="49" charset="0"/>
                <a:cs typeface="Courier New" panose="02070309020205020404" pitchFamily="49" charset="0"/>
              </a:rPr>
              <a:t>  "Warning": null</a:t>
            </a:r>
          </a:p>
          <a:p>
            <a:r>
              <a:rPr lang="en-US" sz="2200" dirty="0">
                <a:latin typeface="Courier New" panose="02070309020205020404" pitchFamily="49" charset="0"/>
                <a:cs typeface="Courier New" panose="02070309020205020404" pitchFamily="49" charset="0"/>
              </a:rPr>
              <a:t>}</a:t>
            </a:r>
          </a:p>
        </p:txBody>
      </p:sp>
      <p:sp>
        <p:nvSpPr>
          <p:cNvPr id="1024" name="TextBox 1023">
            <a:extLst>
              <a:ext uri="{FF2B5EF4-FFF2-40B4-BE49-F238E27FC236}">
                <a16:creationId xmlns:a16="http://schemas.microsoft.com/office/drawing/2014/main" id="{CA36F3FD-E277-BC81-B1ED-C802F7184AD8}"/>
              </a:ext>
            </a:extLst>
          </p:cNvPr>
          <p:cNvSpPr txBox="1"/>
          <p:nvPr/>
        </p:nvSpPr>
        <p:spPr>
          <a:xfrm>
            <a:off x="6245854" y="4466118"/>
            <a:ext cx="4886603" cy="1785104"/>
          </a:xfrm>
          <a:prstGeom prst="rect">
            <a:avLst/>
          </a:prstGeom>
          <a:noFill/>
          <a:ln>
            <a:solidFill>
              <a:srgbClr val="0070C0"/>
            </a:solidFill>
          </a:ln>
        </p:spPr>
        <p:txBody>
          <a:bodyPr wrap="square">
            <a:spAutoFit/>
          </a:bodyPr>
          <a:lstStyle/>
          <a:p>
            <a:r>
              <a:rPr lang="en-US" sz="2200" dirty="0">
                <a:latin typeface="Courier New" panose="02070309020205020404" pitchFamily="49" charset="0"/>
                <a:cs typeface="Courier New" panose="02070309020205020404" pitchFamily="49" charset="0"/>
              </a:rPr>
              <a:t>{</a:t>
            </a:r>
          </a:p>
          <a:p>
            <a:r>
              <a:rPr lang="en-US" sz="2200" dirty="0">
                <a:latin typeface="Courier New" panose="02070309020205020404" pitchFamily="49" charset="0"/>
                <a:cs typeface="Courier New" panose="02070309020205020404" pitchFamily="49" charset="0"/>
              </a:rPr>
              <a:t>  "</a:t>
            </a:r>
            <a:r>
              <a:rPr lang="en-US" sz="2200" b="1" dirty="0">
                <a:latin typeface="Courier New" panose="02070309020205020404" pitchFamily="49" charset="0"/>
                <a:cs typeface="Courier New" panose="02070309020205020404" pitchFamily="49" charset="0"/>
              </a:rPr>
              <a:t>Code</a:t>
            </a:r>
            <a:r>
              <a:rPr lang="en-US" sz="2200" dirty="0">
                <a:latin typeface="Courier New" panose="02070309020205020404" pitchFamily="49" charset="0"/>
                <a:cs typeface="Courier New" panose="02070309020205020404" pitchFamily="49" charset="0"/>
              </a:rPr>
              <a:t>": </a:t>
            </a:r>
            <a:r>
              <a:rPr lang="en-US" sz="2200" b="1" dirty="0">
                <a:solidFill>
                  <a:srgbClr val="FF0000"/>
                </a:solidFill>
                <a:latin typeface="Courier New" panose="02070309020205020404" pitchFamily="49" charset="0"/>
                <a:cs typeface="Courier New" panose="02070309020205020404" pitchFamily="49" charset="0"/>
              </a:rPr>
              <a:t>500</a:t>
            </a:r>
            <a:r>
              <a:rPr lang="en-US" sz="2200" dirty="0">
                <a:solidFill>
                  <a:schemeClr val="bg1">
                    <a:lumMod val="50000"/>
                  </a:schemeClr>
                </a:solidFill>
                <a:latin typeface="Courier New" panose="02070309020205020404" pitchFamily="49" charset="0"/>
                <a:cs typeface="Courier New" panose="02070309020205020404" pitchFamily="49" charset="0"/>
              </a:rPr>
              <a:t>,</a:t>
            </a:r>
          </a:p>
          <a:p>
            <a:r>
              <a:rPr lang="en-US" sz="2200" dirty="0">
                <a:solidFill>
                  <a:schemeClr val="bg1">
                    <a:lumMod val="50000"/>
                  </a:schemeClr>
                </a:solidFill>
                <a:latin typeface="Courier New" panose="02070309020205020404" pitchFamily="49" charset="0"/>
                <a:cs typeface="Courier New" panose="02070309020205020404" pitchFamily="49" charset="0"/>
              </a:rPr>
              <a:t>  "Message": "error text",</a:t>
            </a:r>
          </a:p>
          <a:p>
            <a:r>
              <a:rPr lang="en-US" sz="2200" dirty="0">
                <a:solidFill>
                  <a:schemeClr val="bg1">
                    <a:lumMod val="50000"/>
                  </a:schemeClr>
                </a:solidFill>
                <a:latin typeface="Courier New" panose="02070309020205020404" pitchFamily="49" charset="0"/>
                <a:cs typeface="Courier New" panose="02070309020205020404" pitchFamily="49" charset="0"/>
              </a:rPr>
              <a:t>  "Warning": null</a:t>
            </a:r>
          </a:p>
          <a:p>
            <a:r>
              <a:rPr lang="en-US" sz="2200" dirty="0">
                <a:latin typeface="Courier New" panose="02070309020205020404" pitchFamily="49" charset="0"/>
                <a:cs typeface="Courier New" panose="02070309020205020404" pitchFamily="49" charset="0"/>
              </a:rPr>
              <a:t>}</a:t>
            </a:r>
          </a:p>
        </p:txBody>
      </p:sp>
      <p:cxnSp>
        <p:nvCxnSpPr>
          <p:cNvPr id="1025" name="Straight Arrow Connector 1024">
            <a:extLst>
              <a:ext uri="{FF2B5EF4-FFF2-40B4-BE49-F238E27FC236}">
                <a16:creationId xmlns:a16="http://schemas.microsoft.com/office/drawing/2014/main" id="{552AB7C6-C8C1-1A4C-D18C-71B4823776F0}"/>
              </a:ext>
            </a:extLst>
          </p:cNvPr>
          <p:cNvCxnSpPr>
            <a:cxnSpLocks/>
          </p:cNvCxnSpPr>
          <p:nvPr/>
        </p:nvCxnSpPr>
        <p:spPr>
          <a:xfrm>
            <a:off x="5503258" y="3393621"/>
            <a:ext cx="1445985" cy="1072497"/>
          </a:xfrm>
          <a:prstGeom prst="straightConnector1">
            <a:avLst/>
          </a:prstGeom>
          <a:ln w="63500">
            <a:solidFill>
              <a:srgbClr val="FF0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027" name="Straight Arrow Connector 1026">
            <a:extLst>
              <a:ext uri="{FF2B5EF4-FFF2-40B4-BE49-F238E27FC236}">
                <a16:creationId xmlns:a16="http://schemas.microsoft.com/office/drawing/2014/main" id="{F6AACA4D-1828-5BC7-14D4-291AC512F3AB}"/>
              </a:ext>
            </a:extLst>
          </p:cNvPr>
          <p:cNvCxnSpPr>
            <a:cxnSpLocks/>
            <a:endCxn id="63" idx="1"/>
          </p:cNvCxnSpPr>
          <p:nvPr/>
        </p:nvCxnSpPr>
        <p:spPr>
          <a:xfrm flipV="1">
            <a:off x="5515429" y="1900214"/>
            <a:ext cx="2554312" cy="1510643"/>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029" name="Text Box 52">
            <a:extLst>
              <a:ext uri="{FF2B5EF4-FFF2-40B4-BE49-F238E27FC236}">
                <a16:creationId xmlns:a16="http://schemas.microsoft.com/office/drawing/2014/main" id="{AAD7594E-C206-4908-5775-35806002D5BC}"/>
              </a:ext>
            </a:extLst>
          </p:cNvPr>
          <p:cNvSpPr txBox="1">
            <a:spLocks noChangeArrowheads="1"/>
          </p:cNvSpPr>
          <p:nvPr/>
        </p:nvSpPr>
        <p:spPr bwMode="auto">
          <a:xfrm rot="19317632">
            <a:off x="2947980" y="4309678"/>
            <a:ext cx="93895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type</a:t>
            </a:r>
          </a:p>
        </p:txBody>
      </p:sp>
      <p:sp>
        <p:nvSpPr>
          <p:cNvPr id="1031" name="Text Box 52">
            <a:extLst>
              <a:ext uri="{FF2B5EF4-FFF2-40B4-BE49-F238E27FC236}">
                <a16:creationId xmlns:a16="http://schemas.microsoft.com/office/drawing/2014/main" id="{EBFE850E-A5C1-45DB-9163-9C98756C1E15}"/>
              </a:ext>
            </a:extLst>
          </p:cNvPr>
          <p:cNvSpPr txBox="1">
            <a:spLocks noChangeArrowheads="1"/>
          </p:cNvSpPr>
          <p:nvPr/>
        </p:nvSpPr>
        <p:spPr bwMode="auto">
          <a:xfrm rot="2257149">
            <a:off x="6012774" y="3684114"/>
            <a:ext cx="134423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srgbClr val="D63838"/>
                </a:solidFill>
                <a:latin typeface="+mn-lt"/>
              </a:rPr>
              <a:t>invalid</a:t>
            </a:r>
          </a:p>
        </p:txBody>
      </p:sp>
      <p:sp>
        <p:nvSpPr>
          <p:cNvPr id="1033" name="Text Box 52">
            <a:extLst>
              <a:ext uri="{FF2B5EF4-FFF2-40B4-BE49-F238E27FC236}">
                <a16:creationId xmlns:a16="http://schemas.microsoft.com/office/drawing/2014/main" id="{76A9EB78-BBF7-94FF-881B-D31DACC2D7FA}"/>
              </a:ext>
            </a:extLst>
          </p:cNvPr>
          <p:cNvSpPr txBox="1">
            <a:spLocks noChangeArrowheads="1"/>
          </p:cNvSpPr>
          <p:nvPr/>
        </p:nvSpPr>
        <p:spPr bwMode="auto">
          <a:xfrm rot="19843362">
            <a:off x="6122333" y="2142395"/>
            <a:ext cx="134423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srgbClr val="00B050"/>
                </a:solidFill>
                <a:latin typeface="+mn-lt"/>
              </a:rPr>
              <a:t>valid</a:t>
            </a:r>
          </a:p>
        </p:txBody>
      </p:sp>
      <p:sp>
        <p:nvSpPr>
          <p:cNvPr id="1035" name="Text Box 52">
            <a:extLst>
              <a:ext uri="{FF2B5EF4-FFF2-40B4-BE49-F238E27FC236}">
                <a16:creationId xmlns:a16="http://schemas.microsoft.com/office/drawing/2014/main" id="{50956DDD-5D59-148A-4751-9C0357D9398C}"/>
              </a:ext>
            </a:extLst>
          </p:cNvPr>
          <p:cNvSpPr txBox="1">
            <a:spLocks noChangeArrowheads="1"/>
          </p:cNvSpPr>
          <p:nvPr/>
        </p:nvSpPr>
        <p:spPr bwMode="auto">
          <a:xfrm>
            <a:off x="7730694" y="3415489"/>
            <a:ext cx="353239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External service decision</a:t>
            </a:r>
          </a:p>
        </p:txBody>
      </p:sp>
      <p:sp>
        <p:nvSpPr>
          <p:cNvPr id="3" name="TextBox 2">
            <a:extLst>
              <a:ext uri="{FF2B5EF4-FFF2-40B4-BE49-F238E27FC236}">
                <a16:creationId xmlns:a16="http://schemas.microsoft.com/office/drawing/2014/main" id="{79BA9B72-342D-683A-0058-1639D9FA28FA}"/>
              </a:ext>
            </a:extLst>
          </p:cNvPr>
          <p:cNvSpPr txBox="1"/>
          <p:nvPr/>
        </p:nvSpPr>
        <p:spPr>
          <a:xfrm>
            <a:off x="2240783" y="1588869"/>
            <a:ext cx="5747658" cy="307777"/>
          </a:xfrm>
          <a:prstGeom prst="rect">
            <a:avLst/>
          </a:prstGeom>
          <a:noFill/>
        </p:spPr>
        <p:txBody>
          <a:bodyPr wrap="square">
            <a:spAutoFit/>
          </a:bodyPr>
          <a:lstStyle/>
          <a:p>
            <a:r>
              <a:rPr lang="en-US" sz="1400" dirty="0" err="1">
                <a:solidFill>
                  <a:schemeClr val="accent1">
                    <a:lumMod val="75000"/>
                  </a:schemeClr>
                </a:solidFill>
              </a:rPr>
              <a:t>type:TypeValidationLibrary.TypeValidator_EDX_CSV</a:t>
            </a:r>
            <a:r>
              <a:rPr lang="en-US" sz="1400" dirty="0">
                <a:solidFill>
                  <a:schemeClr val="accent1">
                    <a:lumMod val="75000"/>
                  </a:schemeClr>
                </a:solidFill>
              </a:rPr>
              <a:t> (interface </a:t>
            </a:r>
            <a:r>
              <a:rPr lang="en-US" sz="1400" b="1" dirty="0" err="1">
                <a:solidFill>
                  <a:schemeClr val="accent1">
                    <a:lumMod val="75000"/>
                  </a:schemeClr>
                </a:solidFill>
              </a:rPr>
              <a:t>IFileValidator</a:t>
            </a:r>
            <a:r>
              <a:rPr lang="en-US" sz="1400" dirty="0">
                <a:solidFill>
                  <a:schemeClr val="accent1">
                    <a:lumMod val="75000"/>
                  </a:schemeClr>
                </a:solidFill>
              </a:rPr>
              <a:t>)</a:t>
            </a:r>
          </a:p>
        </p:txBody>
      </p:sp>
      <p:sp>
        <p:nvSpPr>
          <p:cNvPr id="6" name="TextBox 5">
            <a:extLst>
              <a:ext uri="{FF2B5EF4-FFF2-40B4-BE49-F238E27FC236}">
                <a16:creationId xmlns:a16="http://schemas.microsoft.com/office/drawing/2014/main" id="{1AA2BD41-4415-ED21-BF06-0DAF85FB4886}"/>
              </a:ext>
            </a:extLst>
          </p:cNvPr>
          <p:cNvSpPr txBox="1"/>
          <p:nvPr/>
        </p:nvSpPr>
        <p:spPr>
          <a:xfrm>
            <a:off x="2240782" y="2041044"/>
            <a:ext cx="3818374" cy="307777"/>
          </a:xfrm>
          <a:prstGeom prst="rect">
            <a:avLst/>
          </a:prstGeom>
          <a:noFill/>
        </p:spPr>
        <p:txBody>
          <a:bodyPr wrap="square">
            <a:spAutoFit/>
          </a:bodyPr>
          <a:lstStyle/>
          <a:p>
            <a:r>
              <a:rPr lang="en-US" sz="1400" dirty="0">
                <a:solidFill>
                  <a:schemeClr val="accent1">
                    <a:lumMod val="75000"/>
                  </a:schemeClr>
                </a:solidFill>
              </a:rPr>
              <a:t>https://validation.matinf.pro/edx/validation</a:t>
            </a:r>
          </a:p>
        </p:txBody>
      </p:sp>
    </p:spTree>
    <p:extLst>
      <p:ext uri="{BB962C8B-B14F-4D97-AF65-F5344CB8AC3E}">
        <p14:creationId xmlns:p14="http://schemas.microsoft.com/office/powerpoint/2010/main" val="694218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Metadata extraction: external API</a:t>
            </a:r>
            <a:endParaRPr lang="en-GB" dirty="0"/>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8" y="750768"/>
            <a:ext cx="1115329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Provide a data extractor for every object type in configuration: </a:t>
            </a:r>
          </a:p>
          <a:p>
            <a:pPr marL="342900" indent="-342900" defTabSz="914377">
              <a:spcBef>
                <a:spcPts val="0"/>
              </a:spcBef>
              <a:buFont typeface="Arial" panose="020B0604020202020204" pitchFamily="34" charset="0"/>
              <a:buChar char="•"/>
            </a:pPr>
            <a:r>
              <a:rPr lang="en-US" sz="2000" b="1" dirty="0">
                <a:solidFill>
                  <a:srgbClr val="0070C0"/>
                </a:solidFill>
              </a:rPr>
              <a:t>type</a:t>
            </a:r>
            <a:r>
              <a:rPr lang="en-US" altLang="ru-RU" sz="2000" dirty="0">
                <a:solidFill>
                  <a:prstClr val="black"/>
                </a:solidFill>
                <a:latin typeface="+mn-lt"/>
              </a:rPr>
              <a:t>: built-in type (object instantiated by class name);</a:t>
            </a:r>
          </a:p>
          <a:p>
            <a:pPr marL="342900" indent="-342900" defTabSz="914377">
              <a:spcBef>
                <a:spcPct val="50000"/>
              </a:spcBef>
              <a:buFont typeface="Arial" panose="020B0604020202020204" pitchFamily="34" charset="0"/>
              <a:buChar char="•"/>
            </a:pPr>
            <a:r>
              <a:rPr lang="en-US" sz="2000" b="1" dirty="0">
                <a:solidFill>
                  <a:srgbClr val="0070C0"/>
                </a:solidFill>
              </a:rPr>
              <a:t>https</a:t>
            </a:r>
            <a:r>
              <a:rPr lang="en-US" altLang="ru-RU" sz="2000" dirty="0">
                <a:solidFill>
                  <a:prstClr val="black"/>
                </a:solidFill>
                <a:latin typeface="+mn-lt"/>
              </a:rPr>
              <a:t>: URL to a REST Service (</a:t>
            </a:r>
            <a:r>
              <a:rPr lang="en-US" altLang="ru-RU" sz="2000" dirty="0" err="1">
                <a:solidFill>
                  <a:prstClr val="black"/>
                </a:solidFill>
                <a:latin typeface="+mn-lt"/>
              </a:rPr>
              <a:t>OpenAPI</a:t>
            </a:r>
            <a:r>
              <a:rPr lang="en-US" altLang="ru-RU" sz="2000" dirty="0">
                <a:solidFill>
                  <a:prstClr val="black"/>
                </a:solidFill>
                <a:latin typeface="+mn-lt"/>
              </a:rPr>
              <a:t> specification).</a:t>
            </a:r>
          </a:p>
        </p:txBody>
      </p:sp>
      <p:sp>
        <p:nvSpPr>
          <p:cNvPr id="3" name="TextBox 2">
            <a:extLst>
              <a:ext uri="{FF2B5EF4-FFF2-40B4-BE49-F238E27FC236}">
                <a16:creationId xmlns:a16="http://schemas.microsoft.com/office/drawing/2014/main" id="{79BA9B72-342D-683A-0058-1639D9FA28FA}"/>
              </a:ext>
            </a:extLst>
          </p:cNvPr>
          <p:cNvSpPr txBox="1"/>
          <p:nvPr/>
        </p:nvSpPr>
        <p:spPr>
          <a:xfrm>
            <a:off x="2240782" y="1327621"/>
            <a:ext cx="6832880" cy="307777"/>
          </a:xfrm>
          <a:prstGeom prst="rect">
            <a:avLst/>
          </a:prstGeom>
          <a:noFill/>
        </p:spPr>
        <p:txBody>
          <a:bodyPr wrap="square">
            <a:spAutoFit/>
          </a:bodyPr>
          <a:lstStyle/>
          <a:p>
            <a:r>
              <a:rPr lang="en-US" sz="1400" dirty="0" err="1">
                <a:solidFill>
                  <a:schemeClr val="accent1">
                    <a:lumMod val="75000"/>
                  </a:schemeClr>
                </a:solidFill>
              </a:rPr>
              <a:t>type:TypeValidationLibrary.TypeValidator_EDX_CSV</a:t>
            </a:r>
            <a:r>
              <a:rPr lang="en-US" sz="1400" dirty="0">
                <a:solidFill>
                  <a:schemeClr val="accent1">
                    <a:lumMod val="75000"/>
                  </a:schemeClr>
                </a:solidFill>
              </a:rPr>
              <a:t> (interface </a:t>
            </a:r>
            <a:r>
              <a:rPr lang="en-US" sz="1400" b="1" dirty="0" err="1">
                <a:solidFill>
                  <a:schemeClr val="accent1">
                    <a:lumMod val="75000"/>
                  </a:schemeClr>
                </a:solidFill>
              </a:rPr>
              <a:t>IDatabaseValuesGetter</a:t>
            </a:r>
            <a:r>
              <a:rPr lang="en-US" sz="1400" dirty="0">
                <a:solidFill>
                  <a:schemeClr val="accent1">
                    <a:lumMod val="75000"/>
                  </a:schemeClr>
                </a:solidFill>
              </a:rPr>
              <a:t>)</a:t>
            </a:r>
          </a:p>
        </p:txBody>
      </p:sp>
      <p:sp>
        <p:nvSpPr>
          <p:cNvPr id="6" name="TextBox 5">
            <a:extLst>
              <a:ext uri="{FF2B5EF4-FFF2-40B4-BE49-F238E27FC236}">
                <a16:creationId xmlns:a16="http://schemas.microsoft.com/office/drawing/2014/main" id="{1AA2BD41-4415-ED21-BF06-0DAF85FB4886}"/>
              </a:ext>
            </a:extLst>
          </p:cNvPr>
          <p:cNvSpPr txBox="1"/>
          <p:nvPr/>
        </p:nvSpPr>
        <p:spPr>
          <a:xfrm>
            <a:off x="2260879" y="1779796"/>
            <a:ext cx="3818374" cy="307777"/>
          </a:xfrm>
          <a:prstGeom prst="rect">
            <a:avLst/>
          </a:prstGeom>
          <a:noFill/>
        </p:spPr>
        <p:txBody>
          <a:bodyPr wrap="square">
            <a:spAutoFit/>
          </a:bodyPr>
          <a:lstStyle/>
          <a:p>
            <a:r>
              <a:rPr lang="en-US" sz="1400" dirty="0">
                <a:solidFill>
                  <a:schemeClr val="accent1">
                    <a:lumMod val="75000"/>
                  </a:schemeClr>
                </a:solidFill>
              </a:rPr>
              <a:t>https://validation.matinf.pro/edx/data</a:t>
            </a:r>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p:txBody>
          <a:bodyPr/>
          <a:lstStyle/>
          <a:p>
            <a:pPr indent="0">
              <a:buNone/>
            </a:pPr>
            <a:r>
              <a:rPr lang="en-US" dirty="0"/>
              <a:t>EDX - Energy-dispersive X-ray spectroscopy</a:t>
            </a:r>
          </a:p>
          <a:p>
            <a:pPr indent="0">
              <a:buNone/>
            </a:pPr>
            <a:endParaRPr lang="en-US" dirty="0"/>
          </a:p>
        </p:txBody>
      </p:sp>
      <p:sp>
        <p:nvSpPr>
          <p:cNvPr id="9" name="TextBox 8">
            <a:extLst>
              <a:ext uri="{FF2B5EF4-FFF2-40B4-BE49-F238E27FC236}">
                <a16:creationId xmlns:a16="http://schemas.microsoft.com/office/drawing/2014/main" id="{A1E99B90-B7EC-449F-4ECA-E1BDE51EBD1E}"/>
              </a:ext>
            </a:extLst>
          </p:cNvPr>
          <p:cNvSpPr txBox="1"/>
          <p:nvPr/>
        </p:nvSpPr>
        <p:spPr>
          <a:xfrm>
            <a:off x="261255" y="2133498"/>
            <a:ext cx="3396343" cy="4154984"/>
          </a:xfrm>
          <a:prstGeom prst="rect">
            <a:avLst/>
          </a:prstGeom>
          <a:noFill/>
          <a:ln>
            <a:solidFill>
              <a:schemeClr val="accent1"/>
            </a:solidFill>
          </a:ln>
        </p:spPr>
        <p:txBody>
          <a:bodyPr wrap="square">
            <a:spAutoFit/>
          </a:bodyPr>
          <a:lstStyle/>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DeletePreviousProperties</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true</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"Properties"</a:t>
            </a:r>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PropertyId</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"Type"</a:t>
            </a:r>
            <a:r>
              <a:rPr lang="en-US" sz="1200" dirty="0">
                <a:solidFill>
                  <a:srgbClr val="000000"/>
                </a:solidFill>
                <a:latin typeface="Cascadia Mono" panose="020B0609020000020004" pitchFamily="49" charset="0"/>
              </a:rPr>
              <a:t>: 1,</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"Name"</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"V"</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"Value"</a:t>
            </a:r>
            <a:r>
              <a:rPr lang="en-US" sz="1200" dirty="0">
                <a:solidFill>
                  <a:srgbClr val="000000"/>
                </a:solidFill>
                <a:latin typeface="Cascadia Mono" panose="020B0609020000020004" pitchFamily="49" charset="0"/>
              </a:rPr>
              <a:t>: 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ValueEpsilon</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SortCode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10,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"Row"</a:t>
            </a:r>
            <a:r>
              <a:rPr lang="en-US" sz="1200" dirty="0">
                <a:solidFill>
                  <a:srgbClr val="000000"/>
                </a:solidFill>
                <a:latin typeface="Cascadia Mono" panose="020B0609020000020004" pitchFamily="49" charset="0"/>
              </a:rPr>
              <a:t>: 1,</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"Comment"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"Minimal V content"</a:t>
            </a:r>
            <a:endParaRPr lang="en-US" sz="1200" dirty="0">
              <a:solidFill>
                <a:srgbClr val="000000"/>
              </a:solidFill>
              <a:latin typeface="Cascadia Mono" panose="020B0609020000020004" pitchFamily="49" charset="0"/>
            </a:endParaRP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PropertyId</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"Type"</a:t>
            </a:r>
            <a:r>
              <a:rPr lang="en-US" sz="1200" dirty="0">
                <a:solidFill>
                  <a:srgbClr val="000000"/>
                </a:solidFill>
                <a:latin typeface="Cascadia Mono" panose="020B0609020000020004" pitchFamily="49" charset="0"/>
              </a:rPr>
              <a:t>: 1,</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"Name"</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"V"</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"Value"</a:t>
            </a:r>
            <a:r>
              <a:rPr lang="en-US" sz="1200" dirty="0">
                <a:solidFill>
                  <a:srgbClr val="000000"/>
                </a:solidFill>
                <a:latin typeface="Cascadia Mono" panose="020B0609020000020004" pitchFamily="49" charset="0"/>
              </a:rPr>
              <a:t>: 36.400001525878906,</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ValueEpsilon</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SortCode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10,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"Row"</a:t>
            </a:r>
            <a:r>
              <a:rPr lang="en-US" sz="1200" dirty="0">
                <a:solidFill>
                  <a:srgbClr val="000000"/>
                </a:solidFill>
                <a:latin typeface="Cascadia Mono" panose="020B0609020000020004" pitchFamily="49" charset="0"/>
              </a:rPr>
              <a:t>: 2,</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"Comment"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"Maximal V content"</a:t>
            </a:r>
            <a:endParaRPr lang="en-US" sz="1200" dirty="0">
              <a:solidFill>
                <a:srgbClr val="000000"/>
              </a:solidFill>
              <a:latin typeface="Cascadia Mono" panose="020B0609020000020004" pitchFamily="49" charset="0"/>
            </a:endParaRP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a:t>
            </a:r>
            <a:endParaRPr lang="en-US" sz="1200" dirty="0"/>
          </a:p>
        </p:txBody>
      </p:sp>
      <p:pic>
        <p:nvPicPr>
          <p:cNvPr id="10" name="Picture 9">
            <a:extLst>
              <a:ext uri="{FF2B5EF4-FFF2-40B4-BE49-F238E27FC236}">
                <a16:creationId xmlns:a16="http://schemas.microsoft.com/office/drawing/2014/main" id="{B41A530E-7C53-B1BD-AB4B-23871BE09FD3}"/>
              </a:ext>
            </a:extLst>
          </p:cNvPr>
          <p:cNvPicPr>
            <a:picLocks noChangeAspect="1"/>
          </p:cNvPicPr>
          <p:nvPr/>
        </p:nvPicPr>
        <p:blipFill>
          <a:blip r:embed="rId3"/>
          <a:stretch>
            <a:fillRect/>
          </a:stretch>
        </p:blipFill>
        <p:spPr>
          <a:xfrm>
            <a:off x="5951279" y="2622155"/>
            <a:ext cx="5091861" cy="1226363"/>
          </a:xfrm>
          <a:prstGeom prst="rect">
            <a:avLst/>
          </a:prstGeom>
          <a:solidFill>
            <a:schemeClr val="accent1"/>
          </a:solidFill>
          <a:ln>
            <a:solidFill>
              <a:schemeClr val="accent1"/>
            </a:solidFill>
          </a:ln>
        </p:spPr>
      </p:pic>
      <p:cxnSp>
        <p:nvCxnSpPr>
          <p:cNvPr id="11" name="Straight Arrow Connector 10">
            <a:extLst>
              <a:ext uri="{FF2B5EF4-FFF2-40B4-BE49-F238E27FC236}">
                <a16:creationId xmlns:a16="http://schemas.microsoft.com/office/drawing/2014/main" id="{F7270F79-FCD1-90F1-CAA0-B5B674CCA8A0}"/>
              </a:ext>
            </a:extLst>
          </p:cNvPr>
          <p:cNvCxnSpPr>
            <a:cxnSpLocks/>
            <a:endCxn id="18" idx="2"/>
          </p:cNvCxnSpPr>
          <p:nvPr/>
        </p:nvCxnSpPr>
        <p:spPr>
          <a:xfrm>
            <a:off x="1959429" y="3084844"/>
            <a:ext cx="3959050" cy="140677"/>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8AF9D4A-BE1C-4B41-7D4B-F749BA588B88}"/>
              </a:ext>
            </a:extLst>
          </p:cNvPr>
          <p:cNvCxnSpPr>
            <a:cxnSpLocks/>
            <a:endCxn id="20" idx="2"/>
          </p:cNvCxnSpPr>
          <p:nvPr/>
        </p:nvCxnSpPr>
        <p:spPr>
          <a:xfrm flipV="1">
            <a:off x="1939332" y="3639178"/>
            <a:ext cx="3990871" cy="107349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D724C19C-0B9D-8A95-D5D5-9E782EF0B741}"/>
              </a:ext>
            </a:extLst>
          </p:cNvPr>
          <p:cNvSpPr/>
          <p:nvPr/>
        </p:nvSpPr>
        <p:spPr>
          <a:xfrm>
            <a:off x="5918479" y="3064747"/>
            <a:ext cx="321547" cy="321547"/>
          </a:xfrm>
          <a:prstGeom prst="ellipse">
            <a:avLst/>
          </a:prstGeom>
          <a:no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1BACBF7-00FA-60B6-8202-9E22DEAB9E4F}"/>
              </a:ext>
            </a:extLst>
          </p:cNvPr>
          <p:cNvSpPr/>
          <p:nvPr/>
        </p:nvSpPr>
        <p:spPr>
          <a:xfrm>
            <a:off x="5930203" y="3478404"/>
            <a:ext cx="480645" cy="321547"/>
          </a:xfrm>
          <a:prstGeom prst="ellipse">
            <a:avLst/>
          </a:prstGeom>
          <a:no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6FEC2718-2475-5CB9-4B2C-53AAD465C151}"/>
              </a:ext>
            </a:extLst>
          </p:cNvPr>
          <p:cNvPicPr>
            <a:picLocks noChangeAspect="1"/>
          </p:cNvPicPr>
          <p:nvPr/>
        </p:nvPicPr>
        <p:blipFill>
          <a:blip r:embed="rId4"/>
          <a:stretch>
            <a:fillRect/>
          </a:stretch>
        </p:blipFill>
        <p:spPr>
          <a:xfrm>
            <a:off x="5042174" y="4695616"/>
            <a:ext cx="6830378" cy="1486107"/>
          </a:xfrm>
          <a:prstGeom prst="rect">
            <a:avLst/>
          </a:prstGeom>
          <a:ln>
            <a:solidFill>
              <a:srgbClr val="0070C0"/>
            </a:solidFill>
          </a:ln>
        </p:spPr>
      </p:pic>
      <p:sp>
        <p:nvSpPr>
          <p:cNvPr id="26" name="Rectangle: Rounded Corners 25">
            <a:extLst>
              <a:ext uri="{FF2B5EF4-FFF2-40B4-BE49-F238E27FC236}">
                <a16:creationId xmlns:a16="http://schemas.microsoft.com/office/drawing/2014/main" id="{10F572E5-693D-CCFD-8988-F9AC07256DA0}"/>
              </a:ext>
            </a:extLst>
          </p:cNvPr>
          <p:cNvSpPr/>
          <p:nvPr/>
        </p:nvSpPr>
        <p:spPr>
          <a:xfrm>
            <a:off x="6119446" y="5104562"/>
            <a:ext cx="2914022" cy="502417"/>
          </a:xfrm>
          <a:prstGeom prst="roundRect">
            <a:avLst/>
          </a:prstGeom>
          <a:solidFill>
            <a:schemeClr val="accent1">
              <a:alpha val="16000"/>
            </a:scheme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BC5A8FC-B602-786D-25D5-A4F3130083D6}"/>
              </a:ext>
            </a:extLst>
          </p:cNvPr>
          <p:cNvSpPr txBox="1"/>
          <p:nvPr/>
        </p:nvSpPr>
        <p:spPr>
          <a:xfrm>
            <a:off x="4541856" y="4322019"/>
            <a:ext cx="7650143"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Administrative interface:			</a:t>
            </a:r>
            <a:r>
              <a:rPr lang="en-US" altLang="ru-RU" b="1" dirty="0">
                <a:solidFill>
                  <a:prstClr val="black"/>
                </a:solidFill>
              </a:rPr>
              <a:t>         </a:t>
            </a:r>
            <a:r>
              <a:rPr lang="en-US" altLang="ru-RU" sz="1800" b="1" dirty="0">
                <a:solidFill>
                  <a:prstClr val="black"/>
                </a:solidFill>
                <a:latin typeface="+mn-lt"/>
              </a:rPr>
              <a:t>Compositions</a:t>
            </a:r>
          </a:p>
        </p:txBody>
      </p:sp>
      <p:cxnSp>
        <p:nvCxnSpPr>
          <p:cNvPr id="29" name="Straight Arrow Connector 28">
            <a:extLst>
              <a:ext uri="{FF2B5EF4-FFF2-40B4-BE49-F238E27FC236}">
                <a16:creationId xmlns:a16="http://schemas.microsoft.com/office/drawing/2014/main" id="{141D31EE-0168-8C06-00E3-4C02F0D43A66}"/>
              </a:ext>
            </a:extLst>
          </p:cNvPr>
          <p:cNvCxnSpPr>
            <a:cxnSpLocks/>
            <a:endCxn id="26" idx="0"/>
          </p:cNvCxnSpPr>
          <p:nvPr/>
        </p:nvCxnSpPr>
        <p:spPr>
          <a:xfrm>
            <a:off x="7576457" y="3858567"/>
            <a:ext cx="0" cy="124599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0C5B456-490A-4E50-14B2-BAB3754C92B8}"/>
              </a:ext>
            </a:extLst>
          </p:cNvPr>
          <p:cNvSpPr txBox="1"/>
          <p:nvPr/>
        </p:nvSpPr>
        <p:spPr>
          <a:xfrm>
            <a:off x="5890010" y="2223589"/>
            <a:ext cx="3897085"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Metadata for EDX (range values):</a:t>
            </a:r>
          </a:p>
        </p:txBody>
      </p:sp>
      <p:cxnSp>
        <p:nvCxnSpPr>
          <p:cNvPr id="33" name="Straight Arrow Connector 32">
            <a:extLst>
              <a:ext uri="{FF2B5EF4-FFF2-40B4-BE49-F238E27FC236}">
                <a16:creationId xmlns:a16="http://schemas.microsoft.com/office/drawing/2014/main" id="{6ADBCB58-240F-FA0E-4698-5EF9B39B5FD7}"/>
              </a:ext>
            </a:extLst>
          </p:cNvPr>
          <p:cNvCxnSpPr>
            <a:cxnSpLocks/>
          </p:cNvCxnSpPr>
          <p:nvPr/>
        </p:nvCxnSpPr>
        <p:spPr>
          <a:xfrm flipV="1">
            <a:off x="10319657" y="4602145"/>
            <a:ext cx="0" cy="58280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355FBE9-ECD7-8952-B817-4054D6D944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86739" y="231113"/>
            <a:ext cx="2059912" cy="2059912"/>
          </a:xfrm>
          <a:prstGeom prst="rect">
            <a:avLst/>
          </a:prstGeom>
        </p:spPr>
      </p:pic>
    </p:spTree>
    <p:extLst>
      <p:ext uri="{BB962C8B-B14F-4D97-AF65-F5344CB8AC3E}">
        <p14:creationId xmlns:p14="http://schemas.microsoft.com/office/powerpoint/2010/main" val="4718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All data extraction: external API</a:t>
            </a:r>
            <a:endParaRPr lang="en-GB" dirty="0"/>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8" y="750768"/>
            <a:ext cx="1115329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Provide a data extractor for every object type in configuration: </a:t>
            </a:r>
          </a:p>
          <a:p>
            <a:pPr marL="342900" indent="-342900" defTabSz="914377">
              <a:spcBef>
                <a:spcPts val="0"/>
              </a:spcBef>
              <a:buFont typeface="Arial" panose="020B0604020202020204" pitchFamily="34" charset="0"/>
              <a:buChar char="•"/>
            </a:pPr>
            <a:r>
              <a:rPr lang="en-US" sz="2000" b="1" dirty="0">
                <a:solidFill>
                  <a:srgbClr val="0070C0"/>
                </a:solidFill>
              </a:rPr>
              <a:t>type</a:t>
            </a:r>
            <a:r>
              <a:rPr lang="en-US" altLang="ru-RU" sz="2000" dirty="0">
                <a:solidFill>
                  <a:prstClr val="black"/>
                </a:solidFill>
                <a:latin typeface="+mn-lt"/>
              </a:rPr>
              <a:t>: built-in type (object instantiated by class name);</a:t>
            </a:r>
          </a:p>
          <a:p>
            <a:pPr marL="342900" indent="-342900" defTabSz="914377">
              <a:spcBef>
                <a:spcPct val="50000"/>
              </a:spcBef>
              <a:buFont typeface="Arial" panose="020B0604020202020204" pitchFamily="34" charset="0"/>
              <a:buChar char="•"/>
            </a:pPr>
            <a:r>
              <a:rPr lang="en-US" sz="2000" b="1" dirty="0">
                <a:solidFill>
                  <a:srgbClr val="0070C0"/>
                </a:solidFill>
              </a:rPr>
              <a:t>https</a:t>
            </a:r>
            <a:r>
              <a:rPr lang="en-US" altLang="ru-RU" sz="2000" dirty="0">
                <a:solidFill>
                  <a:prstClr val="black"/>
                </a:solidFill>
                <a:latin typeface="+mn-lt"/>
              </a:rPr>
              <a:t>: URL to a REST Service (</a:t>
            </a:r>
            <a:r>
              <a:rPr lang="en-US" altLang="ru-RU" sz="2000" dirty="0" err="1">
                <a:solidFill>
                  <a:prstClr val="black"/>
                </a:solidFill>
                <a:latin typeface="+mn-lt"/>
              </a:rPr>
              <a:t>OpenAPI</a:t>
            </a:r>
            <a:r>
              <a:rPr lang="en-US" altLang="ru-RU" sz="2000" dirty="0">
                <a:solidFill>
                  <a:prstClr val="black"/>
                </a:solidFill>
                <a:latin typeface="+mn-lt"/>
              </a:rPr>
              <a:t> specification).</a:t>
            </a:r>
          </a:p>
        </p:txBody>
      </p:sp>
      <p:sp>
        <p:nvSpPr>
          <p:cNvPr id="3" name="TextBox 2">
            <a:extLst>
              <a:ext uri="{FF2B5EF4-FFF2-40B4-BE49-F238E27FC236}">
                <a16:creationId xmlns:a16="http://schemas.microsoft.com/office/drawing/2014/main" id="{79BA9B72-342D-683A-0058-1639D9FA28FA}"/>
              </a:ext>
            </a:extLst>
          </p:cNvPr>
          <p:cNvSpPr txBox="1"/>
          <p:nvPr/>
        </p:nvSpPr>
        <p:spPr>
          <a:xfrm>
            <a:off x="2240782" y="1327621"/>
            <a:ext cx="6832880" cy="307777"/>
          </a:xfrm>
          <a:prstGeom prst="rect">
            <a:avLst/>
          </a:prstGeom>
          <a:noFill/>
        </p:spPr>
        <p:txBody>
          <a:bodyPr wrap="square">
            <a:spAutoFit/>
          </a:bodyPr>
          <a:lstStyle/>
          <a:p>
            <a:r>
              <a:rPr lang="en-US" sz="1400" dirty="0" err="1">
                <a:solidFill>
                  <a:schemeClr val="accent1">
                    <a:lumMod val="75000"/>
                  </a:schemeClr>
                </a:solidFill>
              </a:rPr>
              <a:t>type:TypeValidationLibrary.TypeValidator_EDX_CSV</a:t>
            </a:r>
            <a:r>
              <a:rPr lang="en-US" sz="1400" dirty="0">
                <a:solidFill>
                  <a:schemeClr val="accent1">
                    <a:lumMod val="75000"/>
                  </a:schemeClr>
                </a:solidFill>
              </a:rPr>
              <a:t> (interface </a:t>
            </a:r>
            <a:r>
              <a:rPr lang="en-US" sz="1400" b="1" dirty="0" err="1">
                <a:solidFill>
                  <a:schemeClr val="accent1">
                    <a:lumMod val="75000"/>
                  </a:schemeClr>
                </a:solidFill>
              </a:rPr>
              <a:t>IDatabaseValuesGetter</a:t>
            </a:r>
            <a:r>
              <a:rPr lang="en-US" sz="1400" dirty="0">
                <a:solidFill>
                  <a:schemeClr val="accent1">
                    <a:lumMod val="75000"/>
                  </a:schemeClr>
                </a:solidFill>
              </a:rPr>
              <a:t>)</a:t>
            </a:r>
          </a:p>
        </p:txBody>
      </p:sp>
      <p:sp>
        <p:nvSpPr>
          <p:cNvPr id="6" name="TextBox 5">
            <a:extLst>
              <a:ext uri="{FF2B5EF4-FFF2-40B4-BE49-F238E27FC236}">
                <a16:creationId xmlns:a16="http://schemas.microsoft.com/office/drawing/2014/main" id="{1AA2BD41-4415-ED21-BF06-0DAF85FB4886}"/>
              </a:ext>
            </a:extLst>
          </p:cNvPr>
          <p:cNvSpPr txBox="1"/>
          <p:nvPr/>
        </p:nvSpPr>
        <p:spPr>
          <a:xfrm>
            <a:off x="2260879" y="1779796"/>
            <a:ext cx="3818374" cy="307777"/>
          </a:xfrm>
          <a:prstGeom prst="rect">
            <a:avLst/>
          </a:prstGeom>
          <a:noFill/>
        </p:spPr>
        <p:txBody>
          <a:bodyPr wrap="square">
            <a:spAutoFit/>
          </a:bodyPr>
          <a:lstStyle/>
          <a:p>
            <a:r>
              <a:rPr lang="en-US" sz="1400" dirty="0">
                <a:solidFill>
                  <a:schemeClr val="accent1">
                    <a:lumMod val="75000"/>
                  </a:schemeClr>
                </a:solidFill>
              </a:rPr>
              <a:t>https://validation.matinf.pro/edx/data</a:t>
            </a:r>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p:txBody>
          <a:bodyPr/>
          <a:lstStyle/>
          <a:p>
            <a:endParaRPr lang="en-US"/>
          </a:p>
        </p:txBody>
      </p:sp>
      <p:sp>
        <p:nvSpPr>
          <p:cNvPr id="32" name="TextBox 31">
            <a:extLst>
              <a:ext uri="{FF2B5EF4-FFF2-40B4-BE49-F238E27FC236}">
                <a16:creationId xmlns:a16="http://schemas.microsoft.com/office/drawing/2014/main" id="{A0C5B456-490A-4E50-14B2-BAB3754C92B8}"/>
              </a:ext>
            </a:extLst>
          </p:cNvPr>
          <p:cNvSpPr txBox="1"/>
          <p:nvPr/>
        </p:nvSpPr>
        <p:spPr>
          <a:xfrm>
            <a:off x="195944" y="2645619"/>
            <a:ext cx="4958860"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Data from EDX (</a:t>
            </a:r>
            <a:r>
              <a:rPr lang="en-US" altLang="ru-RU" b="1" dirty="0">
                <a:solidFill>
                  <a:prstClr val="black"/>
                </a:solidFill>
              </a:rPr>
              <a:t>all</a:t>
            </a:r>
            <a:r>
              <a:rPr lang="en-US" altLang="ru-RU" sz="1800" b="1" dirty="0">
                <a:solidFill>
                  <a:prstClr val="black"/>
                </a:solidFill>
                <a:latin typeface="+mn-lt"/>
              </a:rPr>
              <a:t> values == 342 compositions):</a:t>
            </a:r>
          </a:p>
        </p:txBody>
      </p:sp>
      <p:grpSp>
        <p:nvGrpSpPr>
          <p:cNvPr id="8" name="Group 7">
            <a:extLst>
              <a:ext uri="{FF2B5EF4-FFF2-40B4-BE49-F238E27FC236}">
                <a16:creationId xmlns:a16="http://schemas.microsoft.com/office/drawing/2014/main" id="{CC5712AD-8E81-5F7D-DED3-B5BB4EBB1B3F}"/>
              </a:ext>
            </a:extLst>
          </p:cNvPr>
          <p:cNvGrpSpPr/>
          <p:nvPr/>
        </p:nvGrpSpPr>
        <p:grpSpPr>
          <a:xfrm>
            <a:off x="411980" y="3108188"/>
            <a:ext cx="9817243" cy="3046988"/>
            <a:chOff x="200964" y="2223933"/>
            <a:chExt cx="9817243" cy="3046988"/>
          </a:xfrm>
        </p:grpSpPr>
        <p:sp>
          <p:nvSpPr>
            <p:cNvPr id="9" name="TextBox 8">
              <a:extLst>
                <a:ext uri="{FF2B5EF4-FFF2-40B4-BE49-F238E27FC236}">
                  <a16:creationId xmlns:a16="http://schemas.microsoft.com/office/drawing/2014/main" id="{A1E99B90-B7EC-449F-4ECA-E1BDE51EBD1E}"/>
                </a:ext>
              </a:extLst>
            </p:cNvPr>
            <p:cNvSpPr txBox="1"/>
            <p:nvPr/>
          </p:nvSpPr>
          <p:spPr>
            <a:xfrm>
              <a:off x="200964" y="2223933"/>
              <a:ext cx="9817243" cy="3046988"/>
            </a:xfrm>
            <a:prstGeom prst="rect">
              <a:avLst/>
            </a:prstGeom>
            <a:noFill/>
            <a:ln>
              <a:solidFill>
                <a:schemeClr val="accent1"/>
              </a:solidFill>
            </a:ln>
          </p:spPr>
          <p:txBody>
            <a:bodyPr wrap="square">
              <a:spAutoFit/>
            </a:bodyPr>
            <a:lstStyle/>
            <a:p>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CompositionElements</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ElementName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"V"</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31.299999237060547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10, </a:t>
              </a:r>
              <a:r>
                <a:rPr lang="en-US" sz="1200" dirty="0">
                  <a:solidFill>
                    <a:srgbClr val="2E75B6"/>
                  </a:solidFill>
                  <a:latin typeface="Cascadia Mono" panose="020B0609020000020004" pitchFamily="49" charset="0"/>
                </a:rPr>
                <a:t>"ElementName"</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"Mn"</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2.700000047683716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20,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ElementName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"Co"</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22.600000381469727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30,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ElementName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"Ni"</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6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40,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ElementName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"Ho"</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37.400001525878906 }</a:t>
              </a: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DeletePreviousProperties</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true</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"Properties"</a:t>
              </a:r>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PropertyId</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 </a:t>
              </a:r>
              <a:r>
                <a:rPr lang="en-US" sz="1200" dirty="0">
                  <a:solidFill>
                    <a:srgbClr val="2E75B6"/>
                  </a:solidFill>
                  <a:latin typeface="Cascadia Mono" panose="020B0609020000020004" pitchFamily="49" charset="0"/>
                </a:rPr>
                <a:t>"Type"</a:t>
              </a:r>
              <a:r>
                <a:rPr lang="en-US" sz="1200" dirty="0">
                  <a:solidFill>
                    <a:srgbClr val="000000"/>
                  </a:solidFill>
                  <a:latin typeface="Cascadia Mono" panose="020B0609020000020004" pitchFamily="49" charset="0"/>
                </a:rPr>
                <a:t>: 2, </a:t>
              </a:r>
              <a:r>
                <a:rPr lang="en-US" sz="1200" dirty="0">
                  <a:solidFill>
                    <a:srgbClr val="2E75B6"/>
                  </a:solidFill>
                  <a:latin typeface="Cascadia Mono" panose="020B0609020000020004" pitchFamily="49" charset="0"/>
                </a:rPr>
                <a:t>"Name"</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"Measurement Area"</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"Value"</a:t>
              </a:r>
              <a:r>
                <a:rPr lang="en-US" sz="1200" dirty="0">
                  <a:solidFill>
                    <a:srgbClr val="000000"/>
                  </a:solidFill>
                  <a:latin typeface="Cascadia Mono" panose="020B0609020000020004" pitchFamily="49" charset="0"/>
                </a:rPr>
                <a:t>: 1,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ValueEpsilon</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SortCode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 </a:t>
              </a:r>
              <a:r>
                <a:rPr lang="en-US" sz="1200" dirty="0">
                  <a:solidFill>
                    <a:srgbClr val="2E75B6"/>
                  </a:solidFill>
                  <a:latin typeface="Cascadia Mono" panose="020B0609020000020004" pitchFamily="49" charset="0"/>
                </a:rPr>
                <a:t>"Row"</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"Comment"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endParaRPr lang="en-US" sz="1200" dirty="0">
                <a:solidFill>
                  <a:srgbClr val="000000"/>
                </a:solidFill>
                <a:latin typeface="Cascadia Mono" panose="020B0609020000020004" pitchFamily="49" charset="0"/>
              </a:endParaRP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a:t>
              </a:r>
              <a:endParaRPr lang="en-US" sz="1200" dirty="0"/>
            </a:p>
          </p:txBody>
        </p:sp>
        <p:sp>
          <p:nvSpPr>
            <p:cNvPr id="2" name="Rectangle: Rounded Corners 1">
              <a:extLst>
                <a:ext uri="{FF2B5EF4-FFF2-40B4-BE49-F238E27FC236}">
                  <a16:creationId xmlns:a16="http://schemas.microsoft.com/office/drawing/2014/main" id="{52466A0C-CB32-7211-1DB9-78CF37711707}"/>
                </a:ext>
              </a:extLst>
            </p:cNvPr>
            <p:cNvSpPr/>
            <p:nvPr/>
          </p:nvSpPr>
          <p:spPr>
            <a:xfrm>
              <a:off x="3295859" y="4220308"/>
              <a:ext cx="3547067" cy="301449"/>
            </a:xfrm>
            <a:prstGeom prst="roundRect">
              <a:avLst/>
            </a:prstGeom>
            <a:solidFill>
              <a:schemeClr val="accent1">
                <a:alpha val="16000"/>
              </a:scheme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F2993E0F-FEC2-0953-58BA-A11F43EFDC6C}"/>
                </a:ext>
              </a:extLst>
            </p:cNvPr>
            <p:cNvSpPr/>
            <p:nvPr/>
          </p:nvSpPr>
          <p:spPr>
            <a:xfrm>
              <a:off x="2634343" y="2624294"/>
              <a:ext cx="7353719" cy="993113"/>
            </a:xfrm>
            <a:prstGeom prst="roundRect">
              <a:avLst/>
            </a:prstGeom>
            <a:solidFill>
              <a:schemeClr val="accent1">
                <a:alpha val="16000"/>
              </a:scheme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B4AA4098-C87D-E8FC-E603-36AE6706BC90}"/>
              </a:ext>
            </a:extLst>
          </p:cNvPr>
          <p:cNvPicPr>
            <a:picLocks noChangeAspect="1"/>
          </p:cNvPicPr>
          <p:nvPr/>
        </p:nvPicPr>
        <p:blipFill rotWithShape="1">
          <a:blip r:embed="rId3"/>
          <a:srcRect b="78271"/>
          <a:stretch/>
        </p:blipFill>
        <p:spPr>
          <a:xfrm>
            <a:off x="5272766" y="2023934"/>
            <a:ext cx="6811326" cy="890087"/>
          </a:xfrm>
          <a:prstGeom prst="rect">
            <a:avLst/>
          </a:prstGeom>
          <a:noFill/>
          <a:ln>
            <a:solidFill>
              <a:schemeClr val="accent1"/>
            </a:solidFill>
          </a:ln>
        </p:spPr>
      </p:pic>
      <p:sp>
        <p:nvSpPr>
          <p:cNvPr id="13" name="Rectangle: Rounded Corners 12">
            <a:extLst>
              <a:ext uri="{FF2B5EF4-FFF2-40B4-BE49-F238E27FC236}">
                <a16:creationId xmlns:a16="http://schemas.microsoft.com/office/drawing/2014/main" id="{8958DE76-1FE6-C47E-48E2-EE1CF998175B}"/>
              </a:ext>
            </a:extLst>
          </p:cNvPr>
          <p:cNvSpPr/>
          <p:nvPr/>
        </p:nvSpPr>
        <p:spPr>
          <a:xfrm>
            <a:off x="6762540" y="2080008"/>
            <a:ext cx="4622242" cy="823966"/>
          </a:xfrm>
          <a:prstGeom prst="roundRect">
            <a:avLst/>
          </a:prstGeom>
          <a:solidFill>
            <a:schemeClr val="accent1">
              <a:alpha val="16000"/>
            </a:scheme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9AF5810E-AEAA-0F73-9DC0-E6329FAC81F5}"/>
              </a:ext>
            </a:extLst>
          </p:cNvPr>
          <p:cNvCxnSpPr>
            <a:cxnSpLocks/>
            <a:endCxn id="4" idx="0"/>
          </p:cNvCxnSpPr>
          <p:nvPr/>
        </p:nvCxnSpPr>
        <p:spPr>
          <a:xfrm flipH="1">
            <a:off x="6522219" y="2883877"/>
            <a:ext cx="300612" cy="624672"/>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82EDE54-F7A9-1742-64D4-B2984F2E3E18}"/>
              </a:ext>
            </a:extLst>
          </p:cNvPr>
          <p:cNvCxnSpPr>
            <a:cxnSpLocks/>
          </p:cNvCxnSpPr>
          <p:nvPr/>
        </p:nvCxnSpPr>
        <p:spPr>
          <a:xfrm>
            <a:off x="5498123" y="2875503"/>
            <a:ext cx="1284514" cy="222906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70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BA8F482D-C59E-EC64-3D4D-F88B5AFBCF5A}"/>
              </a:ext>
            </a:extLst>
          </p:cNvPr>
          <p:cNvSpPr txBox="1">
            <a:spLocks/>
          </p:cNvSpPr>
          <p:nvPr/>
        </p:nvSpPr>
        <p:spPr>
          <a:xfrm>
            <a:off x="226708" y="1403894"/>
            <a:ext cx="11890589"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l" defTabSz="685800" rtl="0" eaLnBrk="1" fontAlgn="auto" latinLnBrk="0" hangingPunct="1">
              <a:lnSpc>
                <a:spcPct val="100000"/>
              </a:lnSpc>
              <a:spcBef>
                <a:spcPts val="0"/>
              </a:spcBef>
              <a:spcAft>
                <a:spcPts val="1200"/>
              </a:spcAft>
              <a:buClrTx/>
              <a:buSzPct val="75000"/>
              <a:tabLst/>
              <a:defRPr/>
            </a:pP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Measurement Area Index				  Chemical Elements</a:t>
            </a:r>
          </a:p>
          <a:p>
            <a:pPr marR="0" lvl="0" algn="l" defTabSz="685800" rtl="0" eaLnBrk="1" fontAlgn="auto" latinLnBrk="0" hangingPunct="1">
              <a:lnSpc>
                <a:spcPct val="100000"/>
              </a:lnSpc>
              <a:spcBef>
                <a:spcPts val="0"/>
              </a:spcBef>
              <a:spcAft>
                <a:spcPts val="1200"/>
              </a:spcAft>
              <a:buClrTx/>
              <a:buSzPct val="75000"/>
              <a:tabLst/>
              <a:defRPr/>
            </a:pPr>
            <a:r>
              <a:rPr lang="en-US" sz="1800" b="0" dirty="0">
                <a:solidFill>
                  <a:schemeClr val="tx1"/>
                </a:solidFill>
                <a:latin typeface="Arial" panose="020B0604020202020204"/>
              </a:rPr>
              <a:t>[1, 342]</a:t>
            </a:r>
            <a:endPar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endParaRPr>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EDX Data Visualization</a:t>
            </a:r>
          </a:p>
        </p:txBody>
      </p:sp>
      <p:sp>
        <p:nvSpPr>
          <p:cNvPr id="4" name="Inhaltsplatzhalter 2">
            <a:extLst>
              <a:ext uri="{FF2B5EF4-FFF2-40B4-BE49-F238E27FC236}">
                <a16:creationId xmlns:a16="http://schemas.microsoft.com/office/drawing/2014/main" id="{486C2495-08E0-7E90-A52E-014392DF02EC}"/>
              </a:ext>
            </a:extLst>
          </p:cNvPr>
          <p:cNvSpPr txBox="1">
            <a:spLocks/>
          </p:cNvSpPr>
          <p:nvPr/>
        </p:nvSpPr>
        <p:spPr>
          <a:xfrm>
            <a:off x="175806" y="970366"/>
            <a:ext cx="8083939"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l" defTabSz="685800" rtl="0" eaLnBrk="1" fontAlgn="auto" latinLnBrk="0" hangingPunct="1">
              <a:lnSpc>
                <a:spcPct val="100000"/>
              </a:lnSpc>
              <a:spcBef>
                <a:spcPts val="0"/>
              </a:spcBef>
              <a:spcAft>
                <a:spcPts val="1200"/>
              </a:spcAft>
              <a:buClrTx/>
              <a:buSzPct val="75000"/>
              <a:tabLst/>
              <a:defRPr/>
            </a:pPr>
            <a: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t>After processing one can conclude with the final outcome</a:t>
            </a:r>
            <a:endParaRPr kumimoji="0" lang="en-US" sz="2000" b="1" i="0" u="none" strike="noStrike" kern="1200" cap="none" spc="0" normalizeH="0" baseline="0" noProof="0" dirty="0">
              <a:ln>
                <a:noFill/>
              </a:ln>
              <a:solidFill>
                <a:schemeClr val="tx1"/>
              </a:solidFill>
              <a:effectLst/>
              <a:uLnTx/>
              <a:uFillTx/>
              <a:latin typeface="Arial" panose="020B0604020202020204"/>
              <a:ea typeface="+mn-ea"/>
              <a:cs typeface="+mn-cs"/>
            </a:endParaRPr>
          </a:p>
        </p:txBody>
      </p:sp>
      <p:sp>
        <p:nvSpPr>
          <p:cNvPr id="7" name="Text Placeholder 6">
            <a:extLst>
              <a:ext uri="{FF2B5EF4-FFF2-40B4-BE49-F238E27FC236}">
                <a16:creationId xmlns:a16="http://schemas.microsoft.com/office/drawing/2014/main" id="{CEF944E4-B913-BC70-0C24-6DB0AD6258E9}"/>
              </a:ext>
            </a:extLst>
          </p:cNvPr>
          <p:cNvSpPr>
            <a:spLocks noGrp="1"/>
          </p:cNvSpPr>
          <p:nvPr>
            <p:ph type="body" sz="quarter" idx="13"/>
          </p:nvPr>
        </p:nvSpPr>
        <p:spPr>
          <a:xfrm>
            <a:off x="3749788" y="6372001"/>
            <a:ext cx="5313301" cy="485999"/>
          </a:xfrm>
        </p:spPr>
        <p:txBody>
          <a:bodyPr/>
          <a:lstStyle/>
          <a:p>
            <a:r>
              <a:rPr lang="en-US" dirty="0">
                <a:hlinkClick r:id="rId3"/>
              </a:rPr>
              <a:t>https://dim.mdi.ruhr-uni-bochum.de/file/csv/6691</a:t>
            </a:r>
            <a:endParaRPr lang="en-US" dirty="0"/>
          </a:p>
          <a:p>
            <a:endParaRPr lang="en-US" dirty="0"/>
          </a:p>
        </p:txBody>
      </p:sp>
      <p:pic>
        <p:nvPicPr>
          <p:cNvPr id="6" name="Picture 5">
            <a:extLst>
              <a:ext uri="{FF2B5EF4-FFF2-40B4-BE49-F238E27FC236}">
                <a16:creationId xmlns:a16="http://schemas.microsoft.com/office/drawing/2014/main" id="{009A6395-DD82-D2FB-8E82-F058B7672292}"/>
              </a:ext>
            </a:extLst>
          </p:cNvPr>
          <p:cNvPicPr>
            <a:picLocks noChangeAspect="1"/>
          </p:cNvPicPr>
          <p:nvPr/>
        </p:nvPicPr>
        <p:blipFill>
          <a:blip r:embed="rId4"/>
          <a:stretch>
            <a:fillRect/>
          </a:stretch>
        </p:blipFill>
        <p:spPr>
          <a:xfrm>
            <a:off x="1424246" y="1913402"/>
            <a:ext cx="6811326" cy="4096322"/>
          </a:xfrm>
          <a:prstGeom prst="rect">
            <a:avLst/>
          </a:prstGeom>
          <a:noFill/>
          <a:ln>
            <a:solidFill>
              <a:schemeClr val="accent1"/>
            </a:solidFill>
          </a:ln>
        </p:spPr>
      </p:pic>
      <p:cxnSp>
        <p:nvCxnSpPr>
          <p:cNvPr id="8" name="Straight Arrow Connector 7">
            <a:extLst>
              <a:ext uri="{FF2B5EF4-FFF2-40B4-BE49-F238E27FC236}">
                <a16:creationId xmlns:a16="http://schemas.microsoft.com/office/drawing/2014/main" id="{E4DF9E16-77B2-0EC3-79F9-60E42BAEEEC7}"/>
              </a:ext>
            </a:extLst>
          </p:cNvPr>
          <p:cNvCxnSpPr>
            <a:cxnSpLocks/>
          </p:cNvCxnSpPr>
          <p:nvPr/>
        </p:nvCxnSpPr>
        <p:spPr>
          <a:xfrm>
            <a:off x="1085222" y="1758461"/>
            <a:ext cx="462225" cy="40193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82407DB-053C-478C-3AEC-0BD806479006}"/>
              </a:ext>
            </a:extLst>
          </p:cNvPr>
          <p:cNvCxnSpPr>
            <a:cxnSpLocks/>
          </p:cNvCxnSpPr>
          <p:nvPr/>
        </p:nvCxnSpPr>
        <p:spPr>
          <a:xfrm flipH="1">
            <a:off x="3237246" y="1537398"/>
            <a:ext cx="1736688" cy="584479"/>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8EEA5BE-299F-7D42-93BE-01BCC0B9108F}"/>
              </a:ext>
            </a:extLst>
          </p:cNvPr>
          <p:cNvCxnSpPr>
            <a:cxnSpLocks/>
          </p:cNvCxnSpPr>
          <p:nvPr/>
        </p:nvCxnSpPr>
        <p:spPr>
          <a:xfrm flipH="1">
            <a:off x="4203562" y="1728316"/>
            <a:ext cx="870856" cy="355042"/>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444C512-F8F5-B595-9AAB-3B69AB2FDD37}"/>
              </a:ext>
            </a:extLst>
          </p:cNvPr>
          <p:cNvCxnSpPr>
            <a:cxnSpLocks/>
          </p:cNvCxnSpPr>
          <p:nvPr/>
        </p:nvCxnSpPr>
        <p:spPr>
          <a:xfrm flipH="1">
            <a:off x="5139733" y="1758461"/>
            <a:ext cx="266281" cy="286378"/>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3320B04-D395-8969-9C27-8AA77A363D7B}"/>
              </a:ext>
            </a:extLst>
          </p:cNvPr>
          <p:cNvCxnSpPr>
            <a:cxnSpLocks/>
          </p:cNvCxnSpPr>
          <p:nvPr/>
        </p:nvCxnSpPr>
        <p:spPr>
          <a:xfrm>
            <a:off x="6196485" y="1768509"/>
            <a:ext cx="0" cy="27800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DA215E3-8FD0-80B5-A10B-143E47C2D898}"/>
              </a:ext>
            </a:extLst>
          </p:cNvPr>
          <p:cNvCxnSpPr>
            <a:cxnSpLocks/>
          </p:cNvCxnSpPr>
          <p:nvPr/>
        </p:nvCxnSpPr>
        <p:spPr>
          <a:xfrm>
            <a:off x="6893170" y="1788607"/>
            <a:ext cx="261257" cy="30145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Inhaltsplatzhalter 2">
            <a:extLst>
              <a:ext uri="{FF2B5EF4-FFF2-40B4-BE49-F238E27FC236}">
                <a16:creationId xmlns:a16="http://schemas.microsoft.com/office/drawing/2014/main" id="{744B72A6-FADD-1471-6F60-C1D028F2C1DE}"/>
              </a:ext>
            </a:extLst>
          </p:cNvPr>
          <p:cNvSpPr txBox="1">
            <a:spLocks/>
          </p:cNvSpPr>
          <p:nvPr/>
        </p:nvSpPr>
        <p:spPr>
          <a:xfrm>
            <a:off x="8539385" y="2450823"/>
            <a:ext cx="2433415"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l" defTabSz="685800" rtl="0" eaLnBrk="1" fontAlgn="auto" latinLnBrk="0" hangingPunct="1">
              <a:lnSpc>
                <a:spcPct val="100000"/>
              </a:lnSpc>
              <a:spcBef>
                <a:spcPts val="0"/>
              </a:spcBef>
              <a:spcAft>
                <a:spcPts val="1200"/>
              </a:spcAft>
              <a:buClrTx/>
              <a:buSzPct val="75000"/>
              <a:tabLst/>
              <a:defRPr/>
            </a:pP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Composition for the </a:t>
            </a:r>
            <a:r>
              <a:rPr kumimoji="0" lang="en-US" sz="1800" i="0" u="none" strike="noStrike" kern="1200" cap="none" spc="0" normalizeH="0" baseline="0" noProof="0" dirty="0">
                <a:ln>
                  <a:noFill/>
                </a:ln>
                <a:solidFill>
                  <a:schemeClr val="tx1"/>
                </a:solidFill>
                <a:effectLst/>
                <a:uLnTx/>
                <a:uFillTx/>
                <a:latin typeface="Arial" panose="020B0604020202020204"/>
                <a:ea typeface="+mn-ea"/>
                <a:cs typeface="+mn-cs"/>
              </a:rPr>
              <a:t>Measurement Area 3 </a:t>
            </a: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(atomic %)</a:t>
            </a:r>
          </a:p>
        </p:txBody>
      </p:sp>
      <p:sp>
        <p:nvSpPr>
          <p:cNvPr id="31" name="Rectangle 30">
            <a:extLst>
              <a:ext uri="{FF2B5EF4-FFF2-40B4-BE49-F238E27FC236}">
                <a16:creationId xmlns:a16="http://schemas.microsoft.com/office/drawing/2014/main" id="{244277DD-201F-8BC8-5CB4-FE0B527E1F6D}"/>
              </a:ext>
            </a:extLst>
          </p:cNvPr>
          <p:cNvSpPr/>
          <p:nvPr/>
        </p:nvSpPr>
        <p:spPr>
          <a:xfrm>
            <a:off x="2914022" y="3135086"/>
            <a:ext cx="4853354" cy="401934"/>
          </a:xfrm>
          <a:prstGeom prst="rect">
            <a:avLst/>
          </a:prstGeom>
          <a:solidFill>
            <a:schemeClr val="accent1">
              <a:alpha val="14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36206268-EC01-180C-D41D-579475193412}"/>
              </a:ext>
            </a:extLst>
          </p:cNvPr>
          <p:cNvCxnSpPr>
            <a:cxnSpLocks/>
          </p:cNvCxnSpPr>
          <p:nvPr/>
        </p:nvCxnSpPr>
        <p:spPr>
          <a:xfrm flipH="1">
            <a:off x="7797521" y="2903974"/>
            <a:ext cx="683288" cy="411982"/>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17119DF4-43EB-D4E8-9148-2BD8B33A4E72}"/>
              </a:ext>
            </a:extLst>
          </p:cNvPr>
          <p:cNvPicPr>
            <a:picLocks noChangeAspect="1"/>
          </p:cNvPicPr>
          <p:nvPr/>
        </p:nvPicPr>
        <p:blipFill>
          <a:blip r:embed="rId5"/>
          <a:stretch>
            <a:fillRect/>
          </a:stretch>
        </p:blipFill>
        <p:spPr>
          <a:xfrm>
            <a:off x="6802734" y="3469448"/>
            <a:ext cx="5389266" cy="3388551"/>
          </a:xfrm>
          <a:prstGeom prst="rect">
            <a:avLst/>
          </a:prstGeom>
          <a:ln>
            <a:solidFill>
              <a:schemeClr val="accent1"/>
            </a:solidFill>
          </a:ln>
        </p:spPr>
      </p:pic>
      <p:sp>
        <p:nvSpPr>
          <p:cNvPr id="40" name="TextBox 39">
            <a:extLst>
              <a:ext uri="{FF2B5EF4-FFF2-40B4-BE49-F238E27FC236}">
                <a16:creationId xmlns:a16="http://schemas.microsoft.com/office/drawing/2014/main" id="{70ED82FE-38ED-875C-7D86-5A0FF0B75EC5}"/>
              </a:ext>
            </a:extLst>
          </p:cNvPr>
          <p:cNvSpPr txBox="1"/>
          <p:nvPr/>
        </p:nvSpPr>
        <p:spPr>
          <a:xfrm>
            <a:off x="8922935" y="845289"/>
            <a:ext cx="1329732" cy="1477328"/>
          </a:xfrm>
          <a:prstGeom prst="rect">
            <a:avLst/>
          </a:prstGeom>
          <a:noFill/>
          <a:ln>
            <a:solidFill>
              <a:schemeClr val="accent1"/>
            </a:solidFill>
          </a:ln>
        </p:spPr>
        <p:txBody>
          <a:bodyPr wrap="square">
            <a:spAutoFit/>
          </a:bodyPr>
          <a:lstStyle/>
          <a:p>
            <a:r>
              <a:rPr lang="it-IT" b="1" i="0" dirty="0">
                <a:solidFill>
                  <a:srgbClr val="212529"/>
                </a:solidFill>
                <a:effectLst/>
                <a:latin typeface="system-ui"/>
              </a:rPr>
              <a:t>V</a:t>
            </a:r>
            <a:r>
              <a:rPr lang="it-IT" b="0" i="0" dirty="0">
                <a:solidFill>
                  <a:srgbClr val="212529"/>
                </a:solidFill>
                <a:effectLst/>
                <a:latin typeface="system-ui"/>
              </a:rPr>
              <a:t>: 18.3 %</a:t>
            </a:r>
          </a:p>
          <a:p>
            <a:r>
              <a:rPr lang="it-IT" b="1" i="0" dirty="0">
                <a:solidFill>
                  <a:srgbClr val="212529"/>
                </a:solidFill>
                <a:effectLst/>
                <a:latin typeface="system-ui"/>
              </a:rPr>
              <a:t>Mn</a:t>
            </a:r>
            <a:r>
              <a:rPr lang="it-IT" b="0" i="0" dirty="0">
                <a:solidFill>
                  <a:srgbClr val="212529"/>
                </a:solidFill>
                <a:effectLst/>
                <a:latin typeface="system-ui"/>
              </a:rPr>
              <a:t>: 4.8 %</a:t>
            </a:r>
          </a:p>
          <a:p>
            <a:r>
              <a:rPr lang="it-IT" b="1" i="0" dirty="0">
                <a:solidFill>
                  <a:srgbClr val="212529"/>
                </a:solidFill>
                <a:effectLst/>
                <a:latin typeface="system-ui"/>
              </a:rPr>
              <a:t>Co</a:t>
            </a:r>
            <a:r>
              <a:rPr lang="it-IT" b="0" i="0" dirty="0">
                <a:solidFill>
                  <a:srgbClr val="212529"/>
                </a:solidFill>
                <a:effectLst/>
                <a:latin typeface="system-ui"/>
              </a:rPr>
              <a:t>: 17.2 %</a:t>
            </a:r>
          </a:p>
          <a:p>
            <a:r>
              <a:rPr lang="it-IT" b="1" i="0" dirty="0">
                <a:solidFill>
                  <a:srgbClr val="212529"/>
                </a:solidFill>
                <a:effectLst/>
                <a:latin typeface="system-ui"/>
              </a:rPr>
              <a:t>Ni</a:t>
            </a:r>
            <a:r>
              <a:rPr lang="it-IT" b="0" i="0" dirty="0">
                <a:solidFill>
                  <a:srgbClr val="212529"/>
                </a:solidFill>
                <a:effectLst/>
                <a:latin typeface="system-ui"/>
              </a:rPr>
              <a:t>: 6.8 %</a:t>
            </a:r>
          </a:p>
          <a:p>
            <a:r>
              <a:rPr lang="it-IT" b="1" i="0" dirty="0">
                <a:solidFill>
                  <a:srgbClr val="212529"/>
                </a:solidFill>
                <a:effectLst/>
                <a:latin typeface="system-ui"/>
              </a:rPr>
              <a:t>Ho</a:t>
            </a:r>
            <a:r>
              <a:rPr lang="it-IT" b="0" i="0" dirty="0">
                <a:solidFill>
                  <a:srgbClr val="212529"/>
                </a:solidFill>
                <a:effectLst/>
                <a:latin typeface="system-ui"/>
              </a:rPr>
              <a:t>: 53 %</a:t>
            </a:r>
            <a:endParaRPr lang="en-US" dirty="0"/>
          </a:p>
        </p:txBody>
      </p:sp>
      <p:sp>
        <p:nvSpPr>
          <p:cNvPr id="41" name="Inhaltsplatzhalter 2">
            <a:extLst>
              <a:ext uri="{FF2B5EF4-FFF2-40B4-BE49-F238E27FC236}">
                <a16:creationId xmlns:a16="http://schemas.microsoft.com/office/drawing/2014/main" id="{8E556427-D3AE-5610-2F07-87E1C37E76A2}"/>
              </a:ext>
            </a:extLst>
          </p:cNvPr>
          <p:cNvSpPr txBox="1">
            <a:spLocks/>
          </p:cNvSpPr>
          <p:nvPr/>
        </p:nvSpPr>
        <p:spPr>
          <a:xfrm rot="16200000">
            <a:off x="-703424" y="3145835"/>
            <a:ext cx="2433415"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ctr" defTabSz="685800" rtl="0" eaLnBrk="1" fontAlgn="auto" latinLnBrk="0" hangingPunct="1">
              <a:lnSpc>
                <a:spcPct val="100000"/>
              </a:lnSpc>
              <a:spcBef>
                <a:spcPts val="0"/>
              </a:spcBef>
              <a:spcAft>
                <a:spcPts val="1200"/>
              </a:spcAft>
              <a:buClrTx/>
              <a:buSzPct val="75000"/>
              <a:tabLst/>
              <a:defRPr/>
            </a:pPr>
            <a:r>
              <a:rPr kumimoji="0" lang="en-US" sz="1800" i="0" u="none" strike="noStrike" kern="1200" cap="none" spc="0" normalizeH="0" baseline="0" noProof="0" dirty="0">
                <a:ln>
                  <a:noFill/>
                </a:ln>
                <a:solidFill>
                  <a:schemeClr val="tx1"/>
                </a:solidFill>
                <a:effectLst/>
                <a:uLnTx/>
                <a:uFillTx/>
                <a:latin typeface="Arial" panose="020B0604020202020204"/>
                <a:ea typeface="+mn-ea"/>
                <a:cs typeface="+mn-cs"/>
              </a:rPr>
              <a:t>Measurement</a:t>
            </a:r>
            <a:br>
              <a:rPr kumimoji="0" lang="en-US" sz="1800"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1800" i="0" u="none" strike="noStrike" kern="1200" cap="none" spc="0" normalizeH="0" baseline="0" noProof="0" dirty="0">
                <a:ln>
                  <a:noFill/>
                </a:ln>
                <a:solidFill>
                  <a:schemeClr val="tx1"/>
                </a:solidFill>
                <a:effectLst/>
                <a:uLnTx/>
                <a:uFillTx/>
                <a:latin typeface="Arial" panose="020B0604020202020204"/>
                <a:ea typeface="+mn-ea"/>
                <a:cs typeface="+mn-cs"/>
              </a:rPr>
              <a:t> Area 3</a:t>
            </a:r>
            <a:endPar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endParaRPr>
          </a:p>
        </p:txBody>
      </p:sp>
      <p:cxnSp>
        <p:nvCxnSpPr>
          <p:cNvPr id="42" name="Straight Arrow Connector 41">
            <a:extLst>
              <a:ext uri="{FF2B5EF4-FFF2-40B4-BE49-F238E27FC236}">
                <a16:creationId xmlns:a16="http://schemas.microsoft.com/office/drawing/2014/main" id="{F2677CCF-1156-F13F-DDFD-B042CEFBC249}"/>
              </a:ext>
            </a:extLst>
          </p:cNvPr>
          <p:cNvCxnSpPr>
            <a:cxnSpLocks/>
          </p:cNvCxnSpPr>
          <p:nvPr/>
        </p:nvCxnSpPr>
        <p:spPr>
          <a:xfrm>
            <a:off x="974690" y="3367872"/>
            <a:ext cx="592853"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78B602FB-C54C-7FCC-9EE1-3397220FD31F}"/>
              </a:ext>
            </a:extLst>
          </p:cNvPr>
          <p:cNvCxnSpPr>
            <a:cxnSpLocks/>
          </p:cNvCxnSpPr>
          <p:nvPr/>
        </p:nvCxnSpPr>
        <p:spPr>
          <a:xfrm flipH="1">
            <a:off x="7757327" y="1579266"/>
            <a:ext cx="1187381" cy="158596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97BBF743-872F-7B27-C628-39C1F987093C}"/>
              </a:ext>
            </a:extLst>
          </p:cNvPr>
          <p:cNvCxnSpPr>
            <a:cxnSpLocks/>
          </p:cNvCxnSpPr>
          <p:nvPr/>
        </p:nvCxnSpPr>
        <p:spPr>
          <a:xfrm flipH="1" flipV="1">
            <a:off x="10060074" y="5146431"/>
            <a:ext cx="661517" cy="279679"/>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Inhaltsplatzhalter 2">
            <a:extLst>
              <a:ext uri="{FF2B5EF4-FFF2-40B4-BE49-F238E27FC236}">
                <a16:creationId xmlns:a16="http://schemas.microsoft.com/office/drawing/2014/main" id="{DADA7271-7324-37E4-21CB-B92D77041708}"/>
              </a:ext>
            </a:extLst>
          </p:cNvPr>
          <p:cNvSpPr txBox="1">
            <a:spLocks/>
          </p:cNvSpPr>
          <p:nvPr/>
        </p:nvSpPr>
        <p:spPr>
          <a:xfrm>
            <a:off x="10621068" y="5115311"/>
            <a:ext cx="1306325"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ctr" defTabSz="685800" rtl="0" eaLnBrk="1" fontAlgn="auto" latinLnBrk="0" hangingPunct="1">
              <a:lnSpc>
                <a:spcPct val="100000"/>
              </a:lnSpc>
              <a:spcBef>
                <a:spcPts val="0"/>
              </a:spcBef>
              <a:spcAft>
                <a:spcPts val="1200"/>
              </a:spcAft>
              <a:buClrTx/>
              <a:buSzPct val="75000"/>
              <a:tabLst/>
              <a:defRPr/>
            </a:pP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Composition</a:t>
            </a:r>
            <a:b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Data</a:t>
            </a:r>
          </a:p>
        </p:txBody>
      </p:sp>
      <p:pic>
        <p:nvPicPr>
          <p:cNvPr id="2" name="Picture 1">
            <a:extLst>
              <a:ext uri="{FF2B5EF4-FFF2-40B4-BE49-F238E27FC236}">
                <a16:creationId xmlns:a16="http://schemas.microsoft.com/office/drawing/2014/main" id="{F7E2DE8B-C348-6A0C-DBA2-A8B4C22D13C1}"/>
              </a:ext>
            </a:extLst>
          </p:cNvPr>
          <p:cNvPicPr>
            <a:picLocks noChangeAspect="1"/>
          </p:cNvPicPr>
          <p:nvPr/>
        </p:nvPicPr>
        <p:blipFill>
          <a:blip r:embed="rId6"/>
          <a:stretch>
            <a:fillRect/>
          </a:stretch>
        </p:blipFill>
        <p:spPr>
          <a:xfrm>
            <a:off x="2700426" y="3928905"/>
            <a:ext cx="4082212" cy="2444993"/>
          </a:xfrm>
          <a:prstGeom prst="rect">
            <a:avLst/>
          </a:prstGeom>
          <a:ln>
            <a:solidFill>
              <a:schemeClr val="tx2">
                <a:lumMod val="90000"/>
                <a:lumOff val="10000"/>
              </a:schemeClr>
            </a:solidFill>
          </a:ln>
        </p:spPr>
      </p:pic>
      <p:sp>
        <p:nvSpPr>
          <p:cNvPr id="3" name="TextBox 2">
            <a:extLst>
              <a:ext uri="{FF2B5EF4-FFF2-40B4-BE49-F238E27FC236}">
                <a16:creationId xmlns:a16="http://schemas.microsoft.com/office/drawing/2014/main" id="{30697B50-7D96-9108-D3A3-7C8D013E7199}"/>
              </a:ext>
            </a:extLst>
          </p:cNvPr>
          <p:cNvSpPr txBox="1"/>
          <p:nvPr/>
        </p:nvSpPr>
        <p:spPr>
          <a:xfrm>
            <a:off x="321549" y="5985021"/>
            <a:ext cx="2843683"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Configurable XY-charts</a:t>
            </a:r>
            <a:endParaRPr lang="en-US" altLang="ru-RU" sz="1800" dirty="0">
              <a:solidFill>
                <a:schemeClr val="tx1"/>
              </a:solidFill>
              <a:latin typeface="+mn-lt"/>
            </a:endParaRPr>
          </a:p>
        </p:txBody>
      </p:sp>
    </p:spTree>
    <p:extLst>
      <p:ext uri="{BB962C8B-B14F-4D97-AF65-F5344CB8AC3E}">
        <p14:creationId xmlns:p14="http://schemas.microsoft.com/office/powerpoint/2010/main" val="1197729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Search</a:t>
            </a:r>
            <a:endParaRPr lang="de-DE" sz="1600" dirty="0"/>
          </a:p>
        </p:txBody>
      </p:sp>
      <p:sp>
        <p:nvSpPr>
          <p:cNvPr id="3" name="Text Placeholder 2">
            <a:extLst>
              <a:ext uri="{FF2B5EF4-FFF2-40B4-BE49-F238E27FC236}">
                <a16:creationId xmlns:a16="http://schemas.microsoft.com/office/drawing/2014/main" id="{7EFF9B3F-1D07-B500-3103-8B6DC6813241}"/>
              </a:ext>
            </a:extLst>
          </p:cNvPr>
          <p:cNvSpPr>
            <a:spLocks noGrp="1"/>
          </p:cNvSpPr>
          <p:nvPr>
            <p:ph type="body" sz="quarter" idx="13"/>
          </p:nvPr>
        </p:nvSpPr>
        <p:spPr>
          <a:xfrm>
            <a:off x="3996647" y="6362393"/>
            <a:ext cx="8096036" cy="485999"/>
          </a:xfrm>
        </p:spPr>
        <p:txBody>
          <a:bodyPr>
            <a:normAutofit fontScale="62500" lnSpcReduction="20000"/>
          </a:bodyPr>
          <a:lstStyle/>
          <a:p>
            <a:pPr defTabSz="914377"/>
            <a:r>
              <a:rPr lang="en-US" altLang="ru-RU" sz="1000" dirty="0">
                <a:solidFill>
                  <a:prstClr val="black"/>
                </a:solidFill>
                <a:latin typeface="Arial" panose="020B0604020202020204" pitchFamily="34" charset="0"/>
                <a:hlinkClick r:id="rId3"/>
              </a:rPr>
              <a:t>https://demo.mdi.ruhr-uni-bochum.de/search/</a:t>
            </a:r>
            <a:endParaRPr lang="en-US" altLang="ru-RU" sz="1000" dirty="0">
              <a:solidFill>
                <a:prstClr val="black"/>
              </a:solidFill>
              <a:latin typeface="Arial" panose="020B0604020202020204" pitchFamily="34" charset="0"/>
            </a:endParaRPr>
          </a:p>
          <a:p>
            <a:pPr defTabSz="914377"/>
            <a:r>
              <a:rPr lang="en-US" altLang="ru-RU" dirty="0">
                <a:solidFill>
                  <a:prstClr val="black"/>
                </a:solidFill>
                <a:latin typeface="Arial" panose="020B0604020202020204" pitchFamily="34" charset="0"/>
                <a:hlinkClick r:id="rId4"/>
              </a:rPr>
              <a:t>https://demo.mdi.ruhr-uni-bochum.de/search/?system=As-Ga&amp;typeid=8&amp;Aspctmin=30&amp;Aspctmax=50&amp;Gaabsmin=1&amp;Gaabsmax=3&amp;pr0name=E%3Csub%3Eg%3C%2Fsub%3E&amp;pr0type=Float&amp;pr0min=1.5&amp;pr0max=2&amp;pr1name=Comment&amp;pr1type=String&amp;pr1max=3&amp;pr1str=solution&amp;prcnt=2</a:t>
            </a:r>
            <a:endParaRPr lang="en-US" altLang="ru-RU" dirty="0">
              <a:solidFill>
                <a:prstClr val="black"/>
              </a:solidFill>
              <a:latin typeface="Arial" panose="020B0604020202020204" pitchFamily="34" charset="0"/>
            </a:endParaRPr>
          </a:p>
          <a:p>
            <a:pPr defTabSz="914377"/>
            <a:r>
              <a:rPr lang="en-US" altLang="ru-RU" dirty="0">
                <a:solidFill>
                  <a:prstClr val="black"/>
                </a:solidFill>
                <a:latin typeface="Arial" panose="020B0604020202020204" pitchFamily="34" charset="0"/>
                <a:hlinkClick r:id="rId5"/>
              </a:rPr>
              <a:t>https://demo.mdi.ruhr-uni-bochum.de/search/?system=As-Ga&amp;typeid=8&amp;Aspctmin=30&amp;Aspctmax=50&amp;Gaabsmin=1&amp;Gaabsmax=3&amp;pr0name=E%3Csub%3Eg%3C%2Fsub%3E&amp;pr0type=Float&amp;pr0min=1.5&amp;pr0max=2&amp;prcnt=1</a:t>
            </a:r>
            <a:endParaRPr lang="en-US" altLang="ru-RU" dirty="0">
              <a:solidFill>
                <a:prstClr val="black"/>
              </a:solidFill>
              <a:latin typeface="Arial" panose="020B0604020202020204" pitchFamily="34" charset="0"/>
            </a:endParaRPr>
          </a:p>
        </p:txBody>
      </p:sp>
      <p:pic>
        <p:nvPicPr>
          <p:cNvPr id="4" name="Picture 3">
            <a:extLst>
              <a:ext uri="{FF2B5EF4-FFF2-40B4-BE49-F238E27FC236}">
                <a16:creationId xmlns:a16="http://schemas.microsoft.com/office/drawing/2014/main" id="{43060ABD-80BE-8653-2A65-9ECD8599F168}"/>
              </a:ext>
            </a:extLst>
          </p:cNvPr>
          <p:cNvPicPr>
            <a:picLocks noChangeAspect="1"/>
          </p:cNvPicPr>
          <p:nvPr/>
        </p:nvPicPr>
        <p:blipFill>
          <a:blip r:embed="rId6"/>
          <a:stretch>
            <a:fillRect/>
          </a:stretch>
        </p:blipFill>
        <p:spPr>
          <a:xfrm>
            <a:off x="3983767" y="61017"/>
            <a:ext cx="8182352" cy="6018689"/>
          </a:xfrm>
          <a:prstGeom prst="rect">
            <a:avLst/>
          </a:prstGeom>
          <a:ln>
            <a:solidFill>
              <a:srgbClr val="0070C0"/>
            </a:solidFill>
          </a:ln>
        </p:spPr>
      </p:pic>
      <p:sp>
        <p:nvSpPr>
          <p:cNvPr id="8" name="Text Box 52">
            <a:extLst>
              <a:ext uri="{FF2B5EF4-FFF2-40B4-BE49-F238E27FC236}">
                <a16:creationId xmlns:a16="http://schemas.microsoft.com/office/drawing/2014/main" id="{7A6DF9F1-DCFB-8B98-C6AC-52FB88A296E9}"/>
              </a:ext>
            </a:extLst>
          </p:cNvPr>
          <p:cNvSpPr txBox="1">
            <a:spLocks noChangeArrowheads="1"/>
          </p:cNvSpPr>
          <p:nvPr/>
        </p:nvSpPr>
        <p:spPr bwMode="auto">
          <a:xfrm>
            <a:off x="132927" y="805027"/>
            <a:ext cx="3850840" cy="515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Search on: </a:t>
            </a:r>
          </a:p>
          <a:p>
            <a:pPr marL="457189" indent="-457189" defTabSz="914377">
              <a:spcBef>
                <a:spcPts val="0"/>
              </a:spcBef>
              <a:buFontTx/>
              <a:buAutoNum type="arabicParenR"/>
            </a:pPr>
            <a:r>
              <a:rPr lang="en-US" altLang="ru-RU" sz="2133" dirty="0">
                <a:solidFill>
                  <a:prstClr val="black"/>
                </a:solidFill>
                <a:latin typeface="+mn-lt"/>
              </a:rPr>
              <a:t>Chemical system</a:t>
            </a:r>
          </a:p>
          <a:p>
            <a:pPr marL="457189" indent="-457189" defTabSz="914377">
              <a:spcBef>
                <a:spcPts val="0"/>
              </a:spcBef>
              <a:buFontTx/>
              <a:buAutoNum type="arabicParenR"/>
            </a:pPr>
            <a:r>
              <a:rPr lang="en-US" altLang="ru-RU" sz="2133" dirty="0">
                <a:solidFill>
                  <a:prstClr val="black"/>
                </a:solidFill>
                <a:latin typeface="+mn-lt"/>
              </a:rPr>
              <a:t>Composition</a:t>
            </a:r>
          </a:p>
          <a:p>
            <a:pPr marL="457189" indent="-457189" defTabSz="914377">
              <a:spcBef>
                <a:spcPts val="0"/>
              </a:spcBef>
              <a:buFontTx/>
              <a:buAutoNum type="arabicParenR"/>
            </a:pPr>
            <a:r>
              <a:rPr lang="en-US" altLang="ru-RU" sz="2133" dirty="0">
                <a:solidFill>
                  <a:prstClr val="black"/>
                </a:solidFill>
                <a:latin typeface="+mn-lt"/>
              </a:rPr>
              <a:t>Object type</a:t>
            </a:r>
          </a:p>
          <a:p>
            <a:pPr marL="457189" indent="-457189" defTabSz="914377">
              <a:spcBef>
                <a:spcPts val="0"/>
              </a:spcBef>
              <a:buFontTx/>
              <a:buAutoNum type="arabicParenR"/>
            </a:pPr>
            <a:r>
              <a:rPr lang="en-US" altLang="ru-RU" sz="2133" dirty="0">
                <a:solidFill>
                  <a:prstClr val="black"/>
                </a:solidFill>
                <a:latin typeface="+mn-lt"/>
              </a:rPr>
              <a:t>Phrase in object’s </a:t>
            </a:r>
            <a:r>
              <a:rPr lang="en-US" altLang="ru-RU" sz="2133" u="sng" dirty="0">
                <a:solidFill>
                  <a:prstClr val="black"/>
                </a:solidFill>
                <a:latin typeface="+mn-lt"/>
              </a:rPr>
              <a:t>Name</a:t>
            </a:r>
            <a:r>
              <a:rPr lang="en-US" altLang="ru-RU" sz="2133" dirty="0">
                <a:solidFill>
                  <a:prstClr val="black"/>
                </a:solidFill>
                <a:latin typeface="+mn-lt"/>
              </a:rPr>
              <a:t> or </a:t>
            </a:r>
            <a:r>
              <a:rPr lang="en-US" altLang="ru-RU" sz="2133" u="sng" dirty="0">
                <a:solidFill>
                  <a:prstClr val="black"/>
                </a:solidFill>
                <a:latin typeface="+mn-lt"/>
              </a:rPr>
              <a:t>Description</a:t>
            </a:r>
            <a:endParaRPr lang="en-US" altLang="ru-RU" sz="2133" dirty="0">
              <a:solidFill>
                <a:prstClr val="black"/>
              </a:solidFill>
              <a:latin typeface="+mn-lt"/>
            </a:endParaRPr>
          </a:p>
          <a:p>
            <a:pPr marL="457189" indent="-457189" defTabSz="914377">
              <a:spcBef>
                <a:spcPts val="0"/>
              </a:spcBef>
              <a:buFontTx/>
              <a:buAutoNum type="arabicParenR"/>
            </a:pPr>
            <a:r>
              <a:rPr lang="en-US" altLang="ru-RU" sz="2133" dirty="0">
                <a:solidFill>
                  <a:prstClr val="black"/>
                </a:solidFill>
                <a:latin typeface="+mn-lt"/>
              </a:rPr>
              <a:t>Properties values (all available within a tenant)</a:t>
            </a:r>
          </a:p>
          <a:p>
            <a:pPr marL="457189" indent="-457189" defTabSz="914377">
              <a:spcBef>
                <a:spcPts val="0"/>
              </a:spcBef>
              <a:buFontTx/>
              <a:buAutoNum type="arabicParenR"/>
            </a:pPr>
            <a:r>
              <a:rPr lang="en-US" altLang="ru-RU" sz="2133" dirty="0">
                <a:solidFill>
                  <a:prstClr val="black"/>
                </a:solidFill>
                <a:latin typeface="+mn-lt"/>
              </a:rPr>
              <a:t>Person created</a:t>
            </a:r>
          </a:p>
          <a:p>
            <a:pPr marL="457189" indent="-457189" defTabSz="914377">
              <a:spcBef>
                <a:spcPts val="0"/>
              </a:spcBef>
              <a:buFontTx/>
              <a:buAutoNum type="arabicParenR"/>
            </a:pPr>
            <a:r>
              <a:rPr lang="en-US" altLang="ru-RU" sz="2133" dirty="0">
                <a:solidFill>
                  <a:prstClr val="black"/>
                </a:solidFill>
                <a:latin typeface="+mn-lt"/>
              </a:rPr>
              <a:t>Creation date</a:t>
            </a:r>
          </a:p>
          <a:p>
            <a:pPr marL="457189" indent="-457189" defTabSz="914377">
              <a:spcBef>
                <a:spcPts val="0"/>
              </a:spcBef>
              <a:buFontTx/>
              <a:buAutoNum type="arabicParenR"/>
            </a:pPr>
            <a:endParaRPr lang="en-US" altLang="ru-RU" sz="2133" dirty="0">
              <a:solidFill>
                <a:prstClr val="black"/>
              </a:solidFill>
              <a:latin typeface="+mn-lt"/>
            </a:endParaRPr>
          </a:p>
          <a:p>
            <a:pPr defTabSz="914377">
              <a:spcBef>
                <a:spcPts val="0"/>
              </a:spcBef>
            </a:pPr>
            <a:r>
              <a:rPr lang="en-US" altLang="ru-RU" sz="2133" b="1" dirty="0">
                <a:solidFill>
                  <a:prstClr val="black"/>
                </a:solidFill>
                <a:latin typeface="+mn-lt"/>
              </a:rPr>
              <a:t>Important feature:</a:t>
            </a:r>
          </a:p>
          <a:p>
            <a:pPr defTabSz="914377">
              <a:spcBef>
                <a:spcPts val="0"/>
              </a:spcBef>
            </a:pPr>
            <a:r>
              <a:rPr lang="en-US" altLang="ru-RU" sz="2133" dirty="0">
                <a:solidFill>
                  <a:srgbClr val="0070C0"/>
                </a:solidFill>
                <a:latin typeface="+mn-lt"/>
              </a:rPr>
              <a:t>persistent URL on search </a:t>
            </a:r>
            <a:r>
              <a:rPr lang="en-US" altLang="ru-RU" sz="1600" dirty="0">
                <a:solidFill>
                  <a:prstClr val="black"/>
                </a:solidFill>
                <a:latin typeface="+mn-lt"/>
              </a:rPr>
              <a:t>(share search results easily by URL</a:t>
            </a:r>
            <a:r>
              <a:rPr lang="en-US" altLang="ru-RU" sz="1600" dirty="0">
                <a:solidFill>
                  <a:srgbClr val="E6332A"/>
                </a:solidFill>
                <a:latin typeface="+mn-lt"/>
              </a:rPr>
              <a:t>*</a:t>
            </a:r>
            <a:r>
              <a:rPr lang="en-US" altLang="ru-RU" sz="1600" dirty="0">
                <a:solidFill>
                  <a:prstClr val="black"/>
                </a:solidFill>
                <a:latin typeface="+mn-lt"/>
              </a:rPr>
              <a:t>)</a:t>
            </a:r>
            <a:r>
              <a:rPr lang="en-US" altLang="ru-RU" sz="2133" dirty="0">
                <a:solidFill>
                  <a:prstClr val="black"/>
                </a:solidFill>
                <a:latin typeface="+mn-lt"/>
              </a:rPr>
              <a:t>.</a:t>
            </a:r>
          </a:p>
          <a:p>
            <a:pPr defTabSz="914377">
              <a:spcBef>
                <a:spcPts val="0"/>
              </a:spcBef>
            </a:pPr>
            <a:endParaRPr lang="en-US" altLang="ru-RU" sz="1467" dirty="0">
              <a:solidFill>
                <a:srgbClr val="E6332A"/>
              </a:solidFill>
              <a:latin typeface="+mn-lt"/>
            </a:endParaRPr>
          </a:p>
          <a:p>
            <a:pPr defTabSz="914377">
              <a:spcBef>
                <a:spcPts val="0"/>
              </a:spcBef>
            </a:pPr>
            <a:r>
              <a:rPr lang="en-US" altLang="ru-RU" sz="1600" dirty="0">
                <a:solidFill>
                  <a:srgbClr val="E6332A"/>
                </a:solidFill>
                <a:latin typeface="+mn-lt"/>
              </a:rPr>
              <a:t>*</a:t>
            </a:r>
            <a:r>
              <a:rPr lang="en-US" altLang="ru-RU" sz="1600" dirty="0">
                <a:solidFill>
                  <a:prstClr val="black"/>
                </a:solidFill>
                <a:latin typeface="+mn-lt"/>
              </a:rPr>
              <a:t> - respecting current security context</a:t>
            </a:r>
          </a:p>
        </p:txBody>
      </p:sp>
    </p:spTree>
    <p:extLst>
      <p:ext uri="{BB962C8B-B14F-4D97-AF65-F5344CB8AC3E}">
        <p14:creationId xmlns:p14="http://schemas.microsoft.com/office/powerpoint/2010/main" val="2491589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A8C550F-6348-79F8-F937-FF519673DADE}"/>
              </a:ext>
            </a:extLst>
          </p:cNvPr>
          <p:cNvPicPr>
            <a:picLocks noChangeAspect="1"/>
          </p:cNvPicPr>
          <p:nvPr/>
        </p:nvPicPr>
        <p:blipFill>
          <a:blip r:embed="rId3"/>
          <a:stretch>
            <a:fillRect/>
          </a:stretch>
        </p:blipFill>
        <p:spPr>
          <a:xfrm>
            <a:off x="5918860" y="3653281"/>
            <a:ext cx="5787470" cy="2405772"/>
          </a:xfrm>
          <a:prstGeom prst="rect">
            <a:avLst/>
          </a:prstGeom>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DropZone</a:t>
            </a:r>
            <a:r>
              <a:rPr lang="de-DE" dirty="0"/>
              <a:t> Tasks: </a:t>
            </a:r>
            <a:r>
              <a:rPr lang="en-US" dirty="0"/>
              <a:t>D</a:t>
            </a:r>
            <a:r>
              <a:rPr lang="de-DE" dirty="0"/>
              <a:t>ata Validation &amp; Import</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239021" y="838987"/>
            <a:ext cx="11952979"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validate documents &amp; import data</a:t>
            </a:r>
          </a:p>
        </p:txBody>
      </p:sp>
      <p:pic>
        <p:nvPicPr>
          <p:cNvPr id="8" name="Picture 7">
            <a:extLst>
              <a:ext uri="{FF2B5EF4-FFF2-40B4-BE49-F238E27FC236}">
                <a16:creationId xmlns:a16="http://schemas.microsoft.com/office/drawing/2014/main" id="{02B2CB4C-0BE3-AECD-AACB-F8662EBDA298}"/>
              </a:ext>
            </a:extLst>
          </p:cNvPr>
          <p:cNvPicPr>
            <a:picLocks noChangeAspect="1"/>
          </p:cNvPicPr>
          <p:nvPr/>
        </p:nvPicPr>
        <p:blipFill>
          <a:blip r:embed="rId4"/>
          <a:stretch>
            <a:fillRect/>
          </a:stretch>
        </p:blipFill>
        <p:spPr>
          <a:xfrm>
            <a:off x="211016" y="1294038"/>
            <a:ext cx="6762541" cy="2390694"/>
          </a:xfrm>
          <a:prstGeom prst="rect">
            <a:avLst/>
          </a:prstGeom>
          <a:ln>
            <a:solidFill>
              <a:schemeClr val="accent1"/>
            </a:solidFill>
          </a:ln>
        </p:spPr>
      </p:pic>
      <p:sp>
        <p:nvSpPr>
          <p:cNvPr id="17" name="Arrow: Curved Down 16">
            <a:extLst>
              <a:ext uri="{FF2B5EF4-FFF2-40B4-BE49-F238E27FC236}">
                <a16:creationId xmlns:a16="http://schemas.microsoft.com/office/drawing/2014/main" id="{53116691-D739-EBD4-58CF-E42E13900E0F}"/>
              </a:ext>
            </a:extLst>
          </p:cNvPr>
          <p:cNvSpPr/>
          <p:nvPr/>
        </p:nvSpPr>
        <p:spPr>
          <a:xfrm rot="13242025">
            <a:off x="2862934" y="4015147"/>
            <a:ext cx="3377619" cy="1320789"/>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8" name="Text Box 52">
            <a:extLst>
              <a:ext uri="{FF2B5EF4-FFF2-40B4-BE49-F238E27FC236}">
                <a16:creationId xmlns:a16="http://schemas.microsoft.com/office/drawing/2014/main" id="{4D308DFD-CE93-8073-22EA-E33CE12E8740}"/>
              </a:ext>
            </a:extLst>
          </p:cNvPr>
          <p:cNvSpPr txBox="1">
            <a:spLocks noChangeArrowheads="1"/>
          </p:cNvSpPr>
          <p:nvPr/>
        </p:nvSpPr>
        <p:spPr bwMode="auto">
          <a:xfrm>
            <a:off x="7254911" y="1654577"/>
            <a:ext cx="4937089" cy="173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Implemented Features: </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Automatic type detection;</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Uniqueness check;</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Data </a:t>
            </a:r>
            <a:r>
              <a:rPr lang="en-US" altLang="ru-RU" sz="2133" b="1" dirty="0">
                <a:solidFill>
                  <a:prstClr val="black"/>
                </a:solidFill>
                <a:latin typeface="+mn-lt"/>
              </a:rPr>
              <a:t>validation </a:t>
            </a:r>
            <a:r>
              <a:rPr lang="en-US" altLang="ru-RU" sz="2133" dirty="0">
                <a:solidFill>
                  <a:prstClr val="black"/>
                </a:solidFill>
                <a:latin typeface="+mn-lt"/>
              </a:rPr>
              <a:t>(build-in + external);</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Data </a:t>
            </a:r>
            <a:r>
              <a:rPr lang="en-US" altLang="ru-RU" sz="2133" b="1" dirty="0">
                <a:solidFill>
                  <a:prstClr val="black"/>
                </a:solidFill>
                <a:latin typeface="+mn-lt"/>
              </a:rPr>
              <a:t>import</a:t>
            </a:r>
            <a:r>
              <a:rPr lang="en-US" altLang="ru-RU" sz="2133" dirty="0">
                <a:solidFill>
                  <a:prstClr val="black"/>
                </a:solidFill>
                <a:latin typeface="+mn-lt"/>
              </a:rPr>
              <a:t>.</a:t>
            </a:r>
          </a:p>
        </p:txBody>
      </p:sp>
    </p:spTree>
    <p:extLst>
      <p:ext uri="{BB962C8B-B14F-4D97-AF65-F5344CB8AC3E}">
        <p14:creationId xmlns:p14="http://schemas.microsoft.com/office/powerpoint/2010/main" val="2574459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Conclusion</a:t>
            </a:r>
            <a:endParaRPr lang="en-US" sz="2667" dirty="0"/>
          </a:p>
        </p:txBody>
      </p:sp>
      <p:sp>
        <p:nvSpPr>
          <p:cNvPr id="9" name="TextBox 8">
            <a:extLst>
              <a:ext uri="{FF2B5EF4-FFF2-40B4-BE49-F238E27FC236}">
                <a16:creationId xmlns:a16="http://schemas.microsoft.com/office/drawing/2014/main" id="{20616A7D-3A39-0FB9-5020-D625F83753C5}"/>
              </a:ext>
            </a:extLst>
          </p:cNvPr>
          <p:cNvSpPr txBox="1"/>
          <p:nvPr/>
        </p:nvSpPr>
        <p:spPr>
          <a:xfrm>
            <a:off x="4200211" y="4477100"/>
            <a:ext cx="7827665" cy="1754326"/>
          </a:xfrm>
          <a:prstGeom prst="rect">
            <a:avLst/>
          </a:prstGeom>
          <a:noFill/>
          <a:ln>
            <a:solidFill>
              <a:srgbClr val="0070C0"/>
            </a:solidFill>
          </a:ln>
        </p:spPr>
        <p:txBody>
          <a:bodyPr wrap="square">
            <a:spAutoFit/>
          </a:bodyPr>
          <a:lstStyle/>
          <a:p>
            <a:pPr indent="0">
              <a:buNone/>
            </a:pPr>
            <a:r>
              <a:rPr lang="en-US" b="0" i="0" dirty="0">
                <a:solidFill>
                  <a:srgbClr val="1D1C1D"/>
                </a:solidFill>
                <a:effectLst/>
                <a:latin typeface="Slack-Lato"/>
              </a:rPr>
              <a:t>Playground to test RDMS (multiple tenants with shared users list):</a:t>
            </a:r>
          </a:p>
          <a:p>
            <a:pPr indent="0">
              <a:buNone/>
            </a:pPr>
            <a:r>
              <a:rPr lang="en-US" b="0" i="0" dirty="0">
                <a:solidFill>
                  <a:srgbClr val="1D1C1D"/>
                </a:solidFill>
                <a:effectLst/>
                <a:latin typeface="Slack-Lato"/>
                <a:hlinkClick r:id="rId3"/>
              </a:rPr>
              <a:t>https://inf.mdi.ruhr-uni-bochum.de/</a:t>
            </a:r>
            <a:endParaRPr lang="en-US" b="0" i="0" dirty="0">
              <a:solidFill>
                <a:srgbClr val="1D1C1D"/>
              </a:solidFill>
              <a:effectLst/>
              <a:latin typeface="Slack-Lato"/>
            </a:endParaRPr>
          </a:p>
          <a:p>
            <a:pPr indent="0">
              <a:buNone/>
            </a:pPr>
            <a:endParaRPr lang="en-US" b="0" i="0" dirty="0">
              <a:solidFill>
                <a:srgbClr val="1D1C1D"/>
              </a:solidFill>
              <a:effectLst/>
              <a:latin typeface="Slack-Lato"/>
            </a:endParaRPr>
          </a:p>
          <a:p>
            <a:pPr indent="0">
              <a:buNone/>
            </a:pPr>
            <a:r>
              <a:rPr lang="en-US" b="0" i="0" dirty="0">
                <a:solidFill>
                  <a:srgbClr val="1D1C1D"/>
                </a:solidFill>
                <a:effectLst/>
                <a:latin typeface="Slack-Lato"/>
              </a:rPr>
              <a:t>Login and Password (</a:t>
            </a:r>
            <a:r>
              <a:rPr lang="en-US" b="1" i="0" dirty="0">
                <a:solidFill>
                  <a:srgbClr val="1D1C1D"/>
                </a:solidFill>
                <a:effectLst/>
                <a:latin typeface="Slack-Lato"/>
              </a:rPr>
              <a:t>User</a:t>
            </a:r>
            <a:r>
              <a:rPr lang="en-US" b="0" i="0" dirty="0">
                <a:solidFill>
                  <a:srgbClr val="1D1C1D"/>
                </a:solidFill>
                <a:effectLst/>
                <a:latin typeface="Slack-Lato"/>
              </a:rPr>
              <a:t> role): </a:t>
            </a:r>
            <a:r>
              <a:rPr lang="en-US" b="0" i="0" u="none" strike="noStrike" dirty="0">
                <a:effectLst/>
                <a:latin typeface="Slack-Lato"/>
              </a:rPr>
              <a:t>User1@user.org</a:t>
            </a:r>
            <a:br>
              <a:rPr lang="en-US" dirty="0"/>
            </a:br>
            <a:r>
              <a:rPr lang="en-US" b="0" i="0" dirty="0">
                <a:solidFill>
                  <a:srgbClr val="1D1C1D"/>
                </a:solidFill>
                <a:effectLst/>
                <a:latin typeface="Slack-Lato"/>
              </a:rPr>
              <a:t>Login and Password (</a:t>
            </a:r>
            <a:r>
              <a:rPr lang="en-US" b="1" i="0" dirty="0" err="1">
                <a:solidFill>
                  <a:srgbClr val="1D1C1D"/>
                </a:solidFill>
                <a:effectLst/>
                <a:latin typeface="Slack-Lato"/>
              </a:rPr>
              <a:t>PowerUser</a:t>
            </a:r>
            <a:r>
              <a:rPr lang="en-US" b="0" i="0" dirty="0">
                <a:solidFill>
                  <a:srgbClr val="1D1C1D"/>
                </a:solidFill>
                <a:effectLst/>
                <a:latin typeface="Slack-Lato"/>
              </a:rPr>
              <a:t> role): </a:t>
            </a:r>
            <a:r>
              <a:rPr lang="en-US" b="0" i="0" u="none" strike="noStrike" dirty="0">
                <a:effectLst/>
                <a:latin typeface="Slack-Lato"/>
              </a:rPr>
              <a:t>PowerUser1@user.org</a:t>
            </a:r>
            <a:br>
              <a:rPr lang="en-US" dirty="0"/>
            </a:br>
            <a:r>
              <a:rPr lang="en-US" b="0" i="0" dirty="0">
                <a:solidFill>
                  <a:srgbClr val="1D1C1D"/>
                </a:solidFill>
                <a:effectLst/>
                <a:latin typeface="Slack-Lato"/>
              </a:rPr>
              <a:t>Login and Password (</a:t>
            </a:r>
            <a:r>
              <a:rPr lang="en-US" b="1" i="0" dirty="0">
                <a:solidFill>
                  <a:srgbClr val="1D1C1D"/>
                </a:solidFill>
                <a:effectLst/>
                <a:latin typeface="Slack-Lato"/>
              </a:rPr>
              <a:t>Administrator</a:t>
            </a:r>
            <a:r>
              <a:rPr lang="en-US" b="0" i="0" dirty="0">
                <a:solidFill>
                  <a:srgbClr val="1D1C1D"/>
                </a:solidFill>
                <a:effectLst/>
                <a:latin typeface="Slack-Lato"/>
              </a:rPr>
              <a:t> role): </a:t>
            </a:r>
            <a:r>
              <a:rPr lang="en-US" b="0" i="0" u="none" strike="noStrike" dirty="0">
                <a:effectLst/>
                <a:latin typeface="Slack-Lato"/>
              </a:rPr>
              <a:t>Admin1@user.org</a:t>
            </a:r>
            <a:endParaRPr lang="en-US" dirty="0"/>
          </a:p>
        </p:txBody>
      </p:sp>
      <p:sp>
        <p:nvSpPr>
          <p:cNvPr id="14" name="Text Placeholder 13">
            <a:extLst>
              <a:ext uri="{FF2B5EF4-FFF2-40B4-BE49-F238E27FC236}">
                <a16:creationId xmlns:a16="http://schemas.microsoft.com/office/drawing/2014/main" id="{43239808-8E44-7FCC-8325-8FD18E05CD4B}"/>
              </a:ext>
            </a:extLst>
          </p:cNvPr>
          <p:cNvSpPr>
            <a:spLocks noGrp="1"/>
          </p:cNvSpPr>
          <p:nvPr>
            <p:ph type="body" sz="quarter" idx="13"/>
          </p:nvPr>
        </p:nvSpPr>
        <p:spPr>
          <a:xfrm>
            <a:off x="5669023" y="6362393"/>
            <a:ext cx="6188032" cy="485999"/>
          </a:xfrm>
        </p:spPr>
        <p:txBody>
          <a:bodyPr>
            <a:normAutofit fontScale="77500" lnSpcReduction="20000"/>
          </a:bodyPr>
          <a:lstStyle/>
          <a:p>
            <a:pPr indent="0">
              <a:buNone/>
            </a:pPr>
            <a:r>
              <a:rPr lang="en-US" b="0" i="0" dirty="0">
                <a:solidFill>
                  <a:srgbClr val="1D1C1D"/>
                </a:solidFill>
                <a:effectLst/>
                <a:latin typeface="Slack-Lato"/>
                <a:hlinkClick r:id="rId4"/>
              </a:rPr>
              <a:t>https://demo.mdi.ruhr-uni-bochum.de/</a:t>
            </a:r>
            <a:r>
              <a:rPr lang="en-US" b="0" i="0" dirty="0">
                <a:solidFill>
                  <a:srgbClr val="1D1C1D"/>
                </a:solidFill>
                <a:effectLst/>
                <a:latin typeface="Slack-Lato"/>
              </a:rPr>
              <a:t>		</a:t>
            </a:r>
            <a:r>
              <a:rPr lang="en-US" sz="1600" b="0" i="0" dirty="0">
                <a:solidFill>
                  <a:srgbClr val="1D1C1D"/>
                </a:solidFill>
                <a:effectLst/>
                <a:latin typeface="Slack-Lato"/>
              </a:rPr>
              <a:t>Production: </a:t>
            </a:r>
            <a:r>
              <a:rPr lang="en-US" sz="1600" b="1" i="0" dirty="0">
                <a:solidFill>
                  <a:srgbClr val="1D1C1D"/>
                </a:solidFill>
                <a:effectLst/>
                <a:latin typeface="Slack-Lato"/>
                <a:hlinkClick r:id="rId5"/>
              </a:rPr>
              <a:t>https://demo.matinf</a:t>
            </a:r>
            <a:r>
              <a:rPr lang="en-US" sz="1600" b="1" dirty="0">
                <a:solidFill>
                  <a:srgbClr val="1D1C1D"/>
                </a:solidFill>
                <a:latin typeface="Slack-Lato"/>
                <a:hlinkClick r:id="rId5"/>
              </a:rPr>
              <a:t>.pro/</a:t>
            </a:r>
            <a:endParaRPr lang="en-US" sz="1600" b="1" i="0" dirty="0">
              <a:solidFill>
                <a:srgbClr val="1D1C1D"/>
              </a:solidFill>
              <a:effectLst/>
              <a:latin typeface="Slack-Lato"/>
            </a:endParaRPr>
          </a:p>
          <a:p>
            <a:pPr indent="0">
              <a:buNone/>
            </a:pPr>
            <a:r>
              <a:rPr lang="en-US" b="0" i="0" dirty="0">
                <a:solidFill>
                  <a:srgbClr val="1D1C1D"/>
                </a:solidFill>
                <a:effectLst/>
                <a:latin typeface="Slack-Lato"/>
                <a:hlinkClick r:id="rId3"/>
              </a:rPr>
              <a:t>https://inf.mdi.ruhr-uni-bochum.de/</a:t>
            </a:r>
            <a:endParaRPr lang="en-US" b="0" i="0" dirty="0">
              <a:solidFill>
                <a:srgbClr val="1D1C1D"/>
              </a:solidFill>
              <a:effectLst/>
              <a:latin typeface="Slack-Lato"/>
            </a:endParaRPr>
          </a:p>
          <a:p>
            <a:pPr indent="0">
              <a:buNone/>
            </a:pPr>
            <a:r>
              <a:rPr lang="en-US" dirty="0">
                <a:hlinkClick r:id="rId6"/>
              </a:rPr>
              <a:t>https://gitlab.ruhr-uni-bochum.de/vic/infproject</a:t>
            </a:r>
            <a:endParaRPr lang="en-US" dirty="0"/>
          </a:p>
        </p:txBody>
      </p:sp>
      <p:sp>
        <p:nvSpPr>
          <p:cNvPr id="15" name="TextBox 14">
            <a:extLst>
              <a:ext uri="{FF2B5EF4-FFF2-40B4-BE49-F238E27FC236}">
                <a16:creationId xmlns:a16="http://schemas.microsoft.com/office/drawing/2014/main" id="{0CBA26D6-93FA-A3A7-D671-5AEC3B37FEB8}"/>
              </a:ext>
            </a:extLst>
          </p:cNvPr>
          <p:cNvSpPr txBox="1"/>
          <p:nvPr/>
        </p:nvSpPr>
        <p:spPr>
          <a:xfrm>
            <a:off x="190916" y="5638352"/>
            <a:ext cx="4029390" cy="646331"/>
          </a:xfrm>
          <a:prstGeom prst="rect">
            <a:avLst/>
          </a:prstGeom>
          <a:noFill/>
        </p:spPr>
        <p:txBody>
          <a:bodyPr wrap="square">
            <a:spAutoFit/>
          </a:bodyPr>
          <a:lstStyle/>
          <a:p>
            <a:r>
              <a:rPr lang="en-US" b="0" i="0" dirty="0">
                <a:solidFill>
                  <a:srgbClr val="1D1C1D"/>
                </a:solidFill>
                <a:effectLst/>
                <a:latin typeface="Slack-Lato"/>
              </a:rPr>
              <a:t>Bandgap data demo:</a:t>
            </a:r>
          </a:p>
          <a:p>
            <a:r>
              <a:rPr lang="en-US" b="0" i="0" dirty="0">
                <a:solidFill>
                  <a:srgbClr val="1D1C1D"/>
                </a:solidFill>
                <a:effectLst/>
                <a:latin typeface="Slack-Lato"/>
                <a:hlinkClick r:id="rId4"/>
              </a:rPr>
              <a:t>https://demo.mdi.ruhr-uni-bochum.de/</a:t>
            </a:r>
            <a:endParaRPr lang="en-US" b="0" i="0" dirty="0">
              <a:solidFill>
                <a:srgbClr val="1D1C1D"/>
              </a:solidFill>
              <a:effectLst/>
              <a:latin typeface="Slack-Lato"/>
            </a:endParaRPr>
          </a:p>
        </p:txBody>
      </p:sp>
      <p:pic>
        <p:nvPicPr>
          <p:cNvPr id="16" name="Picture 15">
            <a:extLst>
              <a:ext uri="{FF2B5EF4-FFF2-40B4-BE49-F238E27FC236}">
                <a16:creationId xmlns:a16="http://schemas.microsoft.com/office/drawing/2014/main" id="{4B0C64A6-CCD4-F705-370B-73AA435471CD}"/>
              </a:ext>
            </a:extLst>
          </p:cNvPr>
          <p:cNvPicPr>
            <a:picLocks noChangeAspect="1"/>
          </p:cNvPicPr>
          <p:nvPr/>
        </p:nvPicPr>
        <p:blipFill>
          <a:blip r:embed="rId7"/>
          <a:stretch>
            <a:fillRect/>
          </a:stretch>
        </p:blipFill>
        <p:spPr>
          <a:xfrm>
            <a:off x="2521178" y="4551900"/>
            <a:ext cx="1381723" cy="1376625"/>
          </a:xfrm>
          <a:prstGeom prst="rect">
            <a:avLst/>
          </a:prstGeom>
        </p:spPr>
      </p:pic>
      <p:pic>
        <p:nvPicPr>
          <p:cNvPr id="17" name="Picture 16">
            <a:extLst>
              <a:ext uri="{FF2B5EF4-FFF2-40B4-BE49-F238E27FC236}">
                <a16:creationId xmlns:a16="http://schemas.microsoft.com/office/drawing/2014/main" id="{AAC15814-C0A9-BB9B-AF3D-51E487BDBDC8}"/>
              </a:ext>
            </a:extLst>
          </p:cNvPr>
          <p:cNvPicPr>
            <a:picLocks noChangeAspect="1"/>
          </p:cNvPicPr>
          <p:nvPr/>
        </p:nvPicPr>
        <p:blipFill>
          <a:blip r:embed="rId8"/>
          <a:stretch>
            <a:fillRect/>
          </a:stretch>
        </p:blipFill>
        <p:spPr>
          <a:xfrm>
            <a:off x="10507884" y="4712678"/>
            <a:ext cx="1389216" cy="1379001"/>
          </a:xfrm>
          <a:prstGeom prst="rect">
            <a:avLst/>
          </a:prstGeom>
        </p:spPr>
      </p:pic>
      <p:sp>
        <p:nvSpPr>
          <p:cNvPr id="6" name="TextBox 5">
            <a:extLst>
              <a:ext uri="{FF2B5EF4-FFF2-40B4-BE49-F238E27FC236}">
                <a16:creationId xmlns:a16="http://schemas.microsoft.com/office/drawing/2014/main" id="{EE6F7300-CF79-C857-A01F-CB4994CE5CA1}"/>
              </a:ext>
            </a:extLst>
          </p:cNvPr>
          <p:cNvSpPr txBox="1"/>
          <p:nvPr/>
        </p:nvSpPr>
        <p:spPr>
          <a:xfrm>
            <a:off x="9049635" y="758344"/>
            <a:ext cx="1729994" cy="646331"/>
          </a:xfrm>
          <a:prstGeom prst="rect">
            <a:avLst/>
          </a:prstGeom>
          <a:noFill/>
        </p:spPr>
        <p:txBody>
          <a:bodyPr wrap="square">
            <a:spAutoFit/>
          </a:bodyPr>
          <a:lstStyle/>
          <a:p>
            <a:r>
              <a:rPr lang="en-US" dirty="0">
                <a:solidFill>
                  <a:srgbClr val="1D1C1D"/>
                </a:solidFill>
                <a:latin typeface="Slack-Lato"/>
              </a:rPr>
              <a:t>Active tenants:</a:t>
            </a:r>
            <a:endParaRPr lang="en-US" b="0" i="0" dirty="0">
              <a:solidFill>
                <a:srgbClr val="1D1C1D"/>
              </a:solidFill>
              <a:effectLst/>
              <a:latin typeface="Slack-Lato"/>
            </a:endParaRPr>
          </a:p>
          <a:p>
            <a:endParaRPr lang="en-US" b="0" i="0" dirty="0">
              <a:solidFill>
                <a:srgbClr val="1D1C1D"/>
              </a:solidFill>
              <a:effectLst/>
              <a:latin typeface="Slack-Lato"/>
            </a:endParaRPr>
          </a:p>
        </p:txBody>
      </p:sp>
      <p:sp>
        <p:nvSpPr>
          <p:cNvPr id="8" name="TextBox 7">
            <a:extLst>
              <a:ext uri="{FF2B5EF4-FFF2-40B4-BE49-F238E27FC236}">
                <a16:creationId xmlns:a16="http://schemas.microsoft.com/office/drawing/2014/main" id="{1ABCDB77-9E04-2736-0F3D-86335D0313B7}"/>
              </a:ext>
            </a:extLst>
          </p:cNvPr>
          <p:cNvSpPr txBox="1"/>
          <p:nvPr/>
        </p:nvSpPr>
        <p:spPr>
          <a:xfrm>
            <a:off x="253721" y="756034"/>
            <a:ext cx="7161963" cy="3785652"/>
          </a:xfrm>
          <a:prstGeom prst="rect">
            <a:avLst/>
          </a:prstGeom>
          <a:noFill/>
        </p:spPr>
        <p:txBody>
          <a:bodyPr wrap="square">
            <a:spAutoFit/>
          </a:bodyPr>
          <a:lstStyle/>
          <a:p>
            <a:r>
              <a:rPr lang="en-US" sz="2400" b="1" dirty="0"/>
              <a:t>Open-source RDMS framework in materials science:</a:t>
            </a:r>
          </a:p>
          <a:p>
            <a:pPr marL="285750" indent="-285750">
              <a:buFont typeface="Arial" panose="020B0604020202020204" pitchFamily="34" charset="0"/>
              <a:buChar char="•"/>
            </a:pPr>
            <a:r>
              <a:rPr lang="en-US" sz="2400" dirty="0"/>
              <a:t>Flexible project tree</a:t>
            </a:r>
          </a:p>
          <a:p>
            <a:pPr marL="285750" indent="-285750">
              <a:buFont typeface="Arial" panose="020B0604020202020204" pitchFamily="34" charset="0"/>
              <a:buChar char="•"/>
            </a:pPr>
            <a:r>
              <a:rPr lang="en-US" sz="2400" dirty="0"/>
              <a:t>Build-in support for basic chemical types</a:t>
            </a:r>
          </a:p>
          <a:p>
            <a:pPr marL="285750" indent="-285750">
              <a:buFont typeface="Arial" panose="020B0604020202020204" pitchFamily="34" charset="0"/>
              <a:buChar char="•"/>
            </a:pPr>
            <a:r>
              <a:rPr lang="en-US" sz="2400" dirty="0"/>
              <a:t>Extensible external object types support (via API):</a:t>
            </a:r>
            <a:endParaRPr lang="ru-RU" sz="2400" dirty="0"/>
          </a:p>
          <a:p>
            <a:pPr marL="742950" lvl="1" indent="-285750">
              <a:buFont typeface="Arial" panose="020B0604020202020204" pitchFamily="34" charset="0"/>
              <a:buChar char="•"/>
            </a:pPr>
            <a:r>
              <a:rPr lang="en-US" sz="2200" dirty="0"/>
              <a:t>Validation</a:t>
            </a:r>
          </a:p>
          <a:p>
            <a:pPr marL="742950" lvl="1" indent="-285750">
              <a:buFont typeface="Arial" panose="020B0604020202020204" pitchFamily="34" charset="0"/>
              <a:buChar char="•"/>
            </a:pPr>
            <a:r>
              <a:rPr lang="en-US" sz="2200" dirty="0"/>
              <a:t>Data extraction</a:t>
            </a:r>
          </a:p>
          <a:p>
            <a:pPr marL="742950" lvl="1" indent="-285750">
              <a:buFont typeface="Arial" panose="020B0604020202020204" pitchFamily="34" charset="0"/>
              <a:buChar char="•"/>
            </a:pPr>
            <a:r>
              <a:rPr lang="en-US" sz="2200" dirty="0"/>
              <a:t>Visualization</a:t>
            </a:r>
          </a:p>
          <a:p>
            <a:pPr marL="285750" indent="-285750">
              <a:buFont typeface="Arial" panose="020B0604020202020204" pitchFamily="34" charset="0"/>
              <a:buChar char="•"/>
            </a:pPr>
            <a:r>
              <a:rPr lang="en-US" sz="2400" dirty="0"/>
              <a:t>Extended properties and templates</a:t>
            </a:r>
          </a:p>
          <a:p>
            <a:pPr marL="285750" indent="-285750">
              <a:buFont typeface="Arial" panose="020B0604020202020204" pitchFamily="34" charset="0"/>
              <a:buChar char="•"/>
            </a:pPr>
            <a:r>
              <a:rPr lang="en-US" sz="2400" dirty="0"/>
              <a:t>Flexible Search</a:t>
            </a:r>
          </a:p>
          <a:p>
            <a:pPr marL="285750" indent="-285750">
              <a:buFont typeface="Arial" panose="020B0604020202020204" pitchFamily="34" charset="0"/>
              <a:buChar char="•"/>
            </a:pPr>
            <a:r>
              <a:rPr lang="en-US" sz="2400" dirty="0"/>
              <a:t>UI Customization for tenants</a:t>
            </a:r>
          </a:p>
        </p:txBody>
      </p:sp>
      <p:pic>
        <p:nvPicPr>
          <p:cNvPr id="20" name="Picture 6" descr="Microsoft SQL Server-Verschlüsselung | Thales">
            <a:extLst>
              <a:ext uri="{FF2B5EF4-FFF2-40B4-BE49-F238E27FC236}">
                <a16:creationId xmlns:a16="http://schemas.microsoft.com/office/drawing/2014/main" id="{1353F1E4-3152-874B-70E5-DE6B8CB5B25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67220" y="3023526"/>
            <a:ext cx="1417405" cy="115872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Open Source Logo png transparent">
            <a:extLst>
              <a:ext uri="{FF2B5EF4-FFF2-40B4-BE49-F238E27FC236}">
                <a16:creationId xmlns:a16="http://schemas.microsoft.com/office/drawing/2014/main" id="{BE8275FC-0A08-2946-EB1B-7D62AE68BDC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476729" y="3111982"/>
            <a:ext cx="990709" cy="95975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FF6DF822-87BC-2331-0E13-F81AC6614736}"/>
              </a:ext>
            </a:extLst>
          </p:cNvPr>
          <p:cNvPicPr>
            <a:picLocks noChangeAspect="1"/>
          </p:cNvPicPr>
          <p:nvPr/>
        </p:nvPicPr>
        <p:blipFill>
          <a:blip r:embed="rId11"/>
          <a:stretch>
            <a:fillRect/>
          </a:stretch>
        </p:blipFill>
        <p:spPr>
          <a:xfrm>
            <a:off x="11197653" y="149997"/>
            <a:ext cx="828700" cy="758339"/>
          </a:xfrm>
          <a:prstGeom prst="rect">
            <a:avLst/>
          </a:prstGeom>
        </p:spPr>
      </p:pic>
      <p:pic>
        <p:nvPicPr>
          <p:cNvPr id="23" name="Picture 22">
            <a:extLst>
              <a:ext uri="{FF2B5EF4-FFF2-40B4-BE49-F238E27FC236}">
                <a16:creationId xmlns:a16="http://schemas.microsoft.com/office/drawing/2014/main" id="{39F075F4-5A21-FD63-B495-8897663FCEA4}"/>
              </a:ext>
            </a:extLst>
          </p:cNvPr>
          <p:cNvPicPr>
            <a:picLocks noChangeAspect="1"/>
          </p:cNvPicPr>
          <p:nvPr/>
        </p:nvPicPr>
        <p:blipFill>
          <a:blip r:embed="rId12"/>
          <a:stretch>
            <a:fillRect/>
          </a:stretch>
        </p:blipFill>
        <p:spPr>
          <a:xfrm>
            <a:off x="7210268" y="1134540"/>
            <a:ext cx="4871805" cy="1725237"/>
          </a:xfrm>
          <a:prstGeom prst="rect">
            <a:avLst/>
          </a:prstGeom>
          <a:ln>
            <a:solidFill>
              <a:srgbClr val="0070C0"/>
            </a:solidFill>
          </a:ln>
        </p:spPr>
      </p:pic>
      <p:pic>
        <p:nvPicPr>
          <p:cNvPr id="1026" name="Picture 2" descr="ASP nach ASP.NET - Ispirer">
            <a:extLst>
              <a:ext uri="{FF2B5EF4-FFF2-40B4-BE49-F238E27FC236}">
                <a16:creationId xmlns:a16="http://schemas.microsoft.com/office/drawing/2014/main" id="{62398F47-E570-EBA3-19F5-21FAFFBBCA2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544762" y="2924069"/>
            <a:ext cx="1966623" cy="1495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518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altLang="ru-RU" dirty="0">
                <a:latin typeface="Arial" panose="020B0604020202020204" pitchFamily="34" charset="0"/>
              </a:rPr>
              <a:t>Thanks for your kind attention</a:t>
            </a:r>
            <a:endParaRPr lang="en-GB" dirty="0"/>
          </a:p>
        </p:txBody>
      </p:sp>
      <p:sp>
        <p:nvSpPr>
          <p:cNvPr id="3" name="TextBox 2">
            <a:extLst>
              <a:ext uri="{FF2B5EF4-FFF2-40B4-BE49-F238E27FC236}">
                <a16:creationId xmlns:a16="http://schemas.microsoft.com/office/drawing/2014/main" id="{1B0ACCA0-8621-F316-A835-02AA0C0152B3}"/>
              </a:ext>
            </a:extLst>
          </p:cNvPr>
          <p:cNvSpPr txBox="1"/>
          <p:nvPr/>
        </p:nvSpPr>
        <p:spPr>
          <a:xfrm>
            <a:off x="2183894" y="1627593"/>
            <a:ext cx="8532877" cy="3231654"/>
          </a:xfrm>
          <a:prstGeom prst="rect">
            <a:avLst/>
          </a:prstGeom>
          <a:noFill/>
        </p:spPr>
        <p:txBody>
          <a:bodyPr wrap="square">
            <a:spAutoFit/>
          </a:bodyPr>
          <a:lstStyle/>
          <a:p>
            <a:pPr algn="ctr"/>
            <a:r>
              <a:rPr lang="de-DE" sz="8800" dirty="0"/>
              <a:t>Demonstration</a:t>
            </a:r>
          </a:p>
          <a:p>
            <a:pPr algn="ctr"/>
            <a:endParaRPr lang="de-DE" sz="2800" dirty="0"/>
          </a:p>
          <a:p>
            <a:pPr algn="ctr"/>
            <a:r>
              <a:rPr lang="de-DE" sz="8800" dirty="0"/>
              <a:t>Q&amp;A</a:t>
            </a:r>
          </a:p>
        </p:txBody>
      </p:sp>
      <p:sp>
        <p:nvSpPr>
          <p:cNvPr id="4" name="Text Placeholder 7">
            <a:extLst>
              <a:ext uri="{FF2B5EF4-FFF2-40B4-BE49-F238E27FC236}">
                <a16:creationId xmlns:a16="http://schemas.microsoft.com/office/drawing/2014/main" id="{F2FCA08F-F595-E922-63C8-30406A6EA066}"/>
              </a:ext>
            </a:extLst>
          </p:cNvPr>
          <p:cNvSpPr>
            <a:spLocks noGrp="1"/>
          </p:cNvSpPr>
          <p:nvPr>
            <p:ph type="body" sz="quarter" idx="13"/>
          </p:nvPr>
        </p:nvSpPr>
        <p:spPr>
          <a:xfrm>
            <a:off x="242913" y="5417848"/>
            <a:ext cx="5313301" cy="485999"/>
          </a:xfrm>
        </p:spPr>
        <p:txBody>
          <a:bodyPr>
            <a:noAutofit/>
          </a:bodyPr>
          <a:lstStyle/>
          <a:p>
            <a:pPr indent="0" defTabSz="914377">
              <a:buNone/>
            </a:pPr>
            <a:r>
              <a:rPr lang="en-US" sz="2400" dirty="0">
                <a:solidFill>
                  <a:srgbClr val="1D1C1D"/>
                </a:solidFill>
                <a:latin typeface="+mn-lt"/>
              </a:rPr>
              <a:t>Victor Dudarev</a:t>
            </a:r>
          </a:p>
          <a:p>
            <a:pPr indent="0" defTabSz="914377">
              <a:buNone/>
            </a:pPr>
            <a:r>
              <a:rPr lang="en-US" sz="2400" dirty="0">
                <a:solidFill>
                  <a:srgbClr val="1D1C1D"/>
                </a:solidFill>
                <a:latin typeface="+mn-lt"/>
                <a:hlinkClick r:id="rId3"/>
              </a:rPr>
              <a:t>Victor.Dudarev@rub.de</a:t>
            </a:r>
            <a:endParaRPr lang="en-US" sz="2400" dirty="0">
              <a:solidFill>
                <a:prstClr val="black"/>
              </a:solidFill>
              <a:latin typeface="+mn-lt"/>
            </a:endParaRPr>
          </a:p>
          <a:p>
            <a:pPr indent="0">
              <a:buNone/>
            </a:pPr>
            <a:endParaRPr lang="en-US" sz="2400" dirty="0">
              <a:latin typeface="+mn-lt"/>
            </a:endParaRPr>
          </a:p>
        </p:txBody>
      </p:sp>
      <p:sp>
        <p:nvSpPr>
          <p:cNvPr id="2" name="Text Placeholder 7">
            <a:extLst>
              <a:ext uri="{FF2B5EF4-FFF2-40B4-BE49-F238E27FC236}">
                <a16:creationId xmlns:a16="http://schemas.microsoft.com/office/drawing/2014/main" id="{BF5B7F41-2497-9FD8-16DB-0134FF742C8B}"/>
              </a:ext>
            </a:extLst>
          </p:cNvPr>
          <p:cNvSpPr txBox="1">
            <a:spLocks/>
          </p:cNvSpPr>
          <p:nvPr/>
        </p:nvSpPr>
        <p:spPr>
          <a:xfrm>
            <a:off x="5669023" y="6362393"/>
            <a:ext cx="5313301" cy="485999"/>
          </a:xfrm>
          <a:prstGeom prst="rect">
            <a:avLst/>
          </a:prstGeom>
        </p:spPr>
        <p:txBody>
          <a:bodyPr vert="horz" lIns="36000" tIns="18000" rIns="36000" bIns="0" rtlCol="0">
            <a:normAutofit/>
          </a:bodyPr>
          <a:lstStyle>
            <a:lvl1pPr marL="0" indent="-228600" algn="l" defTabSz="914400" rtl="0" eaLnBrk="1" latinLnBrk="0" hangingPunct="1">
              <a:lnSpc>
                <a:spcPct val="100000"/>
              </a:lnSpc>
              <a:spcBef>
                <a:spcPts val="0"/>
              </a:spcBef>
              <a:buFont typeface="+mj-lt"/>
              <a:buAutoNum type="arabicParenBoth"/>
              <a:defRPr sz="10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mj-lt"/>
              <a:buNone/>
            </a:pPr>
            <a:r>
              <a:rPr lang="en-US" dirty="0">
                <a:hlinkClick r:id="rId4"/>
              </a:rPr>
              <a:t>https://vdudarev.ru</a:t>
            </a:r>
            <a:endParaRPr lang="en-US" dirty="0"/>
          </a:p>
          <a:p>
            <a:pPr indent="0">
              <a:buFont typeface="+mj-lt"/>
              <a:buNone/>
            </a:pPr>
            <a:endParaRPr lang="en-US" dirty="0"/>
          </a:p>
        </p:txBody>
      </p:sp>
    </p:spTree>
    <p:extLst>
      <p:ext uri="{BB962C8B-B14F-4D97-AF65-F5344CB8AC3E}">
        <p14:creationId xmlns:p14="http://schemas.microsoft.com/office/powerpoint/2010/main" val="1275985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RDMS Core Features</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5669023" y="6362393"/>
            <a:ext cx="4781263" cy="485999"/>
          </a:xfrm>
        </p:spPr>
        <p:txBody>
          <a:bodyPr/>
          <a:lstStyle/>
          <a:p>
            <a:pPr indent="0">
              <a:buNone/>
            </a:pPr>
            <a:r>
              <a:rPr lang="de-DE" sz="1000" b="1" dirty="0"/>
              <a:t>RDMS</a:t>
            </a:r>
            <a:r>
              <a:rPr lang="de-DE" sz="1000" dirty="0"/>
              <a:t>: Research Data Management System</a:t>
            </a:r>
          </a:p>
          <a:p>
            <a:pPr indent="0">
              <a:buNone/>
            </a:pPr>
            <a:endParaRPr lang="en-US" dirty="0"/>
          </a:p>
        </p:txBody>
      </p:sp>
      <p:sp>
        <p:nvSpPr>
          <p:cNvPr id="2" name="TextBox 1">
            <a:extLst>
              <a:ext uri="{FF2B5EF4-FFF2-40B4-BE49-F238E27FC236}">
                <a16:creationId xmlns:a16="http://schemas.microsoft.com/office/drawing/2014/main" id="{5C7D48BA-DEA6-8288-123D-6C585513EDA1}"/>
              </a:ext>
            </a:extLst>
          </p:cNvPr>
          <p:cNvSpPr txBox="1"/>
          <p:nvPr/>
        </p:nvSpPr>
        <p:spPr>
          <a:xfrm>
            <a:off x="198944" y="961311"/>
            <a:ext cx="11993056" cy="5262979"/>
          </a:xfrm>
          <a:prstGeom prst="rect">
            <a:avLst/>
          </a:prstGeom>
          <a:noFill/>
        </p:spPr>
        <p:txBody>
          <a:bodyPr wrap="square">
            <a:spAutoFit/>
          </a:bodyPr>
          <a:lstStyle/>
          <a:p>
            <a:pPr marL="285750" indent="-285750">
              <a:buFont typeface="Arial" panose="020B0604020202020204" pitchFamily="34" charset="0"/>
              <a:buChar char="•"/>
            </a:pPr>
            <a:r>
              <a:rPr lang="en-US" sz="2400" dirty="0"/>
              <a:t>Support for multiple </a:t>
            </a:r>
            <a:r>
              <a:rPr lang="en-US" sz="2400" b="1" dirty="0"/>
              <a:t>Tenants</a:t>
            </a:r>
            <a:r>
              <a:rPr lang="en-US" sz="2400" dirty="0"/>
              <a:t>;</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Flexible </a:t>
            </a:r>
            <a:r>
              <a:rPr lang="en-US" sz="2400" b="1" dirty="0"/>
              <a:t>Project Tree</a:t>
            </a:r>
            <a:r>
              <a:rPr lang="en-US" sz="2400" dirty="0"/>
              <a:t>;</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b="1" dirty="0"/>
              <a:t>User-defined Object Type </a:t>
            </a:r>
            <a:r>
              <a:rPr lang="en-US" sz="2400" dirty="0"/>
              <a:t>support:</a:t>
            </a:r>
          </a:p>
          <a:p>
            <a:pPr marL="742950" lvl="1" indent="-285750">
              <a:buFont typeface="Arial" panose="020B0604020202020204" pitchFamily="34" charset="0"/>
              <a:buChar char="•"/>
            </a:pPr>
            <a:r>
              <a:rPr lang="en-US" sz="2400" b="1" dirty="0"/>
              <a:t>Properties Templates</a:t>
            </a:r>
          </a:p>
          <a:p>
            <a:pPr marL="742950" lvl="1" indent="-285750">
              <a:buFont typeface="Arial" panose="020B0604020202020204" pitchFamily="34" charset="0"/>
              <a:buChar char="•"/>
            </a:pPr>
            <a:r>
              <a:rPr lang="en-US" sz="2400" b="1" dirty="0"/>
              <a:t>Table Templates</a:t>
            </a:r>
          </a:p>
          <a:p>
            <a:pPr marL="742950" lvl="1" indent="-285750">
              <a:buFont typeface="Arial" panose="020B0604020202020204" pitchFamily="34" charset="0"/>
              <a:buChar char="•"/>
            </a:pPr>
            <a:r>
              <a:rPr lang="en-US" sz="2400" dirty="0"/>
              <a:t>Document </a:t>
            </a:r>
            <a:r>
              <a:rPr lang="en-US" sz="2400" b="1" dirty="0"/>
              <a:t>Validation</a:t>
            </a:r>
          </a:p>
          <a:p>
            <a:pPr marL="742950" lvl="1" indent="-285750">
              <a:buFont typeface="Arial" panose="020B0604020202020204" pitchFamily="34" charset="0"/>
              <a:buChar char="•"/>
            </a:pPr>
            <a:r>
              <a:rPr lang="en-US" sz="2400" dirty="0"/>
              <a:t>Data </a:t>
            </a:r>
            <a:r>
              <a:rPr lang="en-US" sz="2400" b="1" dirty="0"/>
              <a:t>Extraction</a:t>
            </a:r>
          </a:p>
          <a:p>
            <a:pPr marL="742950" lvl="1" indent="-285750">
              <a:buFont typeface="Arial" panose="020B0604020202020204" pitchFamily="34" charset="0"/>
              <a:buChar char="•"/>
            </a:pPr>
            <a:r>
              <a:rPr lang="en-US" sz="2400" dirty="0"/>
              <a:t>Data </a:t>
            </a:r>
            <a:r>
              <a:rPr lang="en-US" sz="2400" b="1" dirty="0"/>
              <a:t>Visualization</a:t>
            </a:r>
          </a:p>
          <a:p>
            <a:pPr marL="742950" lvl="1"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b="1" dirty="0"/>
              <a:t>Batch Import </a:t>
            </a:r>
            <a:r>
              <a:rPr lang="en-US" sz="2400" dirty="0"/>
              <a:t>of Documents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b="1" dirty="0"/>
              <a:t>UI Customization</a:t>
            </a:r>
            <a:r>
              <a:rPr lang="en-US" sz="2400" dirty="0"/>
              <a:t> (with HTML/JS/CSS injection)</a:t>
            </a:r>
          </a:p>
        </p:txBody>
      </p:sp>
      <p:sp>
        <p:nvSpPr>
          <p:cNvPr id="3" name="Text Box 10">
            <a:extLst>
              <a:ext uri="{FF2B5EF4-FFF2-40B4-BE49-F238E27FC236}">
                <a16:creationId xmlns:a16="http://schemas.microsoft.com/office/drawing/2014/main" id="{827EE6BA-A6F3-6C4B-9955-A80E01F8583C}"/>
              </a:ext>
            </a:extLst>
          </p:cNvPr>
          <p:cNvSpPr txBox="1">
            <a:spLocks noChangeArrowheads="1"/>
          </p:cNvSpPr>
          <p:nvPr/>
        </p:nvSpPr>
        <p:spPr bwMode="auto">
          <a:xfrm>
            <a:off x="9584732" y="1591348"/>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System</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qualitative composition</a:t>
            </a:r>
            <a:r>
              <a:rPr lang="ru-RU" altLang="ru-RU" sz="1200" dirty="0">
                <a:solidFill>
                  <a:schemeClr val="tx1"/>
                </a:solidFill>
                <a:latin typeface="Arial" panose="020B0604020202020204" pitchFamily="34" charset="0"/>
              </a:rPr>
              <a:t>)</a:t>
            </a:r>
          </a:p>
        </p:txBody>
      </p:sp>
      <p:sp>
        <p:nvSpPr>
          <p:cNvPr id="4" name="Line 11">
            <a:extLst>
              <a:ext uri="{FF2B5EF4-FFF2-40B4-BE49-F238E27FC236}">
                <a16:creationId xmlns:a16="http://schemas.microsoft.com/office/drawing/2014/main" id="{B85B2FA7-4BD3-2CD2-C4B8-85A215D15E70}"/>
              </a:ext>
            </a:extLst>
          </p:cNvPr>
          <p:cNvSpPr>
            <a:spLocks noChangeShapeType="1"/>
          </p:cNvSpPr>
          <p:nvPr/>
        </p:nvSpPr>
        <p:spPr bwMode="auto">
          <a:xfrm flipH="1">
            <a:off x="10661057" y="2239048"/>
            <a:ext cx="3175" cy="5429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7" name="Text Box 12">
            <a:extLst>
              <a:ext uri="{FF2B5EF4-FFF2-40B4-BE49-F238E27FC236}">
                <a16:creationId xmlns:a16="http://schemas.microsoft.com/office/drawing/2014/main" id="{83929E72-B930-A41F-6330-FFC62724046F}"/>
              </a:ext>
            </a:extLst>
          </p:cNvPr>
          <p:cNvSpPr txBox="1">
            <a:spLocks noChangeArrowheads="1"/>
          </p:cNvSpPr>
          <p:nvPr/>
        </p:nvSpPr>
        <p:spPr bwMode="auto">
          <a:xfrm>
            <a:off x="9583145" y="3924973"/>
            <a:ext cx="2160587" cy="53181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Modification</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000" dirty="0">
                <a:solidFill>
                  <a:schemeClr val="tx1"/>
                </a:solidFill>
                <a:latin typeface="Arial" panose="020B0604020202020204" pitchFamily="34" charset="0"/>
              </a:rPr>
              <a:t>(</a:t>
            </a:r>
            <a:r>
              <a:rPr lang="en-US" altLang="ru-RU" sz="1000" dirty="0">
                <a:solidFill>
                  <a:schemeClr val="tx1"/>
                </a:solidFill>
                <a:latin typeface="Arial" panose="020B0604020202020204" pitchFamily="34" charset="0"/>
              </a:rPr>
              <a:t>crystal structure type</a:t>
            </a:r>
            <a:r>
              <a:rPr lang="ru-RU" altLang="ru-RU" sz="1000" dirty="0">
                <a:solidFill>
                  <a:schemeClr val="tx1"/>
                </a:solidFill>
                <a:latin typeface="Arial" panose="020B0604020202020204" pitchFamily="34" charset="0"/>
              </a:rPr>
              <a:t>)</a:t>
            </a:r>
          </a:p>
        </p:txBody>
      </p:sp>
      <p:sp>
        <p:nvSpPr>
          <p:cNvPr id="8" name="Text Box 13">
            <a:extLst>
              <a:ext uri="{FF2B5EF4-FFF2-40B4-BE49-F238E27FC236}">
                <a16:creationId xmlns:a16="http://schemas.microsoft.com/office/drawing/2014/main" id="{CFB7780F-5559-9B27-6A42-EF5DCACA5DDA}"/>
              </a:ext>
            </a:extLst>
          </p:cNvPr>
          <p:cNvSpPr txBox="1">
            <a:spLocks noChangeArrowheads="1"/>
          </p:cNvSpPr>
          <p:nvPr/>
        </p:nvSpPr>
        <p:spPr bwMode="auto">
          <a:xfrm>
            <a:off x="9583145" y="2777211"/>
            <a:ext cx="2160587" cy="554037"/>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Substance</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a:solidFill>
                  <a:schemeClr val="tx1"/>
                </a:solidFill>
                <a:latin typeface="Arial" panose="020B0604020202020204" pitchFamily="34" charset="0"/>
              </a:rPr>
              <a:t>quantitative </a:t>
            </a:r>
            <a:r>
              <a:rPr lang="en-US" altLang="ru-RU" sz="1200" dirty="0">
                <a:solidFill>
                  <a:schemeClr val="tx1"/>
                </a:solidFill>
                <a:latin typeface="Arial" panose="020B0604020202020204" pitchFamily="34" charset="0"/>
              </a:rPr>
              <a:t>composition</a:t>
            </a:r>
            <a:r>
              <a:rPr lang="ru-RU" altLang="ru-RU" sz="1200" dirty="0">
                <a:solidFill>
                  <a:schemeClr val="tx1"/>
                </a:solidFill>
                <a:latin typeface="Arial" panose="020B0604020202020204" pitchFamily="34" charset="0"/>
              </a:rPr>
              <a:t>)</a:t>
            </a:r>
          </a:p>
        </p:txBody>
      </p:sp>
      <p:sp>
        <p:nvSpPr>
          <p:cNvPr id="9" name="Line 15">
            <a:extLst>
              <a:ext uri="{FF2B5EF4-FFF2-40B4-BE49-F238E27FC236}">
                <a16:creationId xmlns:a16="http://schemas.microsoft.com/office/drawing/2014/main" id="{CE8D76A1-A84A-F3A1-0151-F45AD8A1C6A3}"/>
              </a:ext>
            </a:extLst>
          </p:cNvPr>
          <p:cNvSpPr>
            <a:spLocks noChangeShapeType="1"/>
          </p:cNvSpPr>
          <p:nvPr/>
        </p:nvSpPr>
        <p:spPr bwMode="auto">
          <a:xfrm flipH="1">
            <a:off x="10662645" y="4452023"/>
            <a:ext cx="1587" cy="52387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 name="Text Box 16">
            <a:extLst>
              <a:ext uri="{FF2B5EF4-FFF2-40B4-BE49-F238E27FC236}">
                <a16:creationId xmlns:a16="http://schemas.microsoft.com/office/drawing/2014/main" id="{110A9F8B-1EDB-5D25-0ED2-4D49613F7F77}"/>
              </a:ext>
            </a:extLst>
          </p:cNvPr>
          <p:cNvSpPr txBox="1">
            <a:spLocks noChangeArrowheads="1"/>
          </p:cNvSpPr>
          <p:nvPr/>
        </p:nvSpPr>
        <p:spPr bwMode="auto">
          <a:xfrm>
            <a:off x="10454682" y="4896523"/>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ct val="0"/>
              </a:spcBef>
            </a:pPr>
            <a:r>
              <a:rPr lang="en-US" altLang="ru-RU" sz="1800" b="1" dirty="0">
                <a:solidFill>
                  <a:schemeClr val="tx2"/>
                </a:solidFill>
                <a:latin typeface="Arial" panose="020B0604020202020204" pitchFamily="34" charset="0"/>
              </a:rPr>
              <a:t>…</a:t>
            </a:r>
            <a:endParaRPr lang="ru-RU" altLang="ru-RU" sz="1800" b="1" dirty="0">
              <a:solidFill>
                <a:schemeClr val="tx2"/>
              </a:solidFill>
              <a:latin typeface="Arial" panose="020B0604020202020204" pitchFamily="34" charset="0"/>
            </a:endParaRPr>
          </a:p>
        </p:txBody>
      </p:sp>
      <p:sp>
        <p:nvSpPr>
          <p:cNvPr id="11" name="Line 36">
            <a:extLst>
              <a:ext uri="{FF2B5EF4-FFF2-40B4-BE49-F238E27FC236}">
                <a16:creationId xmlns:a16="http://schemas.microsoft.com/office/drawing/2014/main" id="{000E116C-84AE-5FD8-A94C-8856F98E105F}"/>
              </a:ext>
            </a:extLst>
          </p:cNvPr>
          <p:cNvSpPr>
            <a:spLocks noChangeShapeType="1"/>
          </p:cNvSpPr>
          <p:nvPr/>
        </p:nvSpPr>
        <p:spPr bwMode="auto">
          <a:xfrm>
            <a:off x="10668995" y="3340773"/>
            <a:ext cx="1587" cy="5937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 name="Text Box 52">
            <a:extLst>
              <a:ext uri="{FF2B5EF4-FFF2-40B4-BE49-F238E27FC236}">
                <a16:creationId xmlns:a16="http://schemas.microsoft.com/office/drawing/2014/main" id="{235FE540-AEC4-1254-F207-D89198A0CE4A}"/>
              </a:ext>
            </a:extLst>
          </p:cNvPr>
          <p:cNvSpPr txBox="1">
            <a:spLocks noChangeArrowheads="1"/>
          </p:cNvSpPr>
          <p:nvPr/>
        </p:nvSpPr>
        <p:spPr bwMode="auto">
          <a:xfrm>
            <a:off x="9584732" y="2239048"/>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2000">
                <a:solidFill>
                  <a:schemeClr val="tx1"/>
                </a:solidFill>
                <a:latin typeface="Arial" panose="020B0604020202020204" pitchFamily="34" charset="0"/>
              </a:rPr>
              <a:t>In-S</a:t>
            </a:r>
            <a:endParaRPr lang="ru-RU" altLang="ru-RU" sz="2000">
              <a:solidFill>
                <a:schemeClr val="tx1"/>
              </a:solidFill>
              <a:latin typeface="Arial" panose="020B0604020202020204" pitchFamily="34" charset="0"/>
            </a:endParaRPr>
          </a:p>
        </p:txBody>
      </p:sp>
      <p:sp>
        <p:nvSpPr>
          <p:cNvPr id="13" name="Rectangle 53">
            <a:extLst>
              <a:ext uri="{FF2B5EF4-FFF2-40B4-BE49-F238E27FC236}">
                <a16:creationId xmlns:a16="http://schemas.microsoft.com/office/drawing/2014/main" id="{E4B13017-9FF7-4E47-C867-D5FA187C3AC0}"/>
              </a:ext>
            </a:extLst>
          </p:cNvPr>
          <p:cNvSpPr>
            <a:spLocks noChangeArrowheads="1"/>
          </p:cNvSpPr>
          <p:nvPr/>
        </p:nvSpPr>
        <p:spPr bwMode="auto">
          <a:xfrm>
            <a:off x="9511707" y="3389986"/>
            <a:ext cx="863600"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2000">
                <a:solidFill>
                  <a:schemeClr val="tx1"/>
                </a:solidFill>
                <a:latin typeface="Arial" panose="020B0604020202020204" pitchFamily="34" charset="0"/>
              </a:rPr>
              <a:t>In</a:t>
            </a:r>
            <a:r>
              <a:rPr lang="en-US" altLang="ru-RU" sz="2000" baseline="-25000">
                <a:solidFill>
                  <a:schemeClr val="tx1"/>
                </a:solidFill>
                <a:latin typeface="Arial" panose="020B0604020202020204" pitchFamily="34" charset="0"/>
              </a:rPr>
              <a:t>2</a:t>
            </a:r>
            <a:r>
              <a:rPr lang="en-US" altLang="ru-RU" sz="2000">
                <a:solidFill>
                  <a:schemeClr val="tx1"/>
                </a:solidFill>
                <a:latin typeface="Arial" panose="020B0604020202020204" pitchFamily="34" charset="0"/>
              </a:rPr>
              <a:t>S</a:t>
            </a:r>
            <a:r>
              <a:rPr lang="en-US" altLang="ru-RU" sz="2000" baseline="-25000">
                <a:solidFill>
                  <a:schemeClr val="tx1"/>
                </a:solidFill>
                <a:latin typeface="Arial" panose="020B0604020202020204" pitchFamily="34" charset="0"/>
              </a:rPr>
              <a:t>3</a:t>
            </a:r>
          </a:p>
        </p:txBody>
      </p:sp>
      <p:sp>
        <p:nvSpPr>
          <p:cNvPr id="14" name="Rectangle 54">
            <a:extLst>
              <a:ext uri="{FF2B5EF4-FFF2-40B4-BE49-F238E27FC236}">
                <a16:creationId xmlns:a16="http://schemas.microsoft.com/office/drawing/2014/main" id="{CD8674B8-A8C7-E8B8-DA84-64A993B8A5C0}"/>
              </a:ext>
            </a:extLst>
          </p:cNvPr>
          <p:cNvSpPr>
            <a:spLocks noChangeArrowheads="1"/>
          </p:cNvSpPr>
          <p:nvPr/>
        </p:nvSpPr>
        <p:spPr bwMode="auto">
          <a:xfrm>
            <a:off x="9511707" y="4471073"/>
            <a:ext cx="11811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l-GR" altLang="ru-RU" sz="2000" i="1">
                <a:solidFill>
                  <a:schemeClr val="tx1"/>
                </a:solidFill>
                <a:latin typeface="Arial" panose="020B0604020202020204" pitchFamily="34" charset="0"/>
                <a:cs typeface="Arial" panose="020B0604020202020204" pitchFamily="34" charset="0"/>
              </a:rPr>
              <a:t>β</a:t>
            </a:r>
            <a:r>
              <a:rPr lang="en-US" altLang="ru-RU" sz="2000">
                <a:solidFill>
                  <a:schemeClr val="tx1"/>
                </a:solidFill>
                <a:latin typeface="Arial" panose="020B0604020202020204" pitchFamily="34" charset="0"/>
                <a:cs typeface="Arial" panose="020B0604020202020204" pitchFamily="34" charset="0"/>
              </a:rPr>
              <a:t>-</a:t>
            </a:r>
            <a:r>
              <a:rPr lang="en-US" altLang="ru-RU" sz="2000">
                <a:solidFill>
                  <a:schemeClr val="tx1"/>
                </a:solidFill>
                <a:latin typeface="Arial" panose="020B0604020202020204" pitchFamily="34" charset="0"/>
              </a:rPr>
              <a:t>In</a:t>
            </a:r>
            <a:r>
              <a:rPr lang="en-US" altLang="ru-RU" sz="2000" baseline="-25000">
                <a:solidFill>
                  <a:schemeClr val="tx1"/>
                </a:solidFill>
                <a:latin typeface="Arial" panose="020B0604020202020204" pitchFamily="34" charset="0"/>
              </a:rPr>
              <a:t>2</a:t>
            </a:r>
            <a:r>
              <a:rPr lang="en-US" altLang="ru-RU" sz="2000">
                <a:solidFill>
                  <a:schemeClr val="tx1"/>
                </a:solidFill>
                <a:latin typeface="Arial" panose="020B0604020202020204" pitchFamily="34" charset="0"/>
              </a:rPr>
              <a:t>S</a:t>
            </a:r>
            <a:r>
              <a:rPr lang="en-US" altLang="ru-RU" sz="2000" baseline="-25000">
                <a:solidFill>
                  <a:schemeClr val="tx1"/>
                </a:solidFill>
                <a:latin typeface="Arial" panose="020B0604020202020204" pitchFamily="34" charset="0"/>
              </a:rPr>
              <a:t>3</a:t>
            </a:r>
          </a:p>
        </p:txBody>
      </p:sp>
      <p:pic>
        <p:nvPicPr>
          <p:cNvPr id="1026" name="Picture 2" descr="Nobel Prize in Chemistry 2022: Chemistry That 'Clicks' Into Place - Lindau  Nobel Laureate Meetings">
            <a:extLst>
              <a:ext uri="{FF2B5EF4-FFF2-40B4-BE49-F238E27FC236}">
                <a16:creationId xmlns:a16="http://schemas.microsoft.com/office/drawing/2014/main" id="{6E435DEF-BF13-6FC5-545B-5135E75780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3283" y="2692958"/>
            <a:ext cx="3245618" cy="17082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Materials science - Wikipedia">
            <a:extLst>
              <a:ext uri="{FF2B5EF4-FFF2-40B4-BE49-F238E27FC236}">
                <a16:creationId xmlns:a16="http://schemas.microsoft.com/office/drawing/2014/main" id="{F4B41161-E970-D20A-42E6-BB3230831F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6303" y="616026"/>
            <a:ext cx="23812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Understanding the FAIR Principles – The road to FAIR">
            <a:extLst>
              <a:ext uri="{FF2B5EF4-FFF2-40B4-BE49-F238E27FC236}">
                <a16:creationId xmlns:a16="http://schemas.microsoft.com/office/drawing/2014/main" id="{C4AC346E-3423-0AB9-A30C-14180E5EE5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61916" y="117986"/>
            <a:ext cx="2812099" cy="95684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0F9A5443-4CE3-6B9B-48CF-4D1FFAD688D2}"/>
              </a:ext>
            </a:extLst>
          </p:cNvPr>
          <p:cNvSpPr txBox="1"/>
          <p:nvPr/>
        </p:nvSpPr>
        <p:spPr>
          <a:xfrm>
            <a:off x="5282413" y="5295322"/>
            <a:ext cx="6673933" cy="461665"/>
          </a:xfrm>
          <a:prstGeom prst="rect">
            <a:avLst/>
          </a:prstGeom>
          <a:noFill/>
        </p:spPr>
        <p:txBody>
          <a:bodyPr wrap="square">
            <a:spAutoFit/>
          </a:bodyPr>
          <a:lstStyle/>
          <a:p>
            <a:pPr algn="r"/>
            <a:r>
              <a:rPr lang="en-US" sz="2400" b="1" dirty="0">
                <a:solidFill>
                  <a:srgbClr val="0070C0"/>
                </a:solidFill>
              </a:rPr>
              <a:t>Priorities: Security, Scalability, Flexibility</a:t>
            </a:r>
          </a:p>
        </p:txBody>
      </p:sp>
    </p:spTree>
    <p:extLst>
      <p:ext uri="{BB962C8B-B14F-4D97-AF65-F5344CB8AC3E}">
        <p14:creationId xmlns:p14="http://schemas.microsoft.com/office/powerpoint/2010/main" val="700667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ultiTenancy Architecture – lakshaysuri">
            <a:extLst>
              <a:ext uri="{FF2B5EF4-FFF2-40B4-BE49-F238E27FC236}">
                <a16:creationId xmlns:a16="http://schemas.microsoft.com/office/drawing/2014/main" id="{6FFA8D02-E390-00AB-784E-89A51690E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0586" y="208547"/>
            <a:ext cx="5215142" cy="2390273"/>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a:xfrm>
            <a:off x="215999" y="108000"/>
            <a:ext cx="8911959" cy="792000"/>
          </a:xfrm>
        </p:spPr>
        <p:txBody>
          <a:bodyPr/>
          <a:lstStyle/>
          <a:p>
            <a:r>
              <a:rPr lang="en-US" dirty="0"/>
              <a:t>RDMS: Multiple Tenant Support</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5669023" y="6362393"/>
            <a:ext cx="4694177" cy="485999"/>
          </a:xfrm>
        </p:spPr>
        <p:txBody>
          <a:bodyPr/>
          <a:lstStyle/>
          <a:p>
            <a:endParaRPr lang="en-US" sz="1000" dirty="0">
              <a:hlinkClick r:id="rId4"/>
            </a:endParaRPr>
          </a:p>
          <a:p>
            <a:r>
              <a:rPr lang="en-US" sz="1000" dirty="0">
                <a:hlinkClick r:id="rId4"/>
              </a:rPr>
              <a:t>https://en.wikipedia.org/wiki/Multitenancy</a:t>
            </a:r>
            <a:endParaRPr lang="en-US" sz="1000" dirty="0"/>
          </a:p>
          <a:p>
            <a:endParaRPr lang="en-US" dirty="0"/>
          </a:p>
        </p:txBody>
      </p:sp>
      <p:sp>
        <p:nvSpPr>
          <p:cNvPr id="3" name="TextBox 2">
            <a:extLst>
              <a:ext uri="{FF2B5EF4-FFF2-40B4-BE49-F238E27FC236}">
                <a16:creationId xmlns:a16="http://schemas.microsoft.com/office/drawing/2014/main" id="{70FE16D8-5A76-8BC3-C272-54C282EBD9A4}"/>
              </a:ext>
            </a:extLst>
          </p:cNvPr>
          <p:cNvSpPr txBox="1"/>
          <p:nvPr/>
        </p:nvSpPr>
        <p:spPr>
          <a:xfrm>
            <a:off x="139589" y="891414"/>
            <a:ext cx="11825416" cy="5478423"/>
          </a:xfrm>
          <a:prstGeom prst="rect">
            <a:avLst/>
          </a:prstGeom>
          <a:noFill/>
        </p:spPr>
        <p:txBody>
          <a:bodyPr wrap="square">
            <a:spAutoFit/>
          </a:bodyPr>
          <a:lstStyle/>
          <a:p>
            <a:r>
              <a:rPr lang="en-US" sz="2800" b="1" dirty="0"/>
              <a:t>What is Tenant?</a:t>
            </a:r>
          </a:p>
          <a:p>
            <a:endParaRPr lang="en-US" sz="1400" b="1" dirty="0"/>
          </a:p>
          <a:p>
            <a:r>
              <a:rPr lang="en-US" b="1" dirty="0"/>
              <a:t>Short answer:</a:t>
            </a:r>
          </a:p>
          <a:p>
            <a:r>
              <a:rPr lang="en-US" dirty="0"/>
              <a:t>Tenant – separate (distinct) instance of a software application that</a:t>
            </a:r>
          </a:p>
          <a:p>
            <a:r>
              <a:rPr lang="en-US" dirty="0"/>
              <a:t>is used by a single organization or group of users.</a:t>
            </a:r>
          </a:p>
          <a:p>
            <a:endParaRPr lang="en-US" b="1" dirty="0"/>
          </a:p>
          <a:p>
            <a:r>
              <a:rPr lang="en-US" b="1" dirty="0"/>
              <a:t>Long answer:</a:t>
            </a:r>
          </a:p>
          <a:p>
            <a:r>
              <a:rPr lang="en-US" dirty="0"/>
              <a:t>Tenant is a customer account that </a:t>
            </a:r>
            <a:r>
              <a:rPr lang="en-US" u="sng" dirty="0"/>
              <a:t>has its own set of users, data, and configuration settings</a:t>
            </a:r>
            <a:r>
              <a:rPr lang="en-US" dirty="0"/>
              <a:t>, and is isolated from other tenants in the same software application. This concept is commonly used in Software as a Service (</a:t>
            </a:r>
            <a:r>
              <a:rPr lang="en-US" b="1" dirty="0"/>
              <a:t>SaaS</a:t>
            </a:r>
            <a:r>
              <a:rPr lang="en-US" dirty="0"/>
              <a:t>) applications, where a single software application is hosted in the cloud and is made available to multiple customers as separate tenants. This allows each customer to have their own instance of the application, with their own data, settings, and customizations, while still sharing the underlying infrastructure and resources of the application </a:t>
            </a:r>
          </a:p>
          <a:p>
            <a:endParaRPr lang="en-US" dirty="0"/>
          </a:p>
          <a:p>
            <a:r>
              <a:rPr lang="en-US" b="1" dirty="0"/>
              <a:t>Conclusion</a:t>
            </a:r>
            <a:r>
              <a:rPr lang="en-US" dirty="0"/>
              <a:t>:</a:t>
            </a:r>
          </a:p>
          <a:p>
            <a:r>
              <a:rPr lang="en-US" dirty="0"/>
              <a:t>Tenants are useful for separate projects / workgroups / materials data repositories. For example: </a:t>
            </a:r>
          </a:p>
          <a:p>
            <a:pPr marL="1885950" lvl="5" indent="-171450">
              <a:buFont typeface="Arial" panose="020B0604020202020204" pitchFamily="34" charset="0"/>
              <a:buChar char="•"/>
            </a:pPr>
            <a:r>
              <a:rPr lang="en-US" sz="1600" dirty="0"/>
              <a:t>https://</a:t>
            </a:r>
            <a:r>
              <a:rPr lang="en-US" sz="1600" b="1" dirty="0"/>
              <a:t>demo</a:t>
            </a:r>
            <a:r>
              <a:rPr lang="en-US" sz="1600" dirty="0"/>
              <a:t>.mdi.ruhr-uni-bochum.de/</a:t>
            </a:r>
          </a:p>
          <a:p>
            <a:pPr marL="1885950" lvl="5" indent="-171450">
              <a:buFont typeface="Arial" panose="020B0604020202020204" pitchFamily="34" charset="0"/>
              <a:buChar char="•"/>
            </a:pPr>
            <a:r>
              <a:rPr lang="en-US" sz="1600" dirty="0"/>
              <a:t>https://</a:t>
            </a:r>
            <a:r>
              <a:rPr lang="en-US" sz="1600" b="1" dirty="0"/>
              <a:t>inf</a:t>
            </a:r>
            <a:r>
              <a:rPr lang="en-US" sz="1600" dirty="0"/>
              <a:t>.mdi.ruhr-uni-bochum.de/</a:t>
            </a:r>
          </a:p>
          <a:p>
            <a:pPr marL="1885950" lvl="5" indent="-171450">
              <a:buFont typeface="Arial" panose="020B0604020202020204" pitchFamily="34" charset="0"/>
              <a:buChar char="•"/>
            </a:pPr>
            <a:endParaRPr lang="en-US" sz="1000" dirty="0"/>
          </a:p>
          <a:p>
            <a:pPr marL="1885950" lvl="5" indent="-171450">
              <a:buFont typeface="Arial" panose="020B0604020202020204" pitchFamily="34" charset="0"/>
              <a:buChar char="•"/>
            </a:pPr>
            <a:r>
              <a:rPr lang="en-US" sz="1600" dirty="0"/>
              <a:t>https://</a:t>
            </a:r>
            <a:r>
              <a:rPr lang="en-US" sz="1600" b="1" dirty="0"/>
              <a:t>dim</a:t>
            </a:r>
            <a:r>
              <a:rPr lang="en-US" sz="1600" dirty="0"/>
              <a:t>.mdi.ruhr-uni-bochum.de/</a:t>
            </a:r>
            <a:br>
              <a:rPr lang="en-US" sz="1600" dirty="0"/>
            </a:br>
            <a:r>
              <a:rPr lang="en-US" sz="1600" dirty="0"/>
              <a:t>https://</a:t>
            </a:r>
            <a:r>
              <a:rPr lang="en-US" sz="1600" b="1" dirty="0"/>
              <a:t>mdi</a:t>
            </a:r>
            <a:r>
              <a:rPr lang="en-US" sz="1600" dirty="0"/>
              <a:t>.matinf. pro/</a:t>
            </a:r>
          </a:p>
        </p:txBody>
      </p:sp>
      <p:sp>
        <p:nvSpPr>
          <p:cNvPr id="8" name="TextBox 7">
            <a:extLst>
              <a:ext uri="{FF2B5EF4-FFF2-40B4-BE49-F238E27FC236}">
                <a16:creationId xmlns:a16="http://schemas.microsoft.com/office/drawing/2014/main" id="{CA8D467C-FF18-1769-061C-A15926F3FD50}"/>
              </a:ext>
            </a:extLst>
          </p:cNvPr>
          <p:cNvSpPr txBox="1"/>
          <p:nvPr/>
        </p:nvSpPr>
        <p:spPr>
          <a:xfrm>
            <a:off x="6287780" y="5337999"/>
            <a:ext cx="5551294" cy="461665"/>
          </a:xfrm>
          <a:prstGeom prst="rect">
            <a:avLst/>
          </a:prstGeom>
          <a:noFill/>
        </p:spPr>
        <p:txBody>
          <a:bodyPr wrap="square">
            <a:spAutoFit/>
          </a:bodyPr>
          <a:lstStyle/>
          <a:p>
            <a:pPr defTabSz="685800"/>
            <a:r>
              <a:rPr lang="en-US" sz="2400" dirty="0">
                <a:solidFill>
                  <a:srgbClr val="003560">
                    <a:lumMod val="75000"/>
                    <a:lumOff val="25000"/>
                  </a:srgbClr>
                </a:solidFill>
                <a:latin typeface="Arial" panose="020B0604020202020204"/>
              </a:rPr>
              <a:t>Every tenant must have a unique URL!</a:t>
            </a:r>
          </a:p>
        </p:txBody>
      </p:sp>
    </p:spTree>
    <p:extLst>
      <p:ext uri="{BB962C8B-B14F-4D97-AF65-F5344CB8AC3E}">
        <p14:creationId xmlns:p14="http://schemas.microsoft.com/office/powerpoint/2010/main" val="3400477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8C6D06-E252-9BAB-2784-B41DBDF54F15}"/>
              </a:ext>
            </a:extLst>
          </p:cNvPr>
          <p:cNvPicPr>
            <a:picLocks noChangeAspect="1"/>
          </p:cNvPicPr>
          <p:nvPr/>
        </p:nvPicPr>
        <p:blipFill>
          <a:blip r:embed="rId3"/>
          <a:stretch>
            <a:fillRect/>
          </a:stretch>
        </p:blipFill>
        <p:spPr>
          <a:xfrm>
            <a:off x="9491928" y="4069582"/>
            <a:ext cx="2700072" cy="2788418"/>
          </a:xfrm>
          <a:prstGeom prst="rect">
            <a:avLst/>
          </a:prstGeom>
          <a:ln>
            <a:solidFill>
              <a:srgbClr val="0070C0"/>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Tree Types: control and display</a:t>
            </a:r>
            <a:endParaRPr lang="de-DE" sz="1600" dirty="0"/>
          </a:p>
        </p:txBody>
      </p:sp>
      <p:sp>
        <p:nvSpPr>
          <p:cNvPr id="3" name="Text Placeholder 2">
            <a:extLst>
              <a:ext uri="{FF2B5EF4-FFF2-40B4-BE49-F238E27FC236}">
                <a16:creationId xmlns:a16="http://schemas.microsoft.com/office/drawing/2014/main" id="{E6956C4B-1546-7F14-EB69-01B88422E931}"/>
              </a:ext>
            </a:extLst>
          </p:cNvPr>
          <p:cNvSpPr>
            <a:spLocks noGrp="1"/>
          </p:cNvSpPr>
          <p:nvPr>
            <p:ph type="body" sz="quarter" idx="13"/>
          </p:nvPr>
        </p:nvSpPr>
        <p:spPr/>
        <p:txBody>
          <a:bodyPr/>
          <a:lstStyle/>
          <a:p>
            <a:pPr indent="0">
              <a:buNone/>
            </a:pPr>
            <a:r>
              <a:rPr lang="en-US" dirty="0">
                <a:solidFill>
                  <a:prstClr val="black"/>
                </a:solidFill>
                <a:latin typeface="Arial" panose="020B0604020202020204"/>
                <a:hlinkClick r:id="rId4"/>
              </a:rPr>
              <a:t>https://demo.mdi.ruhr-uni-bochum.de/</a:t>
            </a:r>
            <a:endParaRPr lang="en-US" dirty="0">
              <a:solidFill>
                <a:prstClr val="black"/>
              </a:solidFill>
              <a:latin typeface="Arial" panose="020B0604020202020204"/>
            </a:endParaRPr>
          </a:p>
          <a:p>
            <a:pPr indent="0">
              <a:buNone/>
            </a:pPr>
            <a:endParaRPr lang="en-US" dirty="0"/>
          </a:p>
        </p:txBody>
      </p:sp>
      <p:pic>
        <p:nvPicPr>
          <p:cNvPr id="7" name="Picture 6">
            <a:extLst>
              <a:ext uri="{FF2B5EF4-FFF2-40B4-BE49-F238E27FC236}">
                <a16:creationId xmlns:a16="http://schemas.microsoft.com/office/drawing/2014/main" id="{8ACE9D6E-FDB3-CA88-516C-F6D31458E11F}"/>
              </a:ext>
            </a:extLst>
          </p:cNvPr>
          <p:cNvPicPr>
            <a:picLocks noChangeAspect="1"/>
          </p:cNvPicPr>
          <p:nvPr/>
        </p:nvPicPr>
        <p:blipFill>
          <a:blip r:embed="rId5"/>
          <a:stretch>
            <a:fillRect/>
          </a:stretch>
        </p:blipFill>
        <p:spPr>
          <a:xfrm>
            <a:off x="126568" y="783828"/>
            <a:ext cx="11901309" cy="1980942"/>
          </a:xfrm>
          <a:prstGeom prst="rect">
            <a:avLst/>
          </a:prstGeom>
          <a:ln>
            <a:solidFill>
              <a:srgbClr val="0070C0"/>
            </a:solidFill>
          </a:ln>
        </p:spPr>
      </p:pic>
      <p:pic>
        <p:nvPicPr>
          <p:cNvPr id="11" name="Picture 10">
            <a:extLst>
              <a:ext uri="{FF2B5EF4-FFF2-40B4-BE49-F238E27FC236}">
                <a16:creationId xmlns:a16="http://schemas.microsoft.com/office/drawing/2014/main" id="{3384151E-0DAF-CF83-297A-A6E59D4DD337}"/>
              </a:ext>
            </a:extLst>
          </p:cNvPr>
          <p:cNvPicPr>
            <a:picLocks noChangeAspect="1"/>
          </p:cNvPicPr>
          <p:nvPr/>
        </p:nvPicPr>
        <p:blipFill>
          <a:blip r:embed="rId6"/>
          <a:stretch>
            <a:fillRect/>
          </a:stretch>
        </p:blipFill>
        <p:spPr>
          <a:xfrm>
            <a:off x="133291" y="4817022"/>
            <a:ext cx="5804251" cy="1894807"/>
          </a:xfrm>
          <a:prstGeom prst="rect">
            <a:avLst/>
          </a:prstGeom>
          <a:ln>
            <a:solidFill>
              <a:srgbClr val="0070C0"/>
            </a:solidFill>
          </a:ln>
        </p:spPr>
      </p:pic>
      <p:pic>
        <p:nvPicPr>
          <p:cNvPr id="24" name="Picture 23">
            <a:extLst>
              <a:ext uri="{FF2B5EF4-FFF2-40B4-BE49-F238E27FC236}">
                <a16:creationId xmlns:a16="http://schemas.microsoft.com/office/drawing/2014/main" id="{0834AFFA-41C1-53D5-B820-1BB4BF8239C4}"/>
              </a:ext>
            </a:extLst>
          </p:cNvPr>
          <p:cNvPicPr>
            <a:picLocks noChangeAspect="1"/>
          </p:cNvPicPr>
          <p:nvPr/>
        </p:nvPicPr>
        <p:blipFill>
          <a:blip r:embed="rId7"/>
          <a:stretch>
            <a:fillRect/>
          </a:stretch>
        </p:blipFill>
        <p:spPr>
          <a:xfrm>
            <a:off x="4970363" y="3123163"/>
            <a:ext cx="4313645" cy="3734837"/>
          </a:xfrm>
          <a:prstGeom prst="rect">
            <a:avLst/>
          </a:prstGeom>
          <a:ln>
            <a:solidFill>
              <a:srgbClr val="0070C0"/>
            </a:solidFill>
          </a:ln>
        </p:spPr>
      </p:pic>
      <p:pic>
        <p:nvPicPr>
          <p:cNvPr id="33" name="Picture 32">
            <a:extLst>
              <a:ext uri="{FF2B5EF4-FFF2-40B4-BE49-F238E27FC236}">
                <a16:creationId xmlns:a16="http://schemas.microsoft.com/office/drawing/2014/main" id="{9E237251-91EB-F7A5-FD35-24A75146CE97}"/>
              </a:ext>
            </a:extLst>
          </p:cNvPr>
          <p:cNvPicPr>
            <a:picLocks noChangeAspect="1"/>
          </p:cNvPicPr>
          <p:nvPr/>
        </p:nvPicPr>
        <p:blipFill>
          <a:blip r:embed="rId8"/>
          <a:stretch>
            <a:fillRect/>
          </a:stretch>
        </p:blipFill>
        <p:spPr>
          <a:xfrm>
            <a:off x="130628" y="2821087"/>
            <a:ext cx="2925915" cy="1921735"/>
          </a:xfrm>
          <a:prstGeom prst="rect">
            <a:avLst/>
          </a:prstGeom>
          <a:ln>
            <a:solidFill>
              <a:srgbClr val="0070C0"/>
            </a:solidFill>
          </a:ln>
        </p:spPr>
      </p:pic>
      <p:cxnSp>
        <p:nvCxnSpPr>
          <p:cNvPr id="34" name="Straight Arrow Connector 33">
            <a:extLst>
              <a:ext uri="{FF2B5EF4-FFF2-40B4-BE49-F238E27FC236}">
                <a16:creationId xmlns:a16="http://schemas.microsoft.com/office/drawing/2014/main" id="{345935B0-656D-8C30-579B-C10604EC6A7B}"/>
              </a:ext>
            </a:extLst>
          </p:cNvPr>
          <p:cNvCxnSpPr>
            <a:cxnSpLocks/>
          </p:cNvCxnSpPr>
          <p:nvPr/>
        </p:nvCxnSpPr>
        <p:spPr>
          <a:xfrm flipH="1">
            <a:off x="1095270" y="1738737"/>
            <a:ext cx="6228773" cy="195905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947647A-87B9-AEC5-A361-7AD6D1076C67}"/>
              </a:ext>
            </a:extLst>
          </p:cNvPr>
          <p:cNvCxnSpPr>
            <a:cxnSpLocks/>
          </p:cNvCxnSpPr>
          <p:nvPr/>
        </p:nvCxnSpPr>
        <p:spPr>
          <a:xfrm flipV="1">
            <a:off x="8752114" y="4230356"/>
            <a:ext cx="783772" cy="1145512"/>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F41715-F2A9-A082-CED0-D925081F7D59}"/>
              </a:ext>
            </a:extLst>
          </p:cNvPr>
          <p:cNvCxnSpPr>
            <a:cxnSpLocks/>
          </p:cNvCxnSpPr>
          <p:nvPr/>
        </p:nvCxnSpPr>
        <p:spPr>
          <a:xfrm flipV="1">
            <a:off x="6114140" y="1738365"/>
            <a:ext cx="3572471" cy="420720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9894643" y="2706081"/>
            <a:ext cx="2297357" cy="1405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Control </a:t>
            </a:r>
            <a:r>
              <a:rPr lang="en-US" altLang="ru-RU" sz="2133" dirty="0">
                <a:solidFill>
                  <a:prstClr val="black"/>
                </a:solidFill>
                <a:latin typeface="+mn-lt"/>
              </a:rPr>
              <a:t>(admin):</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Name</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Parent Id</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Sort Code</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Access</a:t>
            </a:r>
            <a:endParaRPr lang="ru-RU" altLang="ru-RU" sz="1600" dirty="0">
              <a:solidFill>
                <a:prstClr val="black"/>
              </a:solidFill>
              <a:latin typeface="+mn-lt"/>
            </a:endParaRPr>
          </a:p>
        </p:txBody>
      </p:sp>
      <p:sp>
        <p:nvSpPr>
          <p:cNvPr id="49" name="Text Box 52">
            <a:extLst>
              <a:ext uri="{FF2B5EF4-FFF2-40B4-BE49-F238E27FC236}">
                <a16:creationId xmlns:a16="http://schemas.microsoft.com/office/drawing/2014/main" id="{19DD3A58-7E71-8F51-27B2-53BFD59123F7}"/>
              </a:ext>
            </a:extLst>
          </p:cNvPr>
          <p:cNvSpPr txBox="1">
            <a:spLocks noChangeArrowheads="1"/>
          </p:cNvSpPr>
          <p:nvPr/>
        </p:nvSpPr>
        <p:spPr bwMode="auto">
          <a:xfrm>
            <a:off x="3029779" y="2789381"/>
            <a:ext cx="2212120" cy="10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Display </a:t>
            </a:r>
            <a:r>
              <a:rPr lang="en-US" altLang="ru-RU" sz="2133" dirty="0">
                <a:solidFill>
                  <a:prstClr val="black"/>
                </a:solidFill>
                <a:latin typeface="+mn-lt"/>
              </a:rPr>
              <a:t>for users in Web Application</a:t>
            </a:r>
            <a:endParaRPr lang="ru-RU" altLang="ru-RU" sz="2133" dirty="0">
              <a:solidFill>
                <a:prstClr val="black"/>
              </a:solidFill>
              <a:latin typeface="+mn-lt"/>
            </a:endParaRPr>
          </a:p>
        </p:txBody>
      </p:sp>
      <p:cxnSp>
        <p:nvCxnSpPr>
          <p:cNvPr id="50" name="Straight Arrow Connector 49">
            <a:extLst>
              <a:ext uri="{FF2B5EF4-FFF2-40B4-BE49-F238E27FC236}">
                <a16:creationId xmlns:a16="http://schemas.microsoft.com/office/drawing/2014/main" id="{46D593B7-10C8-3344-5681-C1B9C7C77CCC}"/>
              </a:ext>
            </a:extLst>
          </p:cNvPr>
          <p:cNvCxnSpPr>
            <a:cxnSpLocks/>
          </p:cNvCxnSpPr>
          <p:nvPr/>
        </p:nvCxnSpPr>
        <p:spPr>
          <a:xfrm flipH="1" flipV="1">
            <a:off x="1517301" y="1034980"/>
            <a:ext cx="1527350" cy="1879042"/>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1C78772-BDAA-1999-08B0-86910C51BE1C}"/>
              </a:ext>
            </a:extLst>
          </p:cNvPr>
          <p:cNvCxnSpPr>
            <a:cxnSpLocks/>
          </p:cNvCxnSpPr>
          <p:nvPr/>
        </p:nvCxnSpPr>
        <p:spPr>
          <a:xfrm flipH="1">
            <a:off x="1105319" y="3719780"/>
            <a:ext cx="1904363" cy="219174"/>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B101942-7752-9CA9-D700-CA8BA1B214E3}"/>
              </a:ext>
            </a:extLst>
          </p:cNvPr>
          <p:cNvCxnSpPr>
            <a:cxnSpLocks/>
          </p:cNvCxnSpPr>
          <p:nvPr/>
        </p:nvCxnSpPr>
        <p:spPr>
          <a:xfrm flipV="1">
            <a:off x="1617785" y="3466682"/>
            <a:ext cx="3567164" cy="287382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691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List Types: add composition</a:t>
            </a:r>
            <a:endParaRPr lang="de-DE" sz="1600" dirty="0"/>
          </a:p>
        </p:txBody>
      </p:sp>
      <p:sp>
        <p:nvSpPr>
          <p:cNvPr id="3" name="Text Placeholder 2">
            <a:extLst>
              <a:ext uri="{FF2B5EF4-FFF2-40B4-BE49-F238E27FC236}">
                <a16:creationId xmlns:a16="http://schemas.microsoft.com/office/drawing/2014/main" id="{7D4A4A5D-7A44-DAB2-4D83-8A56C59DF9D8}"/>
              </a:ext>
            </a:extLst>
          </p:cNvPr>
          <p:cNvSpPr>
            <a:spLocks noGrp="1"/>
          </p:cNvSpPr>
          <p:nvPr>
            <p:ph type="body" sz="quarter" idx="13"/>
          </p:nvPr>
        </p:nvSpPr>
        <p:spPr/>
        <p:txBody>
          <a:bodyPr/>
          <a:lstStyle/>
          <a:p>
            <a:pPr indent="0">
              <a:buNone/>
            </a:pPr>
            <a:r>
              <a:rPr lang="en-US" dirty="0">
                <a:solidFill>
                  <a:prstClr val="black"/>
                </a:solidFill>
                <a:latin typeface="Arial" panose="020B0604020202020204"/>
                <a:hlinkClick r:id="rId3"/>
              </a:rPr>
              <a:t>https://demo.mdi.ruhr-uni-bochum.de/object/k3bi2i9-3789</a:t>
            </a:r>
            <a:endParaRPr lang="en-US" dirty="0">
              <a:solidFill>
                <a:prstClr val="black"/>
              </a:solidFill>
              <a:latin typeface="Arial" panose="020B0604020202020204"/>
            </a:endParaRPr>
          </a:p>
          <a:p>
            <a:pPr indent="0">
              <a:buNone/>
            </a:pPr>
            <a:r>
              <a:rPr lang="en-US" dirty="0">
                <a:solidFill>
                  <a:prstClr val="black"/>
                </a:solidFill>
                <a:latin typeface="Arial" panose="020B0604020202020204"/>
                <a:hlinkClick r:id="rId4"/>
              </a:rPr>
              <a:t>https://demo.mdi.ruhr-uni-bochum.de/adminobject/edititem/3789</a:t>
            </a:r>
            <a:endParaRPr lang="en-US" dirty="0">
              <a:solidFill>
                <a:prstClr val="black"/>
              </a:solidFill>
              <a:latin typeface="Arial" panose="020B0604020202020204"/>
            </a:endParaRPr>
          </a:p>
          <a:p>
            <a:pPr indent="0">
              <a:buNone/>
            </a:pPr>
            <a:endParaRPr lang="en-US" dirty="0"/>
          </a:p>
        </p:txBody>
      </p: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31552" y="4225673"/>
            <a:ext cx="3072341" cy="1733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333" b="1" dirty="0">
                <a:solidFill>
                  <a:prstClr val="black"/>
                </a:solidFill>
                <a:latin typeface="+mn-lt"/>
              </a:rPr>
              <a:t>Control </a:t>
            </a:r>
            <a:r>
              <a:rPr lang="en-US" altLang="ru-RU" sz="1333" dirty="0">
                <a:solidFill>
                  <a:prstClr val="black"/>
                </a:solidFill>
                <a:latin typeface="+mn-lt"/>
              </a:rPr>
              <a:t>(</a:t>
            </a:r>
            <a:r>
              <a:rPr lang="en-US" altLang="ru-RU" sz="1333" u="sng" dirty="0">
                <a:solidFill>
                  <a:prstClr val="black"/>
                </a:solidFill>
                <a:latin typeface="+mn-lt"/>
              </a:rPr>
              <a:t>common to all objects</a:t>
            </a:r>
            <a:r>
              <a:rPr lang="en-US" altLang="ru-RU" sz="1333" dirty="0">
                <a:solidFill>
                  <a:prstClr val="black"/>
                </a:solidFill>
                <a:latin typeface="+mn-lt"/>
              </a:rPr>
              <a:t>):</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Rubric Id;</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Sort Code;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Access;</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Name;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URL (adjustable*);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Attach File (document);</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Description.</a:t>
            </a:r>
            <a:endParaRPr lang="ru-RU" altLang="ru-RU" sz="1333" dirty="0">
              <a:solidFill>
                <a:prstClr val="black"/>
              </a:solidFill>
              <a:latin typeface="+mn-lt"/>
            </a:endParaRPr>
          </a:p>
        </p:txBody>
      </p:sp>
      <p:pic>
        <p:nvPicPr>
          <p:cNvPr id="4" name="Picture 3">
            <a:extLst>
              <a:ext uri="{FF2B5EF4-FFF2-40B4-BE49-F238E27FC236}">
                <a16:creationId xmlns:a16="http://schemas.microsoft.com/office/drawing/2014/main" id="{17665A19-B039-C356-84F5-B8A8B8844D98}"/>
              </a:ext>
            </a:extLst>
          </p:cNvPr>
          <p:cNvPicPr>
            <a:picLocks noChangeAspect="1"/>
          </p:cNvPicPr>
          <p:nvPr/>
        </p:nvPicPr>
        <p:blipFill>
          <a:blip r:embed="rId5"/>
          <a:stretch>
            <a:fillRect/>
          </a:stretch>
        </p:blipFill>
        <p:spPr>
          <a:xfrm>
            <a:off x="143339" y="737388"/>
            <a:ext cx="6221504" cy="3453763"/>
          </a:xfrm>
          <a:prstGeom prst="rect">
            <a:avLst/>
          </a:prstGeom>
          <a:ln>
            <a:solidFill>
              <a:srgbClr val="0070C0"/>
            </a:solidFill>
          </a:ln>
        </p:spPr>
      </p:pic>
      <p:pic>
        <p:nvPicPr>
          <p:cNvPr id="8" name="Picture 7">
            <a:extLst>
              <a:ext uri="{FF2B5EF4-FFF2-40B4-BE49-F238E27FC236}">
                <a16:creationId xmlns:a16="http://schemas.microsoft.com/office/drawing/2014/main" id="{102C756A-3F89-5270-E349-BF41A4EBE6AD}"/>
              </a:ext>
            </a:extLst>
          </p:cNvPr>
          <p:cNvPicPr>
            <a:picLocks noChangeAspect="1"/>
          </p:cNvPicPr>
          <p:nvPr/>
        </p:nvPicPr>
        <p:blipFill>
          <a:blip r:embed="rId6"/>
          <a:stretch>
            <a:fillRect/>
          </a:stretch>
        </p:blipFill>
        <p:spPr>
          <a:xfrm>
            <a:off x="6480043" y="1988840"/>
            <a:ext cx="5568619" cy="3956984"/>
          </a:xfrm>
          <a:prstGeom prst="rect">
            <a:avLst/>
          </a:prstGeom>
          <a:ln>
            <a:solidFill>
              <a:srgbClr val="0070C0"/>
            </a:solidFill>
          </a:ln>
        </p:spPr>
      </p:pic>
      <p:pic>
        <p:nvPicPr>
          <p:cNvPr id="10" name="Picture 9">
            <a:extLst>
              <a:ext uri="{FF2B5EF4-FFF2-40B4-BE49-F238E27FC236}">
                <a16:creationId xmlns:a16="http://schemas.microsoft.com/office/drawing/2014/main" id="{C1A5A2D6-0D53-BA6C-BACC-03AA2758993C}"/>
              </a:ext>
            </a:extLst>
          </p:cNvPr>
          <p:cNvPicPr>
            <a:picLocks noChangeAspect="1"/>
          </p:cNvPicPr>
          <p:nvPr/>
        </p:nvPicPr>
        <p:blipFill>
          <a:blip r:embed="rId7"/>
          <a:stretch>
            <a:fillRect/>
          </a:stretch>
        </p:blipFill>
        <p:spPr>
          <a:xfrm>
            <a:off x="9734011" y="5567941"/>
            <a:ext cx="2302424" cy="1250808"/>
          </a:xfrm>
          <a:prstGeom prst="rect">
            <a:avLst/>
          </a:prstGeom>
          <a:ln>
            <a:solidFill>
              <a:srgbClr val="0070C0"/>
            </a:solidFill>
          </a:ln>
        </p:spPr>
      </p:pic>
      <p:cxnSp>
        <p:nvCxnSpPr>
          <p:cNvPr id="12" name="Straight Arrow Connector 11">
            <a:extLst>
              <a:ext uri="{FF2B5EF4-FFF2-40B4-BE49-F238E27FC236}">
                <a16:creationId xmlns:a16="http://schemas.microsoft.com/office/drawing/2014/main" id="{B85B1EC1-871F-9A35-D156-6C6F8EBB0C83}"/>
              </a:ext>
            </a:extLst>
          </p:cNvPr>
          <p:cNvCxnSpPr>
            <a:cxnSpLocks/>
          </p:cNvCxnSpPr>
          <p:nvPr/>
        </p:nvCxnSpPr>
        <p:spPr>
          <a:xfrm>
            <a:off x="11856640" y="4869161"/>
            <a:ext cx="0" cy="132418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C676201-FBAF-3303-DDDF-849FFD332ADB}"/>
              </a:ext>
            </a:extLst>
          </p:cNvPr>
          <p:cNvCxnSpPr>
            <a:cxnSpLocks/>
          </p:cNvCxnSpPr>
          <p:nvPr/>
        </p:nvCxnSpPr>
        <p:spPr>
          <a:xfrm flipH="1" flipV="1">
            <a:off x="9264352" y="5531252"/>
            <a:ext cx="2495648" cy="662093"/>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784CB11C-2FCC-B88B-A481-A15DF270A991}"/>
              </a:ext>
            </a:extLst>
          </p:cNvPr>
          <p:cNvPicPr>
            <a:picLocks noChangeAspect="1"/>
          </p:cNvPicPr>
          <p:nvPr/>
        </p:nvPicPr>
        <p:blipFill>
          <a:blip r:embed="rId8"/>
          <a:stretch>
            <a:fillRect/>
          </a:stretch>
        </p:blipFill>
        <p:spPr>
          <a:xfrm>
            <a:off x="6318806" y="835192"/>
            <a:ext cx="4982085" cy="1156064"/>
          </a:xfrm>
          <a:prstGeom prst="rect">
            <a:avLst/>
          </a:prstGeom>
          <a:ln>
            <a:solidFill>
              <a:srgbClr val="0070C0"/>
            </a:solidFill>
          </a:ln>
        </p:spPr>
      </p:pic>
      <p:cxnSp>
        <p:nvCxnSpPr>
          <p:cNvPr id="25" name="Straight Arrow Connector 24">
            <a:extLst>
              <a:ext uri="{FF2B5EF4-FFF2-40B4-BE49-F238E27FC236}">
                <a16:creationId xmlns:a16="http://schemas.microsoft.com/office/drawing/2014/main" id="{8F919BCB-049E-827D-E784-4EB924D2EB29}"/>
              </a:ext>
            </a:extLst>
          </p:cNvPr>
          <p:cNvCxnSpPr>
            <a:cxnSpLocks/>
          </p:cNvCxnSpPr>
          <p:nvPr/>
        </p:nvCxnSpPr>
        <p:spPr>
          <a:xfrm flipV="1">
            <a:off x="2063552" y="1505983"/>
            <a:ext cx="4301291" cy="201902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52">
            <a:extLst>
              <a:ext uri="{FF2B5EF4-FFF2-40B4-BE49-F238E27FC236}">
                <a16:creationId xmlns:a16="http://schemas.microsoft.com/office/drawing/2014/main" id="{E4CEC9A5-A5F6-E2DD-4FDB-71E45A7D0792}"/>
              </a:ext>
            </a:extLst>
          </p:cNvPr>
          <p:cNvSpPr txBox="1">
            <a:spLocks noChangeArrowheads="1"/>
          </p:cNvSpPr>
          <p:nvPr/>
        </p:nvSpPr>
        <p:spPr bwMode="auto">
          <a:xfrm>
            <a:off x="6740837" y="423982"/>
            <a:ext cx="5665356"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List of all objects (of type Composition):</a:t>
            </a:r>
            <a:endParaRPr lang="ru-RU" altLang="ru-RU" sz="1600" dirty="0">
              <a:solidFill>
                <a:prstClr val="black"/>
              </a:solidFill>
              <a:latin typeface="+mn-lt"/>
            </a:endParaRPr>
          </a:p>
        </p:txBody>
      </p:sp>
      <p:cxnSp>
        <p:nvCxnSpPr>
          <p:cNvPr id="32" name="Straight Arrow Connector 31">
            <a:extLst>
              <a:ext uri="{FF2B5EF4-FFF2-40B4-BE49-F238E27FC236}">
                <a16:creationId xmlns:a16="http://schemas.microsoft.com/office/drawing/2014/main" id="{58D967E3-2FF4-7768-4E68-2238757D5929}"/>
              </a:ext>
            </a:extLst>
          </p:cNvPr>
          <p:cNvCxnSpPr>
            <a:cxnSpLocks/>
          </p:cNvCxnSpPr>
          <p:nvPr/>
        </p:nvCxnSpPr>
        <p:spPr>
          <a:xfrm flipH="1">
            <a:off x="8563328" y="1405511"/>
            <a:ext cx="1853152" cy="709507"/>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9" name="Text Box 52">
            <a:extLst>
              <a:ext uri="{FF2B5EF4-FFF2-40B4-BE49-F238E27FC236}">
                <a16:creationId xmlns:a16="http://schemas.microsoft.com/office/drawing/2014/main" id="{C9C65E06-F347-E0CB-778E-E495C999BD02}"/>
              </a:ext>
            </a:extLst>
          </p:cNvPr>
          <p:cNvSpPr txBox="1">
            <a:spLocks noChangeArrowheads="1"/>
          </p:cNvSpPr>
          <p:nvPr/>
        </p:nvSpPr>
        <p:spPr bwMode="auto">
          <a:xfrm>
            <a:off x="3030583" y="4091524"/>
            <a:ext cx="3432967" cy="181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ts val="0"/>
              </a:spcBef>
            </a:pPr>
            <a:r>
              <a:rPr lang="en-US" altLang="ru-RU" sz="5867" dirty="0">
                <a:solidFill>
                  <a:srgbClr val="0070C0"/>
                </a:solidFill>
                <a:latin typeface="+mn-lt"/>
              </a:rPr>
              <a:t>2</a:t>
            </a:r>
          </a:p>
          <a:p>
            <a:pPr defTabSz="914377">
              <a:spcBef>
                <a:spcPts val="0"/>
              </a:spcBef>
            </a:pPr>
            <a:endParaRPr lang="en-US" altLang="ru-RU" sz="1333" b="1" dirty="0">
              <a:solidFill>
                <a:prstClr val="black"/>
              </a:solidFill>
              <a:latin typeface="+mn-lt"/>
            </a:endParaRPr>
          </a:p>
          <a:p>
            <a:pPr defTabSz="914377">
              <a:spcBef>
                <a:spcPts val="0"/>
              </a:spcBef>
            </a:pPr>
            <a:r>
              <a:rPr lang="en-US" altLang="ru-RU" sz="1333" b="1" dirty="0">
                <a:solidFill>
                  <a:prstClr val="black"/>
                </a:solidFill>
                <a:latin typeface="+mn-lt"/>
              </a:rPr>
              <a:t>Type specific control</a:t>
            </a:r>
            <a:r>
              <a:rPr lang="en-US" altLang="ru-RU" sz="1333" dirty="0">
                <a:solidFill>
                  <a:prstClr val="black"/>
                </a:solidFill>
                <a:latin typeface="+mn-lt"/>
              </a:rPr>
              <a:t> (e.g. Composition)</a:t>
            </a:r>
            <a:r>
              <a:rPr lang="en-US" altLang="ru-RU" sz="1333" b="1" dirty="0">
                <a:solidFill>
                  <a:prstClr val="black"/>
                </a:solidFill>
                <a:latin typeface="+mn-lt"/>
              </a:rPr>
              <a:t>:</a:t>
            </a:r>
            <a:endParaRPr lang="en-US" altLang="ru-RU" sz="1333" dirty="0">
              <a:solidFill>
                <a:prstClr val="black"/>
              </a:solidFill>
              <a:latin typeface="+mn-lt"/>
            </a:endParaRP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Chemical System;</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Composition (elements containment).</a:t>
            </a:r>
            <a:endParaRPr lang="ru-RU" altLang="ru-RU" sz="1333" dirty="0">
              <a:solidFill>
                <a:prstClr val="black"/>
              </a:solidFill>
              <a:latin typeface="+mn-lt"/>
            </a:endParaRPr>
          </a:p>
        </p:txBody>
      </p:sp>
      <p:sp>
        <p:nvSpPr>
          <p:cNvPr id="43" name="TextBox 42">
            <a:extLst>
              <a:ext uri="{FF2B5EF4-FFF2-40B4-BE49-F238E27FC236}">
                <a16:creationId xmlns:a16="http://schemas.microsoft.com/office/drawing/2014/main" id="{D060FE36-97FA-3F7D-337A-E6A7DEF69FAB}"/>
              </a:ext>
            </a:extLst>
          </p:cNvPr>
          <p:cNvSpPr txBox="1"/>
          <p:nvPr/>
        </p:nvSpPr>
        <p:spPr>
          <a:xfrm>
            <a:off x="1072248" y="4326097"/>
            <a:ext cx="1304653" cy="995209"/>
          </a:xfrm>
          <a:prstGeom prst="rect">
            <a:avLst/>
          </a:prstGeom>
          <a:noFill/>
        </p:spPr>
        <p:txBody>
          <a:bodyPr wrap="square">
            <a:spAutoFit/>
          </a:bodyPr>
          <a:lstStyle/>
          <a:p>
            <a:pPr algn="ctr" defTabSz="914377"/>
            <a:r>
              <a:rPr lang="en-US" altLang="ru-RU" sz="5867" dirty="0">
                <a:solidFill>
                  <a:srgbClr val="0070C0"/>
                </a:solidFill>
                <a:latin typeface="Arial" panose="020B0604020202020204" pitchFamily="34" charset="0"/>
              </a:rPr>
              <a:t>1</a:t>
            </a:r>
          </a:p>
        </p:txBody>
      </p:sp>
    </p:spTree>
    <p:extLst>
      <p:ext uri="{BB962C8B-B14F-4D97-AF65-F5344CB8AC3E}">
        <p14:creationId xmlns:p14="http://schemas.microsoft.com/office/powerpoint/2010/main" val="1640026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6FA17-D9AD-A98A-E709-2D26D829CAA2}"/>
              </a:ext>
            </a:extLst>
          </p:cNvPr>
          <p:cNvPicPr>
            <a:picLocks noChangeAspect="1"/>
          </p:cNvPicPr>
          <p:nvPr/>
        </p:nvPicPr>
        <p:blipFill>
          <a:blip r:embed="rId3"/>
          <a:stretch>
            <a:fillRect/>
          </a:stretch>
        </p:blipFill>
        <p:spPr>
          <a:xfrm>
            <a:off x="143339" y="1211999"/>
            <a:ext cx="6432715" cy="1103520"/>
          </a:xfrm>
          <a:prstGeom prst="rect">
            <a:avLst/>
          </a:prstGeom>
          <a:ln>
            <a:solidFill>
              <a:schemeClr val="tx2">
                <a:lumMod val="90000"/>
                <a:lumOff val="10000"/>
              </a:schemeClr>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a:t>
            </a:r>
            <a:r>
              <a:rPr lang="en-US" dirty="0"/>
              <a:t>: Interlink Objects</a:t>
            </a:r>
            <a:endParaRPr lang="de-DE" sz="1600" dirty="0"/>
          </a:p>
        </p:txBody>
      </p:sp>
      <p:sp>
        <p:nvSpPr>
          <p:cNvPr id="3" name="Text Placeholder 2">
            <a:extLst>
              <a:ext uri="{FF2B5EF4-FFF2-40B4-BE49-F238E27FC236}">
                <a16:creationId xmlns:a16="http://schemas.microsoft.com/office/drawing/2014/main" id="{3A4398E6-55F5-F189-C03C-8DF3E9FC444B}"/>
              </a:ext>
            </a:extLst>
          </p:cNvPr>
          <p:cNvSpPr>
            <a:spLocks noGrp="1"/>
          </p:cNvSpPr>
          <p:nvPr>
            <p:ph type="body" sz="quarter" idx="13"/>
          </p:nvPr>
        </p:nvSpPr>
        <p:spPr/>
        <p:txBody>
          <a:bodyPr/>
          <a:lstStyle/>
          <a:p>
            <a:pPr indent="0" defTabSz="914377">
              <a:buNone/>
            </a:pPr>
            <a:r>
              <a:rPr lang="en-US" altLang="ru-RU" sz="1000" dirty="0">
                <a:solidFill>
                  <a:prstClr val="black"/>
                </a:solidFill>
                <a:latin typeface="Arial" panose="020B0604020202020204" pitchFamily="34" charset="0"/>
              </a:rPr>
              <a:t>User view: </a:t>
            </a:r>
            <a:r>
              <a:rPr lang="en-US" altLang="ru-RU" sz="1000" dirty="0">
                <a:solidFill>
                  <a:prstClr val="black"/>
                </a:solidFill>
                <a:latin typeface="Arial" panose="020B0604020202020204" pitchFamily="34" charset="0"/>
                <a:hlinkClick r:id="rId4"/>
              </a:rPr>
              <a:t>https://demo.mdi.ruhr-uni-bochum.de/object/ag2s-4870</a:t>
            </a:r>
            <a:endParaRPr lang="en-US" altLang="ru-RU" sz="1000" dirty="0">
              <a:solidFill>
                <a:prstClr val="black"/>
              </a:solidFill>
              <a:latin typeface="Arial" panose="020B0604020202020204" pitchFamily="34" charset="0"/>
            </a:endParaRPr>
          </a:p>
          <a:p>
            <a:pPr indent="0" defTabSz="914377">
              <a:buNone/>
            </a:pPr>
            <a:r>
              <a:rPr lang="en-US" altLang="ru-RU" sz="1000" dirty="0">
                <a:solidFill>
                  <a:prstClr val="black"/>
                </a:solidFill>
                <a:latin typeface="Arial" panose="020B0604020202020204" pitchFamily="34" charset="0"/>
              </a:rPr>
              <a:t>Admin view: </a:t>
            </a:r>
            <a:r>
              <a:rPr lang="en-US" altLang="ru-RU" sz="1000" dirty="0">
                <a:solidFill>
                  <a:prstClr val="black"/>
                </a:solidFill>
                <a:latin typeface="Arial" panose="020B0604020202020204" pitchFamily="34" charset="0"/>
                <a:hlinkClick r:id="rId5"/>
              </a:rPr>
              <a:t>https://demo.mdi.ruhr-uni-bochum.de/adminobject/edititem/4870</a:t>
            </a:r>
            <a:endParaRPr lang="en-US" sz="1000" dirty="0">
              <a:solidFill>
                <a:prstClr val="black"/>
              </a:solidFill>
              <a:latin typeface="Arial" panose="020B0604020202020204"/>
            </a:endParaRPr>
          </a:p>
          <a:p>
            <a:pPr indent="0">
              <a:buNone/>
            </a:pPr>
            <a:endParaRPr lang="en-US"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109141" y="866675"/>
            <a:ext cx="877116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600" b="1" dirty="0">
                <a:solidFill>
                  <a:prstClr val="black"/>
                </a:solidFill>
                <a:latin typeface="+mn-lt"/>
              </a:rPr>
              <a:t>Example: literature reference for published data on composition</a:t>
            </a:r>
            <a:r>
              <a:rPr lang="en-US" altLang="ru-RU" sz="1600" dirty="0">
                <a:solidFill>
                  <a:prstClr val="black"/>
                </a:solidFill>
                <a:latin typeface="+mn-lt"/>
              </a:rPr>
              <a:t>:</a:t>
            </a:r>
            <a:endParaRPr lang="ru-RU" altLang="ru-RU" sz="1600" dirty="0">
              <a:solidFill>
                <a:prstClr val="black"/>
              </a:solidFill>
              <a:latin typeface="+mn-lt"/>
            </a:endParaRPr>
          </a:p>
        </p:txBody>
      </p:sp>
      <p:pic>
        <p:nvPicPr>
          <p:cNvPr id="1030" name="Picture 6" descr="Directed graph - Wikipedia">
            <a:extLst>
              <a:ext uri="{FF2B5EF4-FFF2-40B4-BE49-F238E27FC236}">
                <a16:creationId xmlns:a16="http://schemas.microsoft.com/office/drawing/2014/main" id="{A83AF66D-4037-98B4-A945-1FFCD0BC09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33451" y="0"/>
            <a:ext cx="2989861" cy="1980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E69F59F-CCDA-4A23-650A-8D1A1034CEB1}"/>
              </a:ext>
            </a:extLst>
          </p:cNvPr>
          <p:cNvPicPr>
            <a:picLocks noChangeAspect="1"/>
          </p:cNvPicPr>
          <p:nvPr/>
        </p:nvPicPr>
        <p:blipFill>
          <a:blip r:embed="rId7"/>
          <a:stretch>
            <a:fillRect/>
          </a:stretch>
        </p:blipFill>
        <p:spPr>
          <a:xfrm>
            <a:off x="5731474" y="2027505"/>
            <a:ext cx="6432716" cy="4022113"/>
          </a:xfrm>
          <a:prstGeom prst="rect">
            <a:avLst/>
          </a:prstGeom>
          <a:ln>
            <a:solidFill>
              <a:srgbClr val="0070C0"/>
            </a:solidFill>
          </a:ln>
        </p:spPr>
      </p:pic>
      <p:sp>
        <p:nvSpPr>
          <p:cNvPr id="7" name="Text Box 52">
            <a:extLst>
              <a:ext uri="{FF2B5EF4-FFF2-40B4-BE49-F238E27FC236}">
                <a16:creationId xmlns:a16="http://schemas.microsoft.com/office/drawing/2014/main" id="{1CC26477-7D6C-B4BB-92B9-D77469937E31}"/>
              </a:ext>
            </a:extLst>
          </p:cNvPr>
          <p:cNvSpPr txBox="1">
            <a:spLocks noChangeArrowheads="1"/>
          </p:cNvSpPr>
          <p:nvPr/>
        </p:nvSpPr>
        <p:spPr bwMode="auto">
          <a:xfrm>
            <a:off x="44394" y="2440519"/>
            <a:ext cx="5538583" cy="349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To add associated objects:</a:t>
            </a:r>
          </a:p>
          <a:p>
            <a:pPr defTabSz="914377">
              <a:spcBef>
                <a:spcPts val="800"/>
              </a:spcBef>
            </a:pPr>
            <a:r>
              <a:rPr lang="en-US" altLang="ru-RU" sz="1600" dirty="0">
                <a:solidFill>
                  <a:prstClr val="black"/>
                </a:solidFill>
                <a:latin typeface="+mn-lt"/>
              </a:rPr>
              <a:t>0) Go to “List edit” or select object to edit</a:t>
            </a:r>
          </a:p>
          <a:p>
            <a:pPr defTabSz="914377">
              <a:spcBef>
                <a:spcPts val="800"/>
              </a:spcBef>
            </a:pPr>
            <a:r>
              <a:rPr lang="en-US" altLang="ru-RU" sz="1600" dirty="0">
                <a:solidFill>
                  <a:prstClr val="black"/>
                </a:solidFill>
                <a:latin typeface="+mn-lt"/>
              </a:rPr>
              <a:t>1) Select associated object type (optional filter)</a:t>
            </a:r>
          </a:p>
          <a:p>
            <a:pPr defTabSz="914377">
              <a:spcBef>
                <a:spcPts val="800"/>
              </a:spcBef>
            </a:pPr>
            <a:r>
              <a:rPr lang="en-US" altLang="ru-RU" sz="1600" dirty="0">
                <a:solidFill>
                  <a:prstClr val="black"/>
                </a:solidFill>
                <a:latin typeface="+mn-lt"/>
              </a:rPr>
              <a:t>2) Input search phrase, contained in the </a:t>
            </a:r>
            <a:r>
              <a:rPr lang="en-US" altLang="ru-RU" sz="1600" u="sng" dirty="0">
                <a:solidFill>
                  <a:prstClr val="black"/>
                </a:solidFill>
                <a:latin typeface="+mn-lt"/>
              </a:rPr>
              <a:t>Name</a:t>
            </a:r>
            <a:r>
              <a:rPr lang="en-US" altLang="ru-RU" sz="1600" dirty="0">
                <a:solidFill>
                  <a:prstClr val="black"/>
                </a:solidFill>
                <a:latin typeface="+mn-lt"/>
              </a:rPr>
              <a:t> of desired object to be associated</a:t>
            </a:r>
          </a:p>
          <a:p>
            <a:pPr defTabSz="914377">
              <a:spcBef>
                <a:spcPts val="800"/>
              </a:spcBef>
            </a:pPr>
            <a:r>
              <a:rPr lang="en-US" altLang="ru-RU" sz="1600" dirty="0">
                <a:solidFill>
                  <a:prstClr val="black"/>
                </a:solidFill>
                <a:latin typeface="+mn-lt"/>
              </a:rPr>
              <a:t>3) Drag &amp; Drop desired object(s) from search result list to the area / adjust list</a:t>
            </a:r>
          </a:p>
          <a:p>
            <a:pPr defTabSz="914377">
              <a:spcBef>
                <a:spcPts val="800"/>
              </a:spcBef>
            </a:pPr>
            <a:r>
              <a:rPr lang="en-US" altLang="ru-RU" sz="1600" dirty="0">
                <a:solidFill>
                  <a:prstClr val="black"/>
                </a:solidFill>
                <a:latin typeface="+mn-lt"/>
              </a:rPr>
              <a:t>4) Save changes</a:t>
            </a:r>
          </a:p>
          <a:p>
            <a:pPr defTabSz="914377">
              <a:spcBef>
                <a:spcPts val="800"/>
              </a:spcBef>
            </a:pPr>
            <a:r>
              <a:rPr lang="en-US" altLang="ru-RU" sz="1600" b="1" dirty="0">
                <a:solidFill>
                  <a:srgbClr val="0070C0"/>
                </a:solidFill>
                <a:latin typeface="+mn-lt"/>
              </a:rPr>
              <a:t>Important</a:t>
            </a:r>
            <a:r>
              <a:rPr lang="en-US" altLang="ru-RU" sz="1600" dirty="0">
                <a:solidFill>
                  <a:prstClr val="black"/>
                </a:solidFill>
                <a:latin typeface="+mn-lt"/>
              </a:rPr>
              <a:t>: </a:t>
            </a:r>
            <a:r>
              <a:rPr lang="en-US" altLang="ru-RU" sz="1600" b="1" dirty="0">
                <a:solidFill>
                  <a:prstClr val="black"/>
                </a:solidFill>
                <a:latin typeface="+mn-lt"/>
              </a:rPr>
              <a:t>Reverse associations </a:t>
            </a:r>
            <a:r>
              <a:rPr lang="en-US" altLang="ru-RU" sz="1600" dirty="0">
                <a:solidFill>
                  <a:prstClr val="black"/>
                </a:solidFill>
                <a:latin typeface="+mn-lt"/>
              </a:rPr>
              <a:t>allow to browse reverse- directional associations, such as finding all compounds mentioned in a particular literature reference.</a:t>
            </a:r>
            <a:endParaRPr lang="ru-RU" altLang="ru-RU" sz="1600" dirty="0">
              <a:solidFill>
                <a:prstClr val="black"/>
              </a:solidFill>
              <a:latin typeface="+mn-lt"/>
            </a:endParaRPr>
          </a:p>
        </p:txBody>
      </p:sp>
    </p:spTree>
    <p:extLst>
      <p:ext uri="{BB962C8B-B14F-4D97-AF65-F5344CB8AC3E}">
        <p14:creationId xmlns:p14="http://schemas.microsoft.com/office/powerpoint/2010/main" val="3587974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1F9B47-009E-6FF3-1DB2-0D354DCCD023}"/>
              </a:ext>
            </a:extLst>
          </p:cNvPr>
          <p:cNvPicPr>
            <a:picLocks noChangeAspect="1"/>
          </p:cNvPicPr>
          <p:nvPr/>
        </p:nvPicPr>
        <p:blipFill>
          <a:blip r:embed="rId3"/>
          <a:stretch>
            <a:fillRect/>
          </a:stretch>
        </p:blipFill>
        <p:spPr>
          <a:xfrm>
            <a:off x="3103295" y="1577592"/>
            <a:ext cx="6211527" cy="4680966"/>
          </a:xfrm>
          <a:prstGeom prst="rect">
            <a:avLst/>
          </a:prstGeom>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Object‘s</a:t>
            </a:r>
            <a:r>
              <a:rPr lang="de-DE" dirty="0"/>
              <a:t> F</a:t>
            </a:r>
            <a:r>
              <a:rPr lang="en-US" sz="3733" dirty="0" err="1"/>
              <a:t>lexibility</a:t>
            </a:r>
            <a:r>
              <a:rPr lang="en-US" sz="3733" dirty="0"/>
              <a:t>: Extended Properties with Separators</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a:xfrm>
            <a:off x="4310743" y="6362393"/>
            <a:ext cx="6671581" cy="485999"/>
          </a:xfrm>
        </p:spPr>
        <p:txBody>
          <a:bodyPr/>
          <a:lstStyle/>
          <a:p>
            <a:pPr indent="0" defTabSz="914377">
              <a:buNone/>
            </a:pPr>
            <a:r>
              <a:rPr lang="en-US" altLang="ru-RU" sz="1000" dirty="0">
                <a:solidFill>
                  <a:prstClr val="black"/>
                </a:solidFill>
                <a:latin typeface="Arial" panose="020B0604020202020204" pitchFamily="34" charset="0"/>
                <a:hlinkClick r:id="rId4"/>
              </a:rPr>
              <a:t>https://crc247.mdi.ruhr-uni-bochum.de/object/synthesis-for-sample-8220-co-deposition-221111-k3-3-1922</a:t>
            </a:r>
            <a:endParaRPr lang="en-US" altLang="ru-RU" sz="1000" dirty="0">
              <a:solidFill>
                <a:prstClr val="black"/>
              </a:solidFill>
              <a:latin typeface="Arial" panose="020B0604020202020204" pitchFamily="34" charset="0"/>
            </a:endParaRPr>
          </a:p>
          <a:p>
            <a:pPr indent="0" defTabSz="914377">
              <a:buNone/>
            </a:pPr>
            <a:endParaRPr lang="en-US"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68476" y="790465"/>
            <a:ext cx="120550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Use case: </a:t>
            </a:r>
            <a:r>
              <a:rPr lang="en-US" altLang="ru-RU" sz="1800" dirty="0">
                <a:solidFill>
                  <a:prstClr val="black"/>
                </a:solidFill>
                <a:latin typeface="+mn-lt"/>
              </a:rPr>
              <a:t>add additional properties values to object and afterward make search on them.</a:t>
            </a:r>
          </a:p>
          <a:p>
            <a:pPr defTabSz="914377">
              <a:spcBef>
                <a:spcPts val="1200"/>
              </a:spcBef>
            </a:pPr>
            <a:r>
              <a:rPr lang="en-US" altLang="ru-RU" sz="1800" b="1" dirty="0">
                <a:solidFill>
                  <a:prstClr val="black"/>
                </a:solidFill>
                <a:latin typeface="+mn-lt"/>
              </a:rPr>
              <a:t>Task: associate typed properties with object		    </a:t>
            </a:r>
            <a:r>
              <a:rPr lang="en-US" altLang="ru-RU" sz="2000" b="1" dirty="0">
                <a:solidFill>
                  <a:prstClr val="black"/>
                </a:solidFill>
                <a:latin typeface="+mn-lt"/>
              </a:rPr>
              <a:t>Synthesis parameters</a:t>
            </a:r>
            <a:endParaRPr lang="ru-RU" altLang="ru-RU" sz="2000" i="1" dirty="0">
              <a:solidFill>
                <a:srgbClr val="0070C0"/>
              </a:solidFill>
              <a:latin typeface="+mn-lt"/>
            </a:endParaRPr>
          </a:p>
        </p:txBody>
      </p:sp>
      <p:sp>
        <p:nvSpPr>
          <p:cNvPr id="10" name="TextBox 9">
            <a:extLst>
              <a:ext uri="{FF2B5EF4-FFF2-40B4-BE49-F238E27FC236}">
                <a16:creationId xmlns:a16="http://schemas.microsoft.com/office/drawing/2014/main" id="{A954B464-8E1A-729E-77FC-02F4DC752E78}"/>
              </a:ext>
            </a:extLst>
          </p:cNvPr>
          <p:cNvSpPr txBox="1"/>
          <p:nvPr/>
        </p:nvSpPr>
        <p:spPr>
          <a:xfrm>
            <a:off x="90435" y="3437763"/>
            <a:ext cx="2753248" cy="646331"/>
          </a:xfrm>
          <a:prstGeom prst="rect">
            <a:avLst/>
          </a:prstGeom>
          <a:noFill/>
        </p:spPr>
        <p:txBody>
          <a:bodyPr wrap="square">
            <a:spAutoFit/>
          </a:bodyPr>
          <a:lstStyle/>
          <a:p>
            <a:r>
              <a:rPr lang="en-US" altLang="ru-RU" sz="1800" b="1" dirty="0">
                <a:solidFill>
                  <a:prstClr val="black"/>
                </a:solidFill>
                <a:latin typeface="+mn-lt"/>
              </a:rPr>
              <a:t>Separators</a:t>
            </a:r>
          </a:p>
          <a:p>
            <a:r>
              <a:rPr lang="en-US" dirty="0">
                <a:solidFill>
                  <a:prstClr val="black"/>
                </a:solidFill>
              </a:rPr>
              <a:t>(logical blocks)</a:t>
            </a:r>
            <a:endParaRPr lang="en-US" dirty="0"/>
          </a:p>
        </p:txBody>
      </p:sp>
      <p:cxnSp>
        <p:nvCxnSpPr>
          <p:cNvPr id="11" name="Straight Arrow Connector 10">
            <a:extLst>
              <a:ext uri="{FF2B5EF4-FFF2-40B4-BE49-F238E27FC236}">
                <a16:creationId xmlns:a16="http://schemas.microsoft.com/office/drawing/2014/main" id="{053F0223-00F4-9526-4A34-585AEDCBEA47}"/>
              </a:ext>
            </a:extLst>
          </p:cNvPr>
          <p:cNvCxnSpPr>
            <a:cxnSpLocks/>
          </p:cNvCxnSpPr>
          <p:nvPr/>
        </p:nvCxnSpPr>
        <p:spPr>
          <a:xfrm>
            <a:off x="3023694" y="5305530"/>
            <a:ext cx="0" cy="98473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97F8C9A-A1A1-13F1-6F94-B59C898170D8}"/>
              </a:ext>
            </a:extLst>
          </p:cNvPr>
          <p:cNvCxnSpPr>
            <a:cxnSpLocks/>
          </p:cNvCxnSpPr>
          <p:nvPr/>
        </p:nvCxnSpPr>
        <p:spPr>
          <a:xfrm flipV="1">
            <a:off x="1416818" y="1969477"/>
            <a:ext cx="1718268" cy="161778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DA22022-A4A7-9541-636D-B7A5DA28E314}"/>
              </a:ext>
            </a:extLst>
          </p:cNvPr>
          <p:cNvSpPr txBox="1"/>
          <p:nvPr/>
        </p:nvSpPr>
        <p:spPr>
          <a:xfrm rot="16200000">
            <a:off x="2226548" y="5624120"/>
            <a:ext cx="1086895" cy="369332"/>
          </a:xfrm>
          <a:prstGeom prst="rect">
            <a:avLst/>
          </a:prstGeom>
          <a:noFill/>
        </p:spPr>
        <p:txBody>
          <a:bodyPr wrap="square">
            <a:spAutoFit/>
          </a:bodyPr>
          <a:lstStyle/>
          <a:p>
            <a:r>
              <a:rPr lang="en-US" altLang="ru-RU" sz="1800" b="1" dirty="0" err="1">
                <a:solidFill>
                  <a:prstClr val="black"/>
                </a:solidFill>
                <a:latin typeface="+mn-lt"/>
              </a:rPr>
              <a:t>SortCode</a:t>
            </a:r>
            <a:endParaRPr lang="en-US" dirty="0"/>
          </a:p>
        </p:txBody>
      </p:sp>
      <p:cxnSp>
        <p:nvCxnSpPr>
          <p:cNvPr id="22" name="Straight Arrow Connector 21">
            <a:extLst>
              <a:ext uri="{FF2B5EF4-FFF2-40B4-BE49-F238E27FC236}">
                <a16:creationId xmlns:a16="http://schemas.microsoft.com/office/drawing/2014/main" id="{A9E00067-8C1F-0656-229E-20CEC177DFC9}"/>
              </a:ext>
            </a:extLst>
          </p:cNvPr>
          <p:cNvCxnSpPr>
            <a:cxnSpLocks/>
          </p:cNvCxnSpPr>
          <p:nvPr/>
        </p:nvCxnSpPr>
        <p:spPr>
          <a:xfrm>
            <a:off x="1426866" y="3677697"/>
            <a:ext cx="1688123" cy="146705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04A49D4-1AD9-2F3A-9BF5-B5925A56308A}"/>
              </a:ext>
            </a:extLst>
          </p:cNvPr>
          <p:cNvSpPr txBox="1"/>
          <p:nvPr/>
        </p:nvSpPr>
        <p:spPr>
          <a:xfrm rot="16200000">
            <a:off x="2067028" y="3233026"/>
            <a:ext cx="1625324" cy="369332"/>
          </a:xfrm>
          <a:prstGeom prst="rect">
            <a:avLst/>
          </a:prstGeom>
          <a:noFill/>
        </p:spPr>
        <p:txBody>
          <a:bodyPr wrap="square">
            <a:spAutoFit/>
          </a:bodyPr>
          <a:lstStyle/>
          <a:p>
            <a:r>
              <a:rPr lang="en-US" altLang="ru-RU" sz="1800" b="1" dirty="0">
                <a:solidFill>
                  <a:prstClr val="black"/>
                </a:solidFill>
                <a:latin typeface="+mn-lt"/>
              </a:rPr>
              <a:t>Values Types</a:t>
            </a:r>
          </a:p>
        </p:txBody>
      </p:sp>
      <p:sp>
        <p:nvSpPr>
          <p:cNvPr id="26" name="TextBox 25">
            <a:extLst>
              <a:ext uri="{FF2B5EF4-FFF2-40B4-BE49-F238E27FC236}">
                <a16:creationId xmlns:a16="http://schemas.microsoft.com/office/drawing/2014/main" id="{3C5DE5A0-9079-F170-1892-2A88CF9291DC}"/>
              </a:ext>
            </a:extLst>
          </p:cNvPr>
          <p:cNvSpPr txBox="1"/>
          <p:nvPr/>
        </p:nvSpPr>
        <p:spPr>
          <a:xfrm>
            <a:off x="9338270" y="687861"/>
            <a:ext cx="1805354" cy="646331"/>
          </a:xfrm>
          <a:prstGeom prst="rect">
            <a:avLst/>
          </a:prstGeom>
          <a:noFill/>
        </p:spPr>
        <p:txBody>
          <a:bodyPr wrap="square">
            <a:spAutoFit/>
          </a:bodyPr>
          <a:lstStyle/>
          <a:p>
            <a:pPr algn="ctr"/>
            <a:r>
              <a:rPr lang="en-US" altLang="ru-RU" sz="1800" b="1" dirty="0">
                <a:solidFill>
                  <a:prstClr val="black"/>
                </a:solidFill>
                <a:latin typeface="+mn-lt"/>
              </a:rPr>
              <a:t>Measurement Units</a:t>
            </a:r>
          </a:p>
        </p:txBody>
      </p:sp>
      <p:cxnSp>
        <p:nvCxnSpPr>
          <p:cNvPr id="27" name="Straight Arrow Connector 26">
            <a:extLst>
              <a:ext uri="{FF2B5EF4-FFF2-40B4-BE49-F238E27FC236}">
                <a16:creationId xmlns:a16="http://schemas.microsoft.com/office/drawing/2014/main" id="{F9C92026-EFF6-0D29-DDEC-1000DC5049D4}"/>
              </a:ext>
            </a:extLst>
          </p:cNvPr>
          <p:cNvCxnSpPr>
            <a:cxnSpLocks/>
          </p:cNvCxnSpPr>
          <p:nvPr/>
        </p:nvCxnSpPr>
        <p:spPr>
          <a:xfrm flipH="1">
            <a:off x="8902842" y="1075170"/>
            <a:ext cx="964642" cy="62299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454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5ED6A2-01E4-4A10-5DBA-5D2867DAE6AE}"/>
              </a:ext>
            </a:extLst>
          </p:cNvPr>
          <p:cNvPicPr>
            <a:picLocks noChangeAspect="1"/>
          </p:cNvPicPr>
          <p:nvPr/>
        </p:nvPicPr>
        <p:blipFill>
          <a:blip r:embed="rId3"/>
          <a:stretch>
            <a:fillRect/>
          </a:stretch>
        </p:blipFill>
        <p:spPr>
          <a:xfrm>
            <a:off x="3140579" y="1699794"/>
            <a:ext cx="6797241" cy="4547084"/>
          </a:xfrm>
          <a:prstGeom prst="rect">
            <a:avLst/>
          </a:prstGeom>
          <a:ln>
            <a:solidFill>
              <a:schemeClr val="tx2">
                <a:lumMod val="90000"/>
                <a:lumOff val="10000"/>
              </a:schemeClr>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600" dirty="0"/>
              <a:t>Extended Properties</a:t>
            </a:r>
            <a:r>
              <a:rPr lang="en-US" sz="3733" dirty="0"/>
              <a:t>: Using Template</a:t>
            </a:r>
            <a:r>
              <a:rPr lang="ru-RU" sz="3733" dirty="0"/>
              <a:t> </a:t>
            </a:r>
            <a:r>
              <a:rPr lang="en-US" sz="3733" dirty="0"/>
              <a:t>to fill in data</a:t>
            </a: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a:xfrm>
            <a:off x="4310743" y="6362393"/>
            <a:ext cx="6671581" cy="485999"/>
          </a:xfrm>
        </p:spPr>
        <p:txBody>
          <a:bodyPr/>
          <a:lstStyle/>
          <a:p>
            <a:pPr indent="0" defTabSz="914377">
              <a:buNone/>
            </a:pPr>
            <a:r>
              <a:rPr lang="en-US" dirty="0">
                <a:hlinkClick r:id="rId4"/>
              </a:rPr>
              <a:t>https://crc247.mdi.ruhr-uni-bochum.de/object/synthesis-for-sample-8220-co-deposition-221111-k3-3-1922</a:t>
            </a:r>
            <a:endParaRPr lang="en-US" dirty="0"/>
          </a:p>
          <a:p>
            <a:pPr indent="0" defTabSz="914377">
              <a:buNone/>
            </a:pPr>
            <a:r>
              <a:rPr lang="en-US" dirty="0">
                <a:hlinkClick r:id="rId5"/>
              </a:rPr>
              <a:t>https://crc247.mdi.ruhr-uni-bochum.de/properties/edititem/1922</a:t>
            </a:r>
            <a:endParaRPr lang="en-US" dirty="0"/>
          </a:p>
          <a:p>
            <a:pPr indent="0" defTabSz="914377">
              <a:buNone/>
            </a:pPr>
            <a:endParaRPr lang="en-US"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68476" y="790465"/>
            <a:ext cx="12055048"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Use case: </a:t>
            </a:r>
            <a:r>
              <a:rPr lang="en-US" altLang="ru-RU" sz="1800" dirty="0">
                <a:solidFill>
                  <a:prstClr val="black"/>
                </a:solidFill>
                <a:latin typeface="+mn-lt"/>
              </a:rPr>
              <a:t>take advantage of created template during data input.</a:t>
            </a:r>
          </a:p>
          <a:p>
            <a:pPr defTabSz="914377">
              <a:spcBef>
                <a:spcPts val="1200"/>
              </a:spcBef>
            </a:pPr>
            <a:r>
              <a:rPr lang="en-US" altLang="ru-RU" sz="1800" b="1" dirty="0">
                <a:solidFill>
                  <a:prstClr val="black"/>
                </a:solidFill>
                <a:latin typeface="+mn-lt"/>
              </a:rPr>
              <a:t>Task: </a:t>
            </a:r>
            <a:r>
              <a:rPr lang="en-US" altLang="ru-RU" sz="1800" dirty="0">
                <a:solidFill>
                  <a:prstClr val="black"/>
                </a:solidFill>
                <a:latin typeface="+mn-lt"/>
              </a:rPr>
              <a:t>edit synthesis properties.</a:t>
            </a:r>
          </a:p>
        </p:txBody>
      </p:sp>
      <p:pic>
        <p:nvPicPr>
          <p:cNvPr id="6" name="Picture 5">
            <a:extLst>
              <a:ext uri="{FF2B5EF4-FFF2-40B4-BE49-F238E27FC236}">
                <a16:creationId xmlns:a16="http://schemas.microsoft.com/office/drawing/2014/main" id="{6A7A199D-88FD-94D7-3D2B-506EB8584642}"/>
              </a:ext>
            </a:extLst>
          </p:cNvPr>
          <p:cNvPicPr>
            <a:picLocks noChangeAspect="1"/>
          </p:cNvPicPr>
          <p:nvPr/>
        </p:nvPicPr>
        <p:blipFill>
          <a:blip r:embed="rId6"/>
          <a:stretch>
            <a:fillRect/>
          </a:stretch>
        </p:blipFill>
        <p:spPr>
          <a:xfrm>
            <a:off x="6481188" y="904351"/>
            <a:ext cx="5596932" cy="754516"/>
          </a:xfrm>
          <a:prstGeom prst="rect">
            <a:avLst/>
          </a:prstGeom>
          <a:ln>
            <a:solidFill>
              <a:schemeClr val="accent1"/>
            </a:solidFill>
          </a:ln>
        </p:spPr>
      </p:pic>
      <p:sp>
        <p:nvSpPr>
          <p:cNvPr id="10" name="TextBox 9">
            <a:extLst>
              <a:ext uri="{FF2B5EF4-FFF2-40B4-BE49-F238E27FC236}">
                <a16:creationId xmlns:a16="http://schemas.microsoft.com/office/drawing/2014/main" id="{7251A50B-B62B-7DCC-C118-25DB737DA7E4}"/>
              </a:ext>
            </a:extLst>
          </p:cNvPr>
          <p:cNvSpPr txBox="1"/>
          <p:nvPr/>
        </p:nvSpPr>
        <p:spPr>
          <a:xfrm>
            <a:off x="90435" y="3437763"/>
            <a:ext cx="2753248" cy="646331"/>
          </a:xfrm>
          <a:prstGeom prst="rect">
            <a:avLst/>
          </a:prstGeom>
          <a:noFill/>
        </p:spPr>
        <p:txBody>
          <a:bodyPr wrap="square">
            <a:spAutoFit/>
          </a:bodyPr>
          <a:lstStyle/>
          <a:p>
            <a:r>
              <a:rPr lang="en-US" altLang="ru-RU" sz="1800" b="1" dirty="0">
                <a:solidFill>
                  <a:prstClr val="black"/>
                </a:solidFill>
                <a:latin typeface="+mn-lt"/>
              </a:rPr>
              <a:t>Separators</a:t>
            </a:r>
          </a:p>
          <a:p>
            <a:r>
              <a:rPr lang="en-US" dirty="0">
                <a:solidFill>
                  <a:prstClr val="black"/>
                </a:solidFill>
              </a:rPr>
              <a:t>(logical blocks)</a:t>
            </a:r>
            <a:endParaRPr lang="en-US" dirty="0"/>
          </a:p>
        </p:txBody>
      </p:sp>
      <p:cxnSp>
        <p:nvCxnSpPr>
          <p:cNvPr id="11" name="Straight Arrow Connector 10">
            <a:extLst>
              <a:ext uri="{FF2B5EF4-FFF2-40B4-BE49-F238E27FC236}">
                <a16:creationId xmlns:a16="http://schemas.microsoft.com/office/drawing/2014/main" id="{598A2B70-3862-19B0-C394-5D3B9E04ACFB}"/>
              </a:ext>
            </a:extLst>
          </p:cNvPr>
          <p:cNvCxnSpPr>
            <a:cxnSpLocks/>
          </p:cNvCxnSpPr>
          <p:nvPr/>
        </p:nvCxnSpPr>
        <p:spPr>
          <a:xfrm>
            <a:off x="2772486" y="3094893"/>
            <a:ext cx="0" cy="98473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12DCB14-891D-C454-9A36-0A84738C17C7}"/>
              </a:ext>
            </a:extLst>
          </p:cNvPr>
          <p:cNvCxnSpPr>
            <a:cxnSpLocks/>
          </p:cNvCxnSpPr>
          <p:nvPr/>
        </p:nvCxnSpPr>
        <p:spPr>
          <a:xfrm flipV="1">
            <a:off x="1416818" y="2049864"/>
            <a:ext cx="1758461" cy="153739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5DFBBF2-F074-F1DB-6DF0-4BF8007B260B}"/>
              </a:ext>
            </a:extLst>
          </p:cNvPr>
          <p:cNvSpPr txBox="1"/>
          <p:nvPr/>
        </p:nvSpPr>
        <p:spPr>
          <a:xfrm rot="16200000">
            <a:off x="1975340" y="3413483"/>
            <a:ext cx="1086895" cy="369332"/>
          </a:xfrm>
          <a:prstGeom prst="rect">
            <a:avLst/>
          </a:prstGeom>
          <a:noFill/>
        </p:spPr>
        <p:txBody>
          <a:bodyPr wrap="square">
            <a:spAutoFit/>
          </a:bodyPr>
          <a:lstStyle/>
          <a:p>
            <a:r>
              <a:rPr lang="en-US" altLang="ru-RU" sz="1800" b="1" dirty="0" err="1">
                <a:solidFill>
                  <a:prstClr val="black"/>
                </a:solidFill>
                <a:latin typeface="+mn-lt"/>
              </a:rPr>
              <a:t>SortCode</a:t>
            </a:r>
            <a:endParaRPr lang="en-US" dirty="0"/>
          </a:p>
        </p:txBody>
      </p:sp>
      <p:cxnSp>
        <p:nvCxnSpPr>
          <p:cNvPr id="15" name="Straight Arrow Connector 14">
            <a:extLst>
              <a:ext uri="{FF2B5EF4-FFF2-40B4-BE49-F238E27FC236}">
                <a16:creationId xmlns:a16="http://schemas.microsoft.com/office/drawing/2014/main" id="{F8C8424F-BED8-06F3-D022-D62E74B851A7}"/>
              </a:ext>
            </a:extLst>
          </p:cNvPr>
          <p:cNvCxnSpPr>
            <a:cxnSpLocks/>
          </p:cNvCxnSpPr>
          <p:nvPr/>
        </p:nvCxnSpPr>
        <p:spPr>
          <a:xfrm>
            <a:off x="1426866" y="3677697"/>
            <a:ext cx="1788607" cy="128618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6EF5128-9BEC-6C7A-90EC-080B6CBFA818}"/>
              </a:ext>
            </a:extLst>
          </p:cNvPr>
          <p:cNvSpPr txBox="1"/>
          <p:nvPr/>
        </p:nvSpPr>
        <p:spPr>
          <a:xfrm rot="16200000">
            <a:off x="2197656" y="3233026"/>
            <a:ext cx="1625324" cy="369332"/>
          </a:xfrm>
          <a:prstGeom prst="rect">
            <a:avLst/>
          </a:prstGeom>
          <a:noFill/>
        </p:spPr>
        <p:txBody>
          <a:bodyPr wrap="square">
            <a:spAutoFit/>
          </a:bodyPr>
          <a:lstStyle/>
          <a:p>
            <a:r>
              <a:rPr lang="en-US" altLang="ru-RU" sz="1800" b="1" dirty="0">
                <a:solidFill>
                  <a:prstClr val="black"/>
                </a:solidFill>
                <a:latin typeface="+mn-lt"/>
              </a:rPr>
              <a:t>Values Types</a:t>
            </a:r>
          </a:p>
        </p:txBody>
      </p:sp>
      <p:sp>
        <p:nvSpPr>
          <p:cNvPr id="24" name="TextBox 23">
            <a:extLst>
              <a:ext uri="{FF2B5EF4-FFF2-40B4-BE49-F238E27FC236}">
                <a16:creationId xmlns:a16="http://schemas.microsoft.com/office/drawing/2014/main" id="{524078FA-CFA2-5B0A-2610-BFD13742E758}"/>
              </a:ext>
            </a:extLst>
          </p:cNvPr>
          <p:cNvSpPr txBox="1"/>
          <p:nvPr/>
        </p:nvSpPr>
        <p:spPr>
          <a:xfrm>
            <a:off x="10482106" y="2766196"/>
            <a:ext cx="1535723" cy="646331"/>
          </a:xfrm>
          <a:prstGeom prst="rect">
            <a:avLst/>
          </a:prstGeom>
          <a:noFill/>
        </p:spPr>
        <p:txBody>
          <a:bodyPr wrap="square">
            <a:spAutoFit/>
          </a:bodyPr>
          <a:lstStyle/>
          <a:p>
            <a:r>
              <a:rPr lang="en-US" altLang="ru-RU" sz="1800" b="1" dirty="0">
                <a:solidFill>
                  <a:prstClr val="black"/>
                </a:solidFill>
                <a:latin typeface="+mn-lt"/>
              </a:rPr>
              <a:t>Empty values</a:t>
            </a:r>
          </a:p>
          <a:p>
            <a:r>
              <a:rPr lang="en-US" dirty="0">
                <a:solidFill>
                  <a:prstClr val="black"/>
                </a:solidFill>
              </a:rPr>
              <a:t>(white)</a:t>
            </a:r>
            <a:endParaRPr lang="en-US" dirty="0"/>
          </a:p>
        </p:txBody>
      </p:sp>
      <p:cxnSp>
        <p:nvCxnSpPr>
          <p:cNvPr id="25" name="Straight Arrow Connector 24">
            <a:extLst>
              <a:ext uri="{FF2B5EF4-FFF2-40B4-BE49-F238E27FC236}">
                <a16:creationId xmlns:a16="http://schemas.microsoft.com/office/drawing/2014/main" id="{7BD58DD8-EA68-1122-4BB2-4FFC96B05C6B}"/>
              </a:ext>
            </a:extLst>
          </p:cNvPr>
          <p:cNvCxnSpPr>
            <a:cxnSpLocks/>
          </p:cNvCxnSpPr>
          <p:nvPr/>
        </p:nvCxnSpPr>
        <p:spPr>
          <a:xfrm flipH="1">
            <a:off x="7676941" y="3096565"/>
            <a:ext cx="2835310"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2C70C29-2B20-CCA8-FAE7-EF55012FB500}"/>
              </a:ext>
            </a:extLst>
          </p:cNvPr>
          <p:cNvSpPr txBox="1"/>
          <p:nvPr/>
        </p:nvSpPr>
        <p:spPr>
          <a:xfrm>
            <a:off x="10544070" y="4114353"/>
            <a:ext cx="1535723" cy="646331"/>
          </a:xfrm>
          <a:prstGeom prst="rect">
            <a:avLst/>
          </a:prstGeom>
          <a:noFill/>
        </p:spPr>
        <p:txBody>
          <a:bodyPr wrap="square">
            <a:spAutoFit/>
          </a:bodyPr>
          <a:lstStyle/>
          <a:p>
            <a:r>
              <a:rPr lang="en-US" altLang="ru-RU" sz="1800" b="1" dirty="0">
                <a:solidFill>
                  <a:prstClr val="black"/>
                </a:solidFill>
                <a:latin typeface="+mn-lt"/>
              </a:rPr>
              <a:t>Filled values</a:t>
            </a:r>
          </a:p>
          <a:p>
            <a:r>
              <a:rPr lang="en-US" dirty="0">
                <a:solidFill>
                  <a:prstClr val="black"/>
                </a:solidFill>
              </a:rPr>
              <a:t>(green)</a:t>
            </a:r>
            <a:endParaRPr lang="en-US" dirty="0"/>
          </a:p>
        </p:txBody>
      </p:sp>
      <p:cxnSp>
        <p:nvCxnSpPr>
          <p:cNvPr id="28" name="Straight Arrow Connector 27">
            <a:extLst>
              <a:ext uri="{FF2B5EF4-FFF2-40B4-BE49-F238E27FC236}">
                <a16:creationId xmlns:a16="http://schemas.microsoft.com/office/drawing/2014/main" id="{8EA55790-6E97-5EAE-C3BB-600606937D99}"/>
              </a:ext>
            </a:extLst>
          </p:cNvPr>
          <p:cNvCxnSpPr>
            <a:cxnSpLocks/>
          </p:cNvCxnSpPr>
          <p:nvPr/>
        </p:nvCxnSpPr>
        <p:spPr>
          <a:xfrm flipH="1">
            <a:off x="7717134" y="4454770"/>
            <a:ext cx="2796792" cy="85076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00B09F8-4A95-3CFD-536F-2DC5898A7D00}"/>
              </a:ext>
            </a:extLst>
          </p:cNvPr>
          <p:cNvSpPr txBox="1"/>
          <p:nvPr/>
        </p:nvSpPr>
        <p:spPr>
          <a:xfrm>
            <a:off x="10420138" y="5080670"/>
            <a:ext cx="1741714" cy="923330"/>
          </a:xfrm>
          <a:prstGeom prst="rect">
            <a:avLst/>
          </a:prstGeom>
          <a:noFill/>
        </p:spPr>
        <p:txBody>
          <a:bodyPr wrap="square">
            <a:spAutoFit/>
          </a:bodyPr>
          <a:lstStyle/>
          <a:p>
            <a:r>
              <a:rPr lang="en-US" altLang="ru-RU" b="1" dirty="0">
                <a:solidFill>
                  <a:prstClr val="black"/>
                </a:solidFill>
              </a:rPr>
              <a:t>Out of template </a:t>
            </a:r>
            <a:r>
              <a:rPr lang="en-US" altLang="ru-RU" sz="1800" b="1" dirty="0">
                <a:solidFill>
                  <a:prstClr val="black"/>
                </a:solidFill>
                <a:latin typeface="+mn-lt"/>
              </a:rPr>
              <a:t>values</a:t>
            </a:r>
          </a:p>
          <a:p>
            <a:r>
              <a:rPr lang="en-US" dirty="0">
                <a:solidFill>
                  <a:prstClr val="black"/>
                </a:solidFill>
              </a:rPr>
              <a:t>(yellow)</a:t>
            </a:r>
            <a:endParaRPr lang="en-US" dirty="0"/>
          </a:p>
        </p:txBody>
      </p:sp>
      <p:cxnSp>
        <p:nvCxnSpPr>
          <p:cNvPr id="35" name="Straight Arrow Connector 34">
            <a:extLst>
              <a:ext uri="{FF2B5EF4-FFF2-40B4-BE49-F238E27FC236}">
                <a16:creationId xmlns:a16="http://schemas.microsoft.com/office/drawing/2014/main" id="{FF1B40ED-02E0-34E4-C6D5-DFA7A0008A66}"/>
              </a:ext>
            </a:extLst>
          </p:cNvPr>
          <p:cNvCxnSpPr>
            <a:cxnSpLocks/>
          </p:cNvCxnSpPr>
          <p:nvPr/>
        </p:nvCxnSpPr>
        <p:spPr>
          <a:xfrm flipH="1">
            <a:off x="9696659" y="5551716"/>
            <a:ext cx="678265"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3264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Object‘s</a:t>
            </a:r>
            <a:r>
              <a:rPr lang="de-DE" dirty="0"/>
              <a:t> F</a:t>
            </a:r>
            <a:r>
              <a:rPr lang="en-US" sz="3733" dirty="0" err="1"/>
              <a:t>lexibility</a:t>
            </a:r>
            <a:r>
              <a:rPr lang="en-US" sz="3733" dirty="0"/>
              <a:t>: Extended Properties (table data)</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p:txBody>
          <a:bodyPr/>
          <a:lstStyle/>
          <a:p>
            <a:pPr indent="0" defTabSz="914377">
              <a:buNone/>
            </a:pPr>
            <a:r>
              <a:rPr lang="en-US" altLang="ru-RU" sz="1000" dirty="0">
                <a:solidFill>
                  <a:prstClr val="black"/>
                </a:solidFill>
                <a:latin typeface="Arial" panose="020B0604020202020204" pitchFamily="34" charset="0"/>
              </a:rPr>
              <a:t>User view: </a:t>
            </a:r>
            <a:r>
              <a:rPr lang="en-US" altLang="ru-RU" sz="1000" dirty="0">
                <a:solidFill>
                  <a:prstClr val="black"/>
                </a:solidFill>
                <a:latin typeface="Arial" panose="020B0604020202020204" pitchFamily="34" charset="0"/>
                <a:hlinkClick r:id="rId3"/>
              </a:rPr>
              <a:t>https://demo.mdi.ruhr-uni-bochum.de/object/ag2s-4870</a:t>
            </a:r>
            <a:endParaRPr lang="en-US" altLang="ru-RU" sz="1000" dirty="0">
              <a:solidFill>
                <a:prstClr val="black"/>
              </a:solidFill>
              <a:latin typeface="Arial" panose="020B0604020202020204" pitchFamily="34" charset="0"/>
            </a:endParaRPr>
          </a:p>
          <a:p>
            <a:pPr indent="0" defTabSz="914377">
              <a:buNone/>
            </a:pPr>
            <a:r>
              <a:rPr lang="en-US" altLang="ru-RU" sz="1000" dirty="0">
                <a:solidFill>
                  <a:prstClr val="black"/>
                </a:solidFill>
                <a:latin typeface="Arial" panose="020B0604020202020204" pitchFamily="34" charset="0"/>
              </a:rPr>
              <a:t>Admin view: </a:t>
            </a:r>
            <a:r>
              <a:rPr lang="en-US" altLang="ru-RU" sz="1000" dirty="0">
                <a:solidFill>
                  <a:prstClr val="black"/>
                </a:solidFill>
                <a:latin typeface="Arial" panose="020B0604020202020204" pitchFamily="34" charset="0"/>
                <a:hlinkClick r:id="rId4"/>
              </a:rPr>
              <a:t>https://demo.mdi.ruhr-uni-bochum.de/adminobject/edititem/4870</a:t>
            </a:r>
            <a:endParaRPr lang="en-US"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68476" y="790465"/>
            <a:ext cx="12055048"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Use case: </a:t>
            </a:r>
            <a:r>
              <a:rPr lang="en-US" altLang="ru-RU" sz="1800" dirty="0">
                <a:solidFill>
                  <a:prstClr val="black"/>
                </a:solidFill>
                <a:latin typeface="+mn-lt"/>
              </a:rPr>
              <a:t>add additional properties values (or even a table) to object and afterward make search on them.</a:t>
            </a:r>
          </a:p>
          <a:p>
            <a:pPr defTabSz="914377">
              <a:spcBef>
                <a:spcPts val="0"/>
              </a:spcBef>
            </a:pPr>
            <a:r>
              <a:rPr lang="en-US" altLang="ru-RU" sz="1800" b="1" dirty="0">
                <a:solidFill>
                  <a:prstClr val="white">
                    <a:lumMod val="50000"/>
                  </a:prstClr>
                </a:solidFill>
                <a:latin typeface="+mn-lt"/>
              </a:rPr>
              <a:t>OR</a:t>
            </a:r>
          </a:p>
          <a:p>
            <a:pPr defTabSz="914377">
              <a:spcBef>
                <a:spcPts val="0"/>
              </a:spcBef>
            </a:pPr>
            <a:r>
              <a:rPr lang="en-US" altLang="ru-RU" sz="1800" b="1" i="1" dirty="0">
                <a:solidFill>
                  <a:srgbClr val="0070C0"/>
                </a:solidFill>
                <a:latin typeface="+mn-lt"/>
              </a:rPr>
              <a:t>When the existing fields set is not enough…</a:t>
            </a:r>
          </a:p>
          <a:p>
            <a:pPr defTabSz="914377">
              <a:spcBef>
                <a:spcPts val="1200"/>
              </a:spcBef>
            </a:pPr>
            <a:r>
              <a:rPr lang="en-US" altLang="ru-RU" sz="1800" b="1" dirty="0">
                <a:solidFill>
                  <a:prstClr val="black"/>
                </a:solidFill>
                <a:latin typeface="+mn-lt"/>
              </a:rPr>
              <a:t>Task: associate table with object</a:t>
            </a:r>
            <a:endParaRPr lang="ru-RU" altLang="ru-RU" sz="1800" i="1" dirty="0">
              <a:solidFill>
                <a:srgbClr val="0070C0"/>
              </a:solidFill>
              <a:latin typeface="+mn-lt"/>
            </a:endParaRPr>
          </a:p>
        </p:txBody>
      </p:sp>
      <p:pic>
        <p:nvPicPr>
          <p:cNvPr id="9" name="Picture 8">
            <a:extLst>
              <a:ext uri="{FF2B5EF4-FFF2-40B4-BE49-F238E27FC236}">
                <a16:creationId xmlns:a16="http://schemas.microsoft.com/office/drawing/2014/main" id="{77D69669-67FF-4210-B4A7-FF1111287D0B}"/>
              </a:ext>
            </a:extLst>
          </p:cNvPr>
          <p:cNvPicPr>
            <a:picLocks noChangeAspect="1"/>
          </p:cNvPicPr>
          <p:nvPr/>
        </p:nvPicPr>
        <p:blipFill>
          <a:blip r:embed="rId5"/>
          <a:stretch>
            <a:fillRect/>
          </a:stretch>
        </p:blipFill>
        <p:spPr>
          <a:xfrm>
            <a:off x="93256" y="2082922"/>
            <a:ext cx="5240851" cy="2060049"/>
          </a:xfrm>
          <a:prstGeom prst="rect">
            <a:avLst/>
          </a:prstGeom>
          <a:ln>
            <a:solidFill>
              <a:srgbClr val="0070C0"/>
            </a:solidFill>
          </a:ln>
        </p:spPr>
      </p:pic>
      <p:pic>
        <p:nvPicPr>
          <p:cNvPr id="11" name="Picture 10">
            <a:extLst>
              <a:ext uri="{FF2B5EF4-FFF2-40B4-BE49-F238E27FC236}">
                <a16:creationId xmlns:a16="http://schemas.microsoft.com/office/drawing/2014/main" id="{CF85AF0E-1328-7380-BA0D-9445801EDE66}"/>
              </a:ext>
            </a:extLst>
          </p:cNvPr>
          <p:cNvPicPr>
            <a:picLocks noChangeAspect="1"/>
          </p:cNvPicPr>
          <p:nvPr/>
        </p:nvPicPr>
        <p:blipFill>
          <a:blip r:embed="rId6"/>
          <a:stretch>
            <a:fillRect/>
          </a:stretch>
        </p:blipFill>
        <p:spPr>
          <a:xfrm>
            <a:off x="5454384" y="1200504"/>
            <a:ext cx="6625648" cy="2942467"/>
          </a:xfrm>
          <a:prstGeom prst="rect">
            <a:avLst/>
          </a:prstGeom>
          <a:ln>
            <a:solidFill>
              <a:srgbClr val="0070C0"/>
            </a:solidFill>
          </a:ln>
        </p:spPr>
      </p:pic>
      <p:sp>
        <p:nvSpPr>
          <p:cNvPr id="12" name="Arrow: Curved Down 11">
            <a:extLst>
              <a:ext uri="{FF2B5EF4-FFF2-40B4-BE49-F238E27FC236}">
                <a16:creationId xmlns:a16="http://schemas.microsoft.com/office/drawing/2014/main" id="{F353C0BD-3099-590D-58F0-3B1D203EF447}"/>
              </a:ext>
            </a:extLst>
          </p:cNvPr>
          <p:cNvSpPr/>
          <p:nvPr/>
        </p:nvSpPr>
        <p:spPr>
          <a:xfrm>
            <a:off x="4751851" y="1041234"/>
            <a:ext cx="3456384" cy="1048265"/>
          </a:xfrm>
          <a:prstGeom prst="curvedDownArrow">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4" name="Rectangle: Rounded Corners 13">
            <a:extLst>
              <a:ext uri="{FF2B5EF4-FFF2-40B4-BE49-F238E27FC236}">
                <a16:creationId xmlns:a16="http://schemas.microsoft.com/office/drawing/2014/main" id="{400C6037-F7E3-EC3E-B182-5B219AB2811E}"/>
              </a:ext>
            </a:extLst>
          </p:cNvPr>
          <p:cNvSpPr/>
          <p:nvPr/>
        </p:nvSpPr>
        <p:spPr>
          <a:xfrm>
            <a:off x="111968" y="3421109"/>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Row=2</a:t>
            </a:r>
          </a:p>
        </p:txBody>
      </p:sp>
      <p:sp>
        <p:nvSpPr>
          <p:cNvPr id="15" name="Rectangle: Rounded Corners 14">
            <a:extLst>
              <a:ext uri="{FF2B5EF4-FFF2-40B4-BE49-F238E27FC236}">
                <a16:creationId xmlns:a16="http://schemas.microsoft.com/office/drawing/2014/main" id="{4578545E-166A-FD60-0E40-71E20CF3A222}"/>
              </a:ext>
            </a:extLst>
          </p:cNvPr>
          <p:cNvSpPr/>
          <p:nvPr/>
        </p:nvSpPr>
        <p:spPr>
          <a:xfrm>
            <a:off x="105776" y="3909054"/>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Row=3</a:t>
            </a:r>
          </a:p>
        </p:txBody>
      </p:sp>
      <p:sp>
        <p:nvSpPr>
          <p:cNvPr id="16" name="Rectangle: Rounded Corners 15">
            <a:extLst>
              <a:ext uri="{FF2B5EF4-FFF2-40B4-BE49-F238E27FC236}">
                <a16:creationId xmlns:a16="http://schemas.microsoft.com/office/drawing/2014/main" id="{046FE6F9-BBC1-0519-C27F-9E1E1A61A9FF}"/>
              </a:ext>
            </a:extLst>
          </p:cNvPr>
          <p:cNvSpPr/>
          <p:nvPr/>
        </p:nvSpPr>
        <p:spPr>
          <a:xfrm>
            <a:off x="110352" y="2944105"/>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Row=1</a:t>
            </a:r>
          </a:p>
        </p:txBody>
      </p:sp>
      <p:sp>
        <p:nvSpPr>
          <p:cNvPr id="19" name="Rectangle 18">
            <a:extLst>
              <a:ext uri="{FF2B5EF4-FFF2-40B4-BE49-F238E27FC236}">
                <a16:creationId xmlns:a16="http://schemas.microsoft.com/office/drawing/2014/main" id="{9BA16646-06AD-20CA-70C3-622D74CAE95F}"/>
              </a:ext>
            </a:extLst>
          </p:cNvPr>
          <p:cNvSpPr/>
          <p:nvPr/>
        </p:nvSpPr>
        <p:spPr>
          <a:xfrm>
            <a:off x="2249224" y="4182480"/>
            <a:ext cx="940216" cy="232081"/>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Float </a:t>
            </a:r>
            <a:r>
              <a:rPr lang="en-US" sz="1333" dirty="0">
                <a:solidFill>
                  <a:prstClr val="white">
                    <a:lumMod val="50000"/>
                  </a:prstClr>
                </a:solidFill>
                <a:latin typeface="Arial" panose="020B0604020202020204"/>
              </a:rPr>
              <a:t>x2</a:t>
            </a:r>
          </a:p>
        </p:txBody>
      </p:sp>
      <p:sp>
        <p:nvSpPr>
          <p:cNvPr id="20" name="Rectangle 19">
            <a:extLst>
              <a:ext uri="{FF2B5EF4-FFF2-40B4-BE49-F238E27FC236}">
                <a16:creationId xmlns:a16="http://schemas.microsoft.com/office/drawing/2014/main" id="{5A39BE65-792C-3071-0FC6-19F928248790}"/>
              </a:ext>
            </a:extLst>
          </p:cNvPr>
          <p:cNvSpPr/>
          <p:nvPr/>
        </p:nvSpPr>
        <p:spPr>
          <a:xfrm>
            <a:off x="3219939" y="4179136"/>
            <a:ext cx="1243879" cy="235424"/>
          </a:xfrm>
          <a:prstGeom prst="rect">
            <a:avLst/>
          </a:prstGeom>
          <a:solidFill>
            <a:srgbClr val="0070C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Int </a:t>
            </a:r>
            <a:r>
              <a:rPr lang="en-US" sz="1333" dirty="0">
                <a:solidFill>
                  <a:prstClr val="white">
                    <a:lumMod val="50000"/>
                  </a:prstClr>
                </a:solidFill>
                <a:latin typeface="Arial" panose="020B0604020202020204"/>
              </a:rPr>
              <a:t>x2</a:t>
            </a:r>
          </a:p>
        </p:txBody>
      </p:sp>
      <p:sp>
        <p:nvSpPr>
          <p:cNvPr id="21" name="Rectangle 20">
            <a:extLst>
              <a:ext uri="{FF2B5EF4-FFF2-40B4-BE49-F238E27FC236}">
                <a16:creationId xmlns:a16="http://schemas.microsoft.com/office/drawing/2014/main" id="{6130C332-FA94-9390-4528-09D5048F4F53}"/>
              </a:ext>
            </a:extLst>
          </p:cNvPr>
          <p:cNvSpPr/>
          <p:nvPr/>
        </p:nvSpPr>
        <p:spPr>
          <a:xfrm>
            <a:off x="105777" y="4176978"/>
            <a:ext cx="2117163" cy="237583"/>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String </a:t>
            </a:r>
            <a:r>
              <a:rPr lang="en-US" sz="1333" dirty="0">
                <a:solidFill>
                  <a:prstClr val="white">
                    <a:lumMod val="50000"/>
                  </a:prstClr>
                </a:solidFill>
                <a:latin typeface="Arial" panose="020B0604020202020204"/>
              </a:rPr>
              <a:t>x3</a:t>
            </a:r>
          </a:p>
        </p:txBody>
      </p:sp>
      <p:sp>
        <p:nvSpPr>
          <p:cNvPr id="22" name="Rectangle 21">
            <a:extLst>
              <a:ext uri="{FF2B5EF4-FFF2-40B4-BE49-F238E27FC236}">
                <a16:creationId xmlns:a16="http://schemas.microsoft.com/office/drawing/2014/main" id="{AEBD4FBB-CFD4-A13E-458A-EFF3F1226987}"/>
              </a:ext>
            </a:extLst>
          </p:cNvPr>
          <p:cNvSpPr/>
          <p:nvPr/>
        </p:nvSpPr>
        <p:spPr>
          <a:xfrm>
            <a:off x="4494316" y="4179130"/>
            <a:ext cx="842785" cy="232081"/>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String</a:t>
            </a:r>
          </a:p>
        </p:txBody>
      </p:sp>
      <p:cxnSp>
        <p:nvCxnSpPr>
          <p:cNvPr id="23" name="Straight Arrow Connector 22">
            <a:extLst>
              <a:ext uri="{FF2B5EF4-FFF2-40B4-BE49-F238E27FC236}">
                <a16:creationId xmlns:a16="http://schemas.microsoft.com/office/drawing/2014/main" id="{4DD8D3FF-5F30-90A0-DB99-9B46E23EECE5}"/>
              </a:ext>
            </a:extLst>
          </p:cNvPr>
          <p:cNvCxnSpPr>
            <a:cxnSpLocks/>
          </p:cNvCxnSpPr>
          <p:nvPr/>
        </p:nvCxnSpPr>
        <p:spPr>
          <a:xfrm>
            <a:off x="4983798" y="2215573"/>
            <a:ext cx="4088533" cy="140544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47F7ED5-23C2-233F-C8E2-75FE058A337C}"/>
              </a:ext>
            </a:extLst>
          </p:cNvPr>
          <p:cNvCxnSpPr>
            <a:cxnSpLocks/>
          </p:cNvCxnSpPr>
          <p:nvPr/>
        </p:nvCxnSpPr>
        <p:spPr>
          <a:xfrm>
            <a:off x="3791744" y="2233651"/>
            <a:ext cx="1920213" cy="1350612"/>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3E10994-CA70-252E-8F6E-BA9FE7EEC072}"/>
              </a:ext>
            </a:extLst>
          </p:cNvPr>
          <p:cNvCxnSpPr>
            <a:cxnSpLocks/>
          </p:cNvCxnSpPr>
          <p:nvPr/>
        </p:nvCxnSpPr>
        <p:spPr>
          <a:xfrm>
            <a:off x="2943307" y="2243704"/>
            <a:ext cx="4496843" cy="1528603"/>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BC22359-7368-190D-9638-B2F43389FF60}"/>
              </a:ext>
            </a:extLst>
          </p:cNvPr>
          <p:cNvCxnSpPr>
            <a:cxnSpLocks/>
          </p:cNvCxnSpPr>
          <p:nvPr/>
        </p:nvCxnSpPr>
        <p:spPr>
          <a:xfrm>
            <a:off x="3027555" y="3349540"/>
            <a:ext cx="4313011" cy="66064"/>
          </a:xfrm>
          <a:prstGeom prst="straightConnector1">
            <a:avLst/>
          </a:prstGeom>
          <a:ln w="63500">
            <a:solidFill>
              <a:srgbClr val="92D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 Box 52">
            <a:extLst>
              <a:ext uri="{FF2B5EF4-FFF2-40B4-BE49-F238E27FC236}">
                <a16:creationId xmlns:a16="http://schemas.microsoft.com/office/drawing/2014/main" id="{1EFDC779-7A3B-71AD-043B-5583C531B04D}"/>
              </a:ext>
            </a:extLst>
          </p:cNvPr>
          <p:cNvSpPr txBox="1">
            <a:spLocks noChangeArrowheads="1"/>
          </p:cNvSpPr>
          <p:nvPr/>
        </p:nvSpPr>
        <p:spPr bwMode="auto">
          <a:xfrm>
            <a:off x="93256" y="4549793"/>
            <a:ext cx="1205504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Solution: Decompose the table so, that each cell value is stored in Property* table according to cell value type</a:t>
            </a:r>
            <a:r>
              <a:rPr lang="en-US" altLang="ru-RU" sz="1800" dirty="0">
                <a:solidFill>
                  <a:prstClr val="black"/>
                </a:solidFill>
                <a:latin typeface="+mn-lt"/>
              </a:rPr>
              <a:t>.</a:t>
            </a:r>
          </a:p>
          <a:p>
            <a:pPr defTabSz="914377">
              <a:spcBef>
                <a:spcPts val="0"/>
              </a:spcBef>
            </a:pPr>
            <a:r>
              <a:rPr lang="en-US" altLang="ru-RU" sz="1800" u="sng" dirty="0">
                <a:solidFill>
                  <a:prstClr val="black"/>
                </a:solidFill>
                <a:latin typeface="+mn-lt"/>
              </a:rPr>
              <a:t>Important attributes</a:t>
            </a:r>
            <a:r>
              <a:rPr lang="en-US" altLang="ru-RU" sz="1800" dirty="0">
                <a:solidFill>
                  <a:prstClr val="black"/>
                </a:solidFill>
                <a:latin typeface="+mn-lt"/>
              </a:rPr>
              <a:t>:</a:t>
            </a:r>
          </a:p>
          <a:p>
            <a:pPr marL="228594" indent="-228594" defTabSz="914377">
              <a:spcBef>
                <a:spcPts val="0"/>
              </a:spcBef>
              <a:buFont typeface="Arial" panose="020B0604020202020204" pitchFamily="34" charset="0"/>
              <a:buChar char="•"/>
            </a:pPr>
            <a:r>
              <a:rPr lang="en-US" altLang="ru-RU" sz="1800" b="1" dirty="0" err="1">
                <a:solidFill>
                  <a:prstClr val="black"/>
                </a:solidFill>
                <a:latin typeface="+mn-lt"/>
              </a:rPr>
              <a:t>PropertyName</a:t>
            </a:r>
            <a:r>
              <a:rPr lang="en-US" altLang="ru-RU" sz="1800" dirty="0">
                <a:solidFill>
                  <a:prstClr val="black"/>
                </a:solidFill>
                <a:latin typeface="+mn-lt"/>
              </a:rPr>
              <a:t> – contains column name</a:t>
            </a:r>
          </a:p>
          <a:p>
            <a:pPr marL="228594" indent="-228594" defTabSz="914377">
              <a:spcBef>
                <a:spcPts val="0"/>
              </a:spcBef>
              <a:buFont typeface="Arial" panose="020B0604020202020204" pitchFamily="34" charset="0"/>
              <a:buChar char="•"/>
            </a:pPr>
            <a:r>
              <a:rPr lang="en-US" altLang="ru-RU" sz="1800" b="1" dirty="0">
                <a:solidFill>
                  <a:prstClr val="black"/>
                </a:solidFill>
                <a:latin typeface="+mn-lt"/>
              </a:rPr>
              <a:t>Value</a:t>
            </a:r>
            <a:r>
              <a:rPr lang="en-US" altLang="ru-RU" sz="1800" dirty="0">
                <a:solidFill>
                  <a:prstClr val="black"/>
                </a:solidFill>
                <a:latin typeface="+mn-lt"/>
              </a:rPr>
              <a:t> – contains cell value</a:t>
            </a:r>
          </a:p>
          <a:p>
            <a:pPr marL="228594" indent="-228594" defTabSz="914377">
              <a:spcBef>
                <a:spcPts val="0"/>
              </a:spcBef>
              <a:buFont typeface="Arial" panose="020B0604020202020204" pitchFamily="34" charset="0"/>
              <a:buChar char="•"/>
            </a:pPr>
            <a:r>
              <a:rPr lang="en-US" altLang="ru-RU" sz="1800" b="1" dirty="0">
                <a:solidFill>
                  <a:prstClr val="black"/>
                </a:solidFill>
                <a:latin typeface="+mn-lt"/>
              </a:rPr>
              <a:t>Row</a:t>
            </a:r>
            <a:r>
              <a:rPr lang="en-US" altLang="ru-RU" sz="1800" dirty="0">
                <a:solidFill>
                  <a:prstClr val="black"/>
                </a:solidFill>
                <a:latin typeface="+mn-lt"/>
              </a:rPr>
              <a:t> – contains row number (1, 2, 3, …). If no row number specified – value is threated as object’s property</a:t>
            </a:r>
          </a:p>
        </p:txBody>
      </p:sp>
    </p:spTree>
    <p:extLst>
      <p:ext uri="{BB962C8B-B14F-4D97-AF65-F5344CB8AC3E}">
        <p14:creationId xmlns:p14="http://schemas.microsoft.com/office/powerpoint/2010/main" val="2853267196"/>
      </p:ext>
    </p:extLst>
  </p:cSld>
  <p:clrMapOvr>
    <a:masterClrMapping/>
  </p:clrMapOvr>
</p:sld>
</file>

<file path=ppt/theme/theme1.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owerPoint Master RUB">
  <a:themeElements>
    <a:clrScheme name="RUB">
      <a:dk1>
        <a:sysClr val="windowText" lastClr="000000"/>
      </a:dk1>
      <a:lt1>
        <a:sysClr val="window" lastClr="FFFFFF"/>
      </a:lt1>
      <a:dk2>
        <a:srgbClr val="003560"/>
      </a:dk2>
      <a:lt2>
        <a:srgbClr val="8DAE10"/>
      </a:lt2>
      <a:accent1>
        <a:srgbClr val="FFCC00"/>
      </a:accent1>
      <a:accent2>
        <a:srgbClr val="EE7203"/>
      </a:accent2>
      <a:accent3>
        <a:srgbClr val="E6332A"/>
      </a:accent3>
      <a:accent4>
        <a:srgbClr val="B71E3F"/>
      </a:accent4>
      <a:accent5>
        <a:srgbClr val="9C5516"/>
      </a:accent5>
      <a:accent6>
        <a:srgbClr val="5921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äsentation2" id="{000BAAC5-1BF6-4632-98E4-EAE7F27CB44D}" vid="{2CEA2AD0-887D-4310-A6D5-7BA3E34DA7AC}"/>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4392</TotalTime>
  <Words>2245</Words>
  <Application>Microsoft Office PowerPoint</Application>
  <PresentationFormat>Widescreen</PresentationFormat>
  <Paragraphs>315</Paragraphs>
  <Slides>19</Slides>
  <Notes>18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19</vt:i4>
      </vt:variant>
    </vt:vector>
  </HeadingPairs>
  <TitlesOfParts>
    <vt:vector size="30" baseType="lpstr">
      <vt:lpstr>Arial</vt:lpstr>
      <vt:lpstr>Calibri</vt:lpstr>
      <vt:lpstr>Calibri Light</vt:lpstr>
      <vt:lpstr>Cascadia Mono</vt:lpstr>
      <vt:lpstr>Courier New</vt:lpstr>
      <vt:lpstr>Slack-Lato</vt:lpstr>
      <vt:lpstr>system-ui</vt:lpstr>
      <vt:lpstr>Verdana</vt:lpstr>
      <vt:lpstr>Wingdings</vt:lpstr>
      <vt:lpstr>Office</vt:lpstr>
      <vt:lpstr>PowerPoint Master RUB</vt:lpstr>
      <vt:lpstr> Flexible Research Data Management System  for Inorganic Materials Science</vt:lpstr>
      <vt:lpstr>RDMS Core Features</vt:lpstr>
      <vt:lpstr>RDMS: Multiple Tenant Support</vt:lpstr>
      <vt:lpstr>RDMS Tree Types: control and display</vt:lpstr>
      <vt:lpstr>RDMS List Types: add composition</vt:lpstr>
      <vt:lpstr>RDMS: Interlink Objects</vt:lpstr>
      <vt:lpstr>RDMS Object‘s Flexibility: Extended Properties with Separators </vt:lpstr>
      <vt:lpstr>RDMS Extended Properties: Using Template to fill in data</vt:lpstr>
      <vt:lpstr>RDMS Object‘s Flexibility: Extended Properties (table data) </vt:lpstr>
      <vt:lpstr>RDMS Table Data: Export and Import </vt:lpstr>
      <vt:lpstr>RDMS Extensibility: User-defined Object Types</vt:lpstr>
      <vt:lpstr>Validation from RDMS perspective: API makes it flexible for all</vt:lpstr>
      <vt:lpstr>Metadata extraction: external API</vt:lpstr>
      <vt:lpstr>All data extraction: external API</vt:lpstr>
      <vt:lpstr>EDX Data Visualization</vt:lpstr>
      <vt:lpstr>RDMS: Search</vt:lpstr>
      <vt:lpstr>RDMS DropZone Tasks: Data Validation &amp; Import</vt:lpstr>
      <vt:lpstr>Conclusion</vt:lpstr>
      <vt:lpstr>Thanks for your kind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Günther, Franziska, Dr.</dc:creator>
  <cp:lastModifiedBy>Виктор Дударев</cp:lastModifiedBy>
  <cp:revision>393</cp:revision>
  <cp:lastPrinted>2021-07-01T07:54:40Z</cp:lastPrinted>
  <dcterms:created xsi:type="dcterms:W3CDTF">2018-11-13T11:45:51Z</dcterms:created>
  <dcterms:modified xsi:type="dcterms:W3CDTF">2023-12-13T10:14:50Z</dcterms:modified>
</cp:coreProperties>
</file>